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vtt" ContentType="text/vt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58.xml" ContentType="application/vnd.openxmlformats-officedocument.presentationml.tags+xml"/>
  <Override PartName="/ppt/notesSlides/notesSlide2.xml" ContentType="application/vnd.openxmlformats-officedocument.presentationml.notesSlide+xml"/>
  <Override PartName="/ppt/tags/tag59.xml" ContentType="application/vnd.openxmlformats-officedocument.presentationml.tags+xml"/>
  <Override PartName="/ppt/notesSlides/notesSlide3.xml" ContentType="application/vnd.openxmlformats-officedocument.presentationml.notesSlide+xml"/>
  <Override PartName="/ppt/tags/tag60.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64.xml" ContentType="application/vnd.openxmlformats-officedocument.presentationml.tags+xml"/>
  <Override PartName="/ppt/notesSlides/notesSlide21.xml" ContentType="application/vnd.openxmlformats-officedocument.presentationml.notesSlide+xml"/>
  <Override PartName="/ppt/tags/tag65.xml" ContentType="application/vnd.openxmlformats-officedocument.presentationml.tags+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455" r:id="rId2"/>
    <p:sldId id="464" r:id="rId3"/>
    <p:sldId id="267" r:id="rId4"/>
    <p:sldId id="469" r:id="rId5"/>
    <p:sldId id="491" r:id="rId6"/>
    <p:sldId id="497" r:id="rId7"/>
    <p:sldId id="496" r:id="rId8"/>
    <p:sldId id="495" r:id="rId9"/>
    <p:sldId id="494" r:id="rId10"/>
    <p:sldId id="470" r:id="rId11"/>
    <p:sldId id="492" r:id="rId12"/>
    <p:sldId id="415" r:id="rId13"/>
    <p:sldId id="493" r:id="rId14"/>
    <p:sldId id="490" r:id="rId15"/>
    <p:sldId id="478" r:id="rId16"/>
    <p:sldId id="502" r:id="rId17"/>
    <p:sldId id="501" r:id="rId18"/>
    <p:sldId id="500" r:id="rId19"/>
    <p:sldId id="499" r:id="rId20"/>
    <p:sldId id="498" r:id="rId21"/>
    <p:sldId id="503" r:id="rId22"/>
    <p:sldId id="504" r:id="rId23"/>
    <p:sldId id="489" r:id="rId24"/>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B1C663F-5D58-B353-8B28-E408C5B3173E}" name="Karen Hui" initials="KH" userId="S::khui@eatright.org::209a7f13-bf4c-4b94-bcae-287face50b6b" providerId="AD"/>
  <p188:author id="{D0305660-EFBF-59BB-8860-AC200E006726}" name="Michelle Strang" initials="MS" userId="S::mstrang@eatright.org::3a48fbc2-1469-4877-80ca-94df6238d0db" providerId="AD"/>
  <p188:author id="{298403AB-B81F-98C4-8BC5-2A973504D14C}" name="Dana Buelsing Sowards" initials="DB" userId="S::dbuelsing@eatright.org::6994d87b-ee56-43d4-b5c3-7d5fdc8931d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Umapathy A" initials="UA" lastIdx="1" clrIdx="0">
    <p:extLst>
      <p:ext uri="{19B8F6BF-5375-455C-9EA6-DF929625EA0E}">
        <p15:presenceInfo xmlns:p15="http://schemas.microsoft.com/office/powerpoint/2012/main" userId="dbb2ea3d258b90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71B7"/>
    <a:srgbClr val="7F1F61"/>
    <a:srgbClr val="C618B1"/>
    <a:srgbClr val="A131AD"/>
    <a:srgbClr val="95006C"/>
    <a:srgbClr val="FFA3E5"/>
    <a:srgbClr val="4C7F72"/>
    <a:srgbClr val="F0EADA"/>
    <a:srgbClr val="0EB0C6"/>
    <a:srgbClr val="F1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44" autoAdjust="0"/>
    <p:restoredTop sz="81113" autoAdjust="0"/>
  </p:normalViewPr>
  <p:slideViewPr>
    <p:cSldViewPr snapToGrid="0">
      <p:cViewPr varScale="1">
        <p:scale>
          <a:sx n="152" d="100"/>
          <a:sy n="152" d="100"/>
        </p:scale>
        <p:origin x="2256" y="184"/>
      </p:cViewPr>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 d="1"/>
        <a:sy n="1" d="1"/>
      </p:scale>
      <p:origin x="0" y="0"/>
    </p:cViewPr>
  </p:sorterViewPr>
  <p:notesViewPr>
    <p:cSldViewPr snapToGrid="0">
      <p:cViewPr varScale="1">
        <p:scale>
          <a:sx n="71" d="100"/>
          <a:sy n="71" d="100"/>
        </p:scale>
        <p:origin x="3468" y="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C5CF38-5D05-499D-8CD1-8BE70A504E1E}" type="doc">
      <dgm:prSet loTypeId="urn:microsoft.com/office/officeart/2005/8/layout/list1" loCatId="list" qsTypeId="urn:microsoft.com/office/officeart/2005/8/quickstyle/simple1" qsCatId="simple" csTypeId="urn:microsoft.com/office/officeart/2005/8/colors/accent6_3" csCatId="accent6" phldr="1"/>
      <dgm:spPr/>
      <dgm:t>
        <a:bodyPr/>
        <a:lstStyle/>
        <a:p>
          <a:endParaRPr lang="en-US"/>
        </a:p>
      </dgm:t>
    </dgm:pt>
    <dgm:pt modelId="{5527003E-76B0-4415-B36B-47B842BB73C0}">
      <dgm:prSet phldrT="[Text]"/>
      <dgm:spPr/>
      <dgm:t>
        <a:bodyPr/>
        <a:lstStyle/>
        <a:p>
          <a:r>
            <a:rPr lang="en-US" dirty="0"/>
            <a:t>CDR Credential </a:t>
          </a:r>
        </a:p>
      </dgm:t>
    </dgm:pt>
    <dgm:pt modelId="{193FFD6C-0601-45E5-B1AC-2AB0A04C5646}" type="parTrans" cxnId="{8FCD250F-9AFA-4CA3-95DD-B23D6A69F4BA}">
      <dgm:prSet/>
      <dgm:spPr/>
      <dgm:t>
        <a:bodyPr/>
        <a:lstStyle/>
        <a:p>
          <a:endParaRPr lang="en-US"/>
        </a:p>
      </dgm:t>
    </dgm:pt>
    <dgm:pt modelId="{1630A3C2-FF43-4A60-8514-B40E3426BED4}" type="sibTrans" cxnId="{8FCD250F-9AFA-4CA3-95DD-B23D6A69F4BA}">
      <dgm:prSet/>
      <dgm:spPr/>
      <dgm:t>
        <a:bodyPr/>
        <a:lstStyle/>
        <a:p>
          <a:endParaRPr lang="en-US"/>
        </a:p>
      </dgm:t>
    </dgm:pt>
    <dgm:pt modelId="{99C45120-B353-4A8F-BCE4-EFECB4630C06}">
      <dgm:prSet phldrT="[Text]"/>
      <dgm:spPr>
        <a:solidFill>
          <a:srgbClr val="8E71B7"/>
        </a:solidFill>
      </dgm:spPr>
      <dgm:t>
        <a:bodyPr/>
        <a:lstStyle/>
        <a:p>
          <a:r>
            <a:rPr lang="en-US" dirty="0"/>
            <a:t>State Licensure</a:t>
          </a:r>
        </a:p>
      </dgm:t>
    </dgm:pt>
    <dgm:pt modelId="{75544033-F175-48C1-B171-A7AA6A3FE305}" type="parTrans" cxnId="{0B5CF099-1C03-4D98-A709-A973FB3DC396}">
      <dgm:prSet/>
      <dgm:spPr/>
      <dgm:t>
        <a:bodyPr/>
        <a:lstStyle/>
        <a:p>
          <a:endParaRPr lang="en-US"/>
        </a:p>
      </dgm:t>
    </dgm:pt>
    <dgm:pt modelId="{51E39448-05E1-40C3-963C-D39C6FEB8BD2}" type="sibTrans" cxnId="{0B5CF099-1C03-4D98-A709-A973FB3DC396}">
      <dgm:prSet/>
      <dgm:spPr/>
      <dgm:t>
        <a:bodyPr/>
        <a:lstStyle/>
        <a:p>
          <a:endParaRPr lang="en-US"/>
        </a:p>
      </dgm:t>
    </dgm:pt>
    <dgm:pt modelId="{21AC4EE8-91B4-4FB6-B6E4-F9D3A55411D1}">
      <dgm:prSet phldrT="[Text]"/>
      <dgm:spPr/>
      <dgm:t>
        <a:bodyPr/>
        <a:lstStyle/>
        <a:p>
          <a:pPr marL="0" indent="0" algn="l">
            <a:buNone/>
          </a:pPr>
          <a:r>
            <a:rPr lang="en-US" dirty="0">
              <a:solidFill>
                <a:srgbClr val="1F1F22"/>
              </a:solidFill>
              <a:effectLst/>
              <a:latin typeface="+mj-lt"/>
              <a:ea typeface="Aptos" panose="020B0004020202020204" pitchFamily="34" charset="0"/>
              <a:cs typeface="Times New Roman" panose="02020603050405020304" pitchFamily="18" charset="0"/>
            </a:rPr>
            <a:t>A professional credential awarded to individuals who have completed specific academic and supervised practice requirements and passed the CDR exam.</a:t>
          </a:r>
          <a:endParaRPr lang="en-US" dirty="0"/>
        </a:p>
      </dgm:t>
    </dgm:pt>
    <dgm:pt modelId="{E9C02CF4-F55E-4C6C-B013-C51D52438D3C}" type="parTrans" cxnId="{B859F57C-4380-4E0A-B1F0-A33E1CA95219}">
      <dgm:prSet/>
      <dgm:spPr/>
      <dgm:t>
        <a:bodyPr/>
        <a:lstStyle/>
        <a:p>
          <a:endParaRPr lang="en-US"/>
        </a:p>
      </dgm:t>
    </dgm:pt>
    <dgm:pt modelId="{796B5AB3-548F-4AA3-AA86-B5452654FB7A}" type="sibTrans" cxnId="{B859F57C-4380-4E0A-B1F0-A33E1CA95219}">
      <dgm:prSet/>
      <dgm:spPr/>
      <dgm:t>
        <a:bodyPr/>
        <a:lstStyle/>
        <a:p>
          <a:endParaRPr lang="en-US"/>
        </a:p>
      </dgm:t>
    </dgm:pt>
    <dgm:pt modelId="{CFCE7B1E-AAF5-4F41-80D1-EE89895560C2}">
      <dgm:prSet phldrT="[Text]"/>
      <dgm:spPr/>
      <dgm:t>
        <a:bodyPr/>
        <a:lstStyle/>
        <a:p>
          <a:pPr marL="0" indent="0">
            <a:buNone/>
          </a:pPr>
          <a:r>
            <a:rPr lang="en-US" dirty="0">
              <a:effectLst/>
              <a:latin typeface="+mj-lt"/>
              <a:ea typeface="Aptos" panose="020B0004020202020204" pitchFamily="34" charset="0"/>
              <a:cs typeface="Times New Roman" panose="02020603050405020304" pitchFamily="18" charset="0"/>
            </a:rPr>
            <a:t>Most states require RDs and other nutrition </a:t>
          </a:r>
          <a:r>
            <a:rPr lang="en-US" dirty="0">
              <a:latin typeface="+mj-lt"/>
              <a:ea typeface="Aptos" panose="020B0004020202020204" pitchFamily="34" charset="0"/>
              <a:cs typeface="Times New Roman" panose="02020603050405020304" pitchFamily="18" charset="0"/>
            </a:rPr>
            <a:t>professionals</a:t>
          </a:r>
          <a:r>
            <a:rPr lang="en-US" dirty="0">
              <a:effectLst/>
              <a:latin typeface="+mj-lt"/>
              <a:ea typeface="Aptos" panose="020B0004020202020204" pitchFamily="34" charset="0"/>
              <a:cs typeface="Times New Roman" panose="02020603050405020304" pitchFamily="18" charset="0"/>
            </a:rPr>
            <a:t> to hold a state license or certification to legally practice or use state-specific protected titles. Requirements vary from state to state.</a:t>
          </a:r>
          <a:endParaRPr lang="en-US" dirty="0"/>
        </a:p>
      </dgm:t>
    </dgm:pt>
    <dgm:pt modelId="{AEC10E28-1775-4E7F-9185-AB0970108D85}" type="parTrans" cxnId="{98D2BC4E-B836-4C18-BBE9-E31E7D482F5E}">
      <dgm:prSet/>
      <dgm:spPr/>
      <dgm:t>
        <a:bodyPr/>
        <a:lstStyle/>
        <a:p>
          <a:endParaRPr lang="en-US"/>
        </a:p>
      </dgm:t>
    </dgm:pt>
    <dgm:pt modelId="{6652AD9A-FDEA-4719-AC29-D55E9547900C}" type="sibTrans" cxnId="{98D2BC4E-B836-4C18-BBE9-E31E7D482F5E}">
      <dgm:prSet/>
      <dgm:spPr/>
      <dgm:t>
        <a:bodyPr/>
        <a:lstStyle/>
        <a:p>
          <a:endParaRPr lang="en-US"/>
        </a:p>
      </dgm:t>
    </dgm:pt>
    <dgm:pt modelId="{AEE4F5C9-B15C-4153-8630-12E5953AF102}" type="pres">
      <dgm:prSet presAssocID="{46C5CF38-5D05-499D-8CD1-8BE70A504E1E}" presName="linear" presStyleCnt="0">
        <dgm:presLayoutVars>
          <dgm:dir/>
          <dgm:animLvl val="lvl"/>
          <dgm:resizeHandles val="exact"/>
        </dgm:presLayoutVars>
      </dgm:prSet>
      <dgm:spPr/>
    </dgm:pt>
    <dgm:pt modelId="{07854497-4995-4628-BFEB-175FF493CF6C}" type="pres">
      <dgm:prSet presAssocID="{5527003E-76B0-4415-B36B-47B842BB73C0}" presName="parentLin" presStyleCnt="0"/>
      <dgm:spPr/>
    </dgm:pt>
    <dgm:pt modelId="{2B018E7D-4B60-4AC4-BE73-3E90C0C98D66}" type="pres">
      <dgm:prSet presAssocID="{5527003E-76B0-4415-B36B-47B842BB73C0}" presName="parentLeftMargin" presStyleLbl="node1" presStyleIdx="0" presStyleCnt="2"/>
      <dgm:spPr/>
    </dgm:pt>
    <dgm:pt modelId="{A44DFFB0-8853-4626-8F6B-C4349B059F16}" type="pres">
      <dgm:prSet presAssocID="{5527003E-76B0-4415-B36B-47B842BB73C0}" presName="parentText" presStyleLbl="node1" presStyleIdx="0" presStyleCnt="2">
        <dgm:presLayoutVars>
          <dgm:chMax val="0"/>
          <dgm:bulletEnabled val="1"/>
        </dgm:presLayoutVars>
      </dgm:prSet>
      <dgm:spPr/>
    </dgm:pt>
    <dgm:pt modelId="{C5E96C4F-D598-4FC0-8394-202979D8E7B7}" type="pres">
      <dgm:prSet presAssocID="{5527003E-76B0-4415-B36B-47B842BB73C0}" presName="negativeSpace" presStyleCnt="0"/>
      <dgm:spPr/>
    </dgm:pt>
    <dgm:pt modelId="{B1A4E964-F2D8-4B98-B3D2-58D832B846E4}" type="pres">
      <dgm:prSet presAssocID="{5527003E-76B0-4415-B36B-47B842BB73C0}" presName="childText" presStyleLbl="conFgAcc1" presStyleIdx="0" presStyleCnt="2">
        <dgm:presLayoutVars>
          <dgm:bulletEnabled val="1"/>
        </dgm:presLayoutVars>
      </dgm:prSet>
      <dgm:spPr/>
    </dgm:pt>
    <dgm:pt modelId="{E3C46852-BE70-46B8-9B48-0D29EF1BC5B0}" type="pres">
      <dgm:prSet presAssocID="{1630A3C2-FF43-4A60-8514-B40E3426BED4}" presName="spaceBetweenRectangles" presStyleCnt="0"/>
      <dgm:spPr/>
    </dgm:pt>
    <dgm:pt modelId="{1389A52F-D4E0-4CFD-9054-B5D1456E8343}" type="pres">
      <dgm:prSet presAssocID="{99C45120-B353-4A8F-BCE4-EFECB4630C06}" presName="parentLin" presStyleCnt="0"/>
      <dgm:spPr/>
    </dgm:pt>
    <dgm:pt modelId="{9905589C-34CB-482C-B007-657CBDB1BF06}" type="pres">
      <dgm:prSet presAssocID="{99C45120-B353-4A8F-BCE4-EFECB4630C06}" presName="parentLeftMargin" presStyleLbl="node1" presStyleIdx="0" presStyleCnt="2"/>
      <dgm:spPr/>
    </dgm:pt>
    <dgm:pt modelId="{FFD13BAD-8EC1-4F7E-B3C7-27D6BC8516D3}" type="pres">
      <dgm:prSet presAssocID="{99C45120-B353-4A8F-BCE4-EFECB4630C06}" presName="parentText" presStyleLbl="node1" presStyleIdx="1" presStyleCnt="2">
        <dgm:presLayoutVars>
          <dgm:chMax val="0"/>
          <dgm:bulletEnabled val="1"/>
        </dgm:presLayoutVars>
      </dgm:prSet>
      <dgm:spPr/>
    </dgm:pt>
    <dgm:pt modelId="{435F0A4E-C48E-4E4E-AB77-4F0A7D6FF55F}" type="pres">
      <dgm:prSet presAssocID="{99C45120-B353-4A8F-BCE4-EFECB4630C06}" presName="negativeSpace" presStyleCnt="0"/>
      <dgm:spPr/>
    </dgm:pt>
    <dgm:pt modelId="{5754BE16-B203-4318-A1E8-A622AE16AE71}" type="pres">
      <dgm:prSet presAssocID="{99C45120-B353-4A8F-BCE4-EFECB4630C06}" presName="childText" presStyleLbl="conFgAcc1" presStyleIdx="1" presStyleCnt="2">
        <dgm:presLayoutVars>
          <dgm:bulletEnabled val="1"/>
        </dgm:presLayoutVars>
      </dgm:prSet>
      <dgm:spPr/>
    </dgm:pt>
  </dgm:ptLst>
  <dgm:cxnLst>
    <dgm:cxn modelId="{8FCD250F-9AFA-4CA3-95DD-B23D6A69F4BA}" srcId="{46C5CF38-5D05-499D-8CD1-8BE70A504E1E}" destId="{5527003E-76B0-4415-B36B-47B842BB73C0}" srcOrd="0" destOrd="0" parTransId="{193FFD6C-0601-45E5-B1AC-2AB0A04C5646}" sibTransId="{1630A3C2-FF43-4A60-8514-B40E3426BED4}"/>
    <dgm:cxn modelId="{9126743F-4FE4-4749-B429-1C1D2B5C3A78}" type="presOf" srcId="{21AC4EE8-91B4-4FB6-B6E4-F9D3A55411D1}" destId="{B1A4E964-F2D8-4B98-B3D2-58D832B846E4}" srcOrd="0" destOrd="0" presId="urn:microsoft.com/office/officeart/2005/8/layout/list1"/>
    <dgm:cxn modelId="{52B3464A-0140-463D-B180-77160FB089B8}" type="presOf" srcId="{CFCE7B1E-AAF5-4F41-80D1-EE89895560C2}" destId="{5754BE16-B203-4318-A1E8-A622AE16AE71}" srcOrd="0" destOrd="0" presId="urn:microsoft.com/office/officeart/2005/8/layout/list1"/>
    <dgm:cxn modelId="{98D2BC4E-B836-4C18-BBE9-E31E7D482F5E}" srcId="{99C45120-B353-4A8F-BCE4-EFECB4630C06}" destId="{CFCE7B1E-AAF5-4F41-80D1-EE89895560C2}" srcOrd="0" destOrd="0" parTransId="{AEC10E28-1775-4E7F-9185-AB0970108D85}" sibTransId="{6652AD9A-FDEA-4719-AC29-D55E9547900C}"/>
    <dgm:cxn modelId="{A72CD171-792E-462B-BC08-D701611C8394}" type="presOf" srcId="{46C5CF38-5D05-499D-8CD1-8BE70A504E1E}" destId="{AEE4F5C9-B15C-4153-8630-12E5953AF102}" srcOrd="0" destOrd="0" presId="urn:microsoft.com/office/officeart/2005/8/layout/list1"/>
    <dgm:cxn modelId="{B859F57C-4380-4E0A-B1F0-A33E1CA95219}" srcId="{5527003E-76B0-4415-B36B-47B842BB73C0}" destId="{21AC4EE8-91B4-4FB6-B6E4-F9D3A55411D1}" srcOrd="0" destOrd="0" parTransId="{E9C02CF4-F55E-4C6C-B013-C51D52438D3C}" sibTransId="{796B5AB3-548F-4AA3-AA86-B5452654FB7A}"/>
    <dgm:cxn modelId="{BEBF538B-0444-4E81-8448-F2D8634AE7E9}" type="presOf" srcId="{5527003E-76B0-4415-B36B-47B842BB73C0}" destId="{2B018E7D-4B60-4AC4-BE73-3E90C0C98D66}" srcOrd="0" destOrd="0" presId="urn:microsoft.com/office/officeart/2005/8/layout/list1"/>
    <dgm:cxn modelId="{0B5CF099-1C03-4D98-A709-A973FB3DC396}" srcId="{46C5CF38-5D05-499D-8CD1-8BE70A504E1E}" destId="{99C45120-B353-4A8F-BCE4-EFECB4630C06}" srcOrd="1" destOrd="0" parTransId="{75544033-F175-48C1-B171-A7AA6A3FE305}" sibTransId="{51E39448-05E1-40C3-963C-D39C6FEB8BD2}"/>
    <dgm:cxn modelId="{8658D7DB-C255-4237-8AB1-41BACA8D48C5}" type="presOf" srcId="{99C45120-B353-4A8F-BCE4-EFECB4630C06}" destId="{FFD13BAD-8EC1-4F7E-B3C7-27D6BC8516D3}" srcOrd="1" destOrd="0" presId="urn:microsoft.com/office/officeart/2005/8/layout/list1"/>
    <dgm:cxn modelId="{04A4F3E5-F150-4002-81F4-BD0C8A6D945B}" type="presOf" srcId="{99C45120-B353-4A8F-BCE4-EFECB4630C06}" destId="{9905589C-34CB-482C-B007-657CBDB1BF06}" srcOrd="0" destOrd="0" presId="urn:microsoft.com/office/officeart/2005/8/layout/list1"/>
    <dgm:cxn modelId="{C39AA3F1-34FE-4ECA-A09C-66494A2CF3C7}" type="presOf" srcId="{5527003E-76B0-4415-B36B-47B842BB73C0}" destId="{A44DFFB0-8853-4626-8F6B-C4349B059F16}" srcOrd="1" destOrd="0" presId="urn:microsoft.com/office/officeart/2005/8/layout/list1"/>
    <dgm:cxn modelId="{750A711A-DE66-4BE3-9B75-77B01524BD02}" type="presParOf" srcId="{AEE4F5C9-B15C-4153-8630-12E5953AF102}" destId="{07854497-4995-4628-BFEB-175FF493CF6C}" srcOrd="0" destOrd="0" presId="urn:microsoft.com/office/officeart/2005/8/layout/list1"/>
    <dgm:cxn modelId="{77920326-EA83-4A80-96E0-C7AC05179B6C}" type="presParOf" srcId="{07854497-4995-4628-BFEB-175FF493CF6C}" destId="{2B018E7D-4B60-4AC4-BE73-3E90C0C98D66}" srcOrd="0" destOrd="0" presId="urn:microsoft.com/office/officeart/2005/8/layout/list1"/>
    <dgm:cxn modelId="{D944FB43-2452-442F-AA9A-EC5ED9815448}" type="presParOf" srcId="{07854497-4995-4628-BFEB-175FF493CF6C}" destId="{A44DFFB0-8853-4626-8F6B-C4349B059F16}" srcOrd="1" destOrd="0" presId="urn:microsoft.com/office/officeart/2005/8/layout/list1"/>
    <dgm:cxn modelId="{A0B91383-53CE-4DED-9A9B-1090D455BA95}" type="presParOf" srcId="{AEE4F5C9-B15C-4153-8630-12E5953AF102}" destId="{C5E96C4F-D598-4FC0-8394-202979D8E7B7}" srcOrd="1" destOrd="0" presId="urn:microsoft.com/office/officeart/2005/8/layout/list1"/>
    <dgm:cxn modelId="{E86FAE63-D559-462E-8FF6-F57F06FEA315}" type="presParOf" srcId="{AEE4F5C9-B15C-4153-8630-12E5953AF102}" destId="{B1A4E964-F2D8-4B98-B3D2-58D832B846E4}" srcOrd="2" destOrd="0" presId="urn:microsoft.com/office/officeart/2005/8/layout/list1"/>
    <dgm:cxn modelId="{97D4765B-A5E2-43C7-B25B-A0879C209CB6}" type="presParOf" srcId="{AEE4F5C9-B15C-4153-8630-12E5953AF102}" destId="{E3C46852-BE70-46B8-9B48-0D29EF1BC5B0}" srcOrd="3" destOrd="0" presId="urn:microsoft.com/office/officeart/2005/8/layout/list1"/>
    <dgm:cxn modelId="{36E800B2-693B-4ADE-9313-BD281C5C8F74}" type="presParOf" srcId="{AEE4F5C9-B15C-4153-8630-12E5953AF102}" destId="{1389A52F-D4E0-4CFD-9054-B5D1456E8343}" srcOrd="4" destOrd="0" presId="urn:microsoft.com/office/officeart/2005/8/layout/list1"/>
    <dgm:cxn modelId="{E7F2E6AB-3841-4DFC-A181-8C241B071DDF}" type="presParOf" srcId="{1389A52F-D4E0-4CFD-9054-B5D1456E8343}" destId="{9905589C-34CB-482C-B007-657CBDB1BF06}" srcOrd="0" destOrd="0" presId="urn:microsoft.com/office/officeart/2005/8/layout/list1"/>
    <dgm:cxn modelId="{AB64B538-7D27-492E-BAF7-880C152A306E}" type="presParOf" srcId="{1389A52F-D4E0-4CFD-9054-B5D1456E8343}" destId="{FFD13BAD-8EC1-4F7E-B3C7-27D6BC8516D3}" srcOrd="1" destOrd="0" presId="urn:microsoft.com/office/officeart/2005/8/layout/list1"/>
    <dgm:cxn modelId="{4211D2C1-F9C6-42D4-85B0-A0552021D511}" type="presParOf" srcId="{AEE4F5C9-B15C-4153-8630-12E5953AF102}" destId="{435F0A4E-C48E-4E4E-AB77-4F0A7D6FF55F}" srcOrd="5" destOrd="0" presId="urn:microsoft.com/office/officeart/2005/8/layout/list1"/>
    <dgm:cxn modelId="{16883DBA-F71E-4786-9E94-93F24E2D2553}" type="presParOf" srcId="{AEE4F5C9-B15C-4153-8630-12E5953AF102}" destId="{5754BE16-B203-4318-A1E8-A622AE16AE71}" srcOrd="6"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A4E964-F2D8-4B98-B3D2-58D832B846E4}">
      <dsp:nvSpPr>
        <dsp:cNvPr id="0" name=""/>
        <dsp:cNvSpPr/>
      </dsp:nvSpPr>
      <dsp:spPr>
        <a:xfrm>
          <a:off x="0" y="497255"/>
          <a:ext cx="10498667" cy="1801800"/>
        </a:xfrm>
        <a:prstGeom prst="rect">
          <a:avLst/>
        </a:prstGeom>
        <a:solidFill>
          <a:schemeClr val="lt1">
            <a:alpha val="90000"/>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4813" tIns="541528" rIns="814813" bIns="184912" numCol="1" spcCol="1270" anchor="t" anchorCtr="0">
          <a:noAutofit/>
        </a:bodyPr>
        <a:lstStyle/>
        <a:p>
          <a:pPr marL="0" lvl="1" indent="0" algn="l" defTabSz="1155700">
            <a:lnSpc>
              <a:spcPct val="90000"/>
            </a:lnSpc>
            <a:spcBef>
              <a:spcPct val="0"/>
            </a:spcBef>
            <a:spcAft>
              <a:spcPct val="15000"/>
            </a:spcAft>
            <a:buNone/>
          </a:pPr>
          <a:r>
            <a:rPr lang="en-US" sz="2600" kern="1200" dirty="0">
              <a:solidFill>
                <a:srgbClr val="1F1F22"/>
              </a:solidFill>
              <a:effectLst/>
              <a:latin typeface="+mj-lt"/>
              <a:ea typeface="Aptos" panose="020B0004020202020204" pitchFamily="34" charset="0"/>
              <a:cs typeface="Times New Roman" panose="02020603050405020304" pitchFamily="18" charset="0"/>
            </a:rPr>
            <a:t>A professional credential awarded to individuals who have completed specific academic and supervised practice requirements and passed the CDR exam.</a:t>
          </a:r>
          <a:endParaRPr lang="en-US" sz="2600" kern="1200" dirty="0"/>
        </a:p>
      </dsp:txBody>
      <dsp:txXfrm>
        <a:off x="0" y="497255"/>
        <a:ext cx="10498667" cy="1801800"/>
      </dsp:txXfrm>
    </dsp:sp>
    <dsp:sp modelId="{A44DFFB0-8853-4626-8F6B-C4349B059F16}">
      <dsp:nvSpPr>
        <dsp:cNvPr id="0" name=""/>
        <dsp:cNvSpPr/>
      </dsp:nvSpPr>
      <dsp:spPr>
        <a:xfrm>
          <a:off x="524933" y="113495"/>
          <a:ext cx="7349066" cy="767520"/>
        </a:xfrm>
        <a:prstGeom prst="roundRect">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777" tIns="0" rIns="277777" bIns="0" numCol="1" spcCol="1270" anchor="ctr" anchorCtr="0">
          <a:noAutofit/>
        </a:bodyPr>
        <a:lstStyle/>
        <a:p>
          <a:pPr marL="0" lvl="0" indent="0" algn="l" defTabSz="1155700">
            <a:lnSpc>
              <a:spcPct val="90000"/>
            </a:lnSpc>
            <a:spcBef>
              <a:spcPct val="0"/>
            </a:spcBef>
            <a:spcAft>
              <a:spcPct val="35000"/>
            </a:spcAft>
            <a:buNone/>
          </a:pPr>
          <a:r>
            <a:rPr lang="en-US" sz="2600" kern="1200" dirty="0"/>
            <a:t>CDR Credential </a:t>
          </a:r>
        </a:p>
      </dsp:txBody>
      <dsp:txXfrm>
        <a:off x="562400" y="150962"/>
        <a:ext cx="7274132" cy="692586"/>
      </dsp:txXfrm>
    </dsp:sp>
    <dsp:sp modelId="{5754BE16-B203-4318-A1E8-A622AE16AE71}">
      <dsp:nvSpPr>
        <dsp:cNvPr id="0" name=""/>
        <dsp:cNvSpPr/>
      </dsp:nvSpPr>
      <dsp:spPr>
        <a:xfrm>
          <a:off x="0" y="2823215"/>
          <a:ext cx="10498667" cy="1801800"/>
        </a:xfrm>
        <a:prstGeom prst="rect">
          <a:avLst/>
        </a:prstGeom>
        <a:solidFill>
          <a:schemeClr val="lt1">
            <a:alpha val="90000"/>
            <a:hueOff val="0"/>
            <a:satOff val="0"/>
            <a:lumOff val="0"/>
            <a:alphaOff val="0"/>
          </a:schemeClr>
        </a:solidFill>
        <a:ln w="12700" cap="flat" cmpd="sng" algn="ctr">
          <a:solidFill>
            <a:schemeClr val="accent6">
              <a:shade val="80000"/>
              <a:hueOff val="-420564"/>
              <a:satOff val="-39012"/>
              <a:lumOff val="384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4813" tIns="541528" rIns="814813" bIns="184912" numCol="1" spcCol="1270" anchor="t" anchorCtr="0">
          <a:noAutofit/>
        </a:bodyPr>
        <a:lstStyle/>
        <a:p>
          <a:pPr marL="0" lvl="1" indent="0" algn="l" defTabSz="1155700">
            <a:lnSpc>
              <a:spcPct val="90000"/>
            </a:lnSpc>
            <a:spcBef>
              <a:spcPct val="0"/>
            </a:spcBef>
            <a:spcAft>
              <a:spcPct val="15000"/>
            </a:spcAft>
            <a:buNone/>
          </a:pPr>
          <a:r>
            <a:rPr lang="en-US" sz="2600" kern="1200" dirty="0">
              <a:effectLst/>
              <a:latin typeface="+mj-lt"/>
              <a:ea typeface="Aptos" panose="020B0004020202020204" pitchFamily="34" charset="0"/>
              <a:cs typeface="Times New Roman" panose="02020603050405020304" pitchFamily="18" charset="0"/>
            </a:rPr>
            <a:t>Most states require RDs and other nutrition </a:t>
          </a:r>
          <a:r>
            <a:rPr lang="en-US" sz="2600" kern="1200" dirty="0">
              <a:latin typeface="+mj-lt"/>
              <a:ea typeface="Aptos" panose="020B0004020202020204" pitchFamily="34" charset="0"/>
              <a:cs typeface="Times New Roman" panose="02020603050405020304" pitchFamily="18" charset="0"/>
            </a:rPr>
            <a:t>professionals</a:t>
          </a:r>
          <a:r>
            <a:rPr lang="en-US" sz="2600" kern="1200" dirty="0">
              <a:effectLst/>
              <a:latin typeface="+mj-lt"/>
              <a:ea typeface="Aptos" panose="020B0004020202020204" pitchFamily="34" charset="0"/>
              <a:cs typeface="Times New Roman" panose="02020603050405020304" pitchFamily="18" charset="0"/>
            </a:rPr>
            <a:t> to hold a state license or certification to legally practice or use state-specific protected titles. Requirements vary from state to state.</a:t>
          </a:r>
          <a:endParaRPr lang="en-US" sz="2600" kern="1200" dirty="0"/>
        </a:p>
      </dsp:txBody>
      <dsp:txXfrm>
        <a:off x="0" y="2823215"/>
        <a:ext cx="10498667" cy="1801800"/>
      </dsp:txXfrm>
    </dsp:sp>
    <dsp:sp modelId="{FFD13BAD-8EC1-4F7E-B3C7-27D6BC8516D3}">
      <dsp:nvSpPr>
        <dsp:cNvPr id="0" name=""/>
        <dsp:cNvSpPr/>
      </dsp:nvSpPr>
      <dsp:spPr>
        <a:xfrm>
          <a:off x="524933" y="2439455"/>
          <a:ext cx="7349066" cy="767520"/>
        </a:xfrm>
        <a:prstGeom prst="roundRect">
          <a:avLst/>
        </a:prstGeom>
        <a:solidFill>
          <a:srgbClr val="8E71B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777" tIns="0" rIns="277777" bIns="0" numCol="1" spcCol="1270" anchor="ctr" anchorCtr="0">
          <a:noAutofit/>
        </a:bodyPr>
        <a:lstStyle/>
        <a:p>
          <a:pPr marL="0" lvl="0" indent="0" algn="l" defTabSz="1155700">
            <a:lnSpc>
              <a:spcPct val="90000"/>
            </a:lnSpc>
            <a:spcBef>
              <a:spcPct val="0"/>
            </a:spcBef>
            <a:spcAft>
              <a:spcPct val="35000"/>
            </a:spcAft>
            <a:buNone/>
          </a:pPr>
          <a:r>
            <a:rPr lang="en-US" sz="2600" kern="1200" dirty="0"/>
            <a:t>State Licensure</a:t>
          </a:r>
        </a:p>
      </dsp:txBody>
      <dsp:txXfrm>
        <a:off x="562400" y="2476922"/>
        <a:ext cx="7274132" cy="69258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D42D03-D00F-4A67-8BEA-40CAE8F9A5FB}" type="datetimeFigureOut">
              <a:rPr lang="en-US" smtClean="0"/>
              <a:t>5/20/26</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E5FB05-7973-4976-9484-35AE255D1084}" type="slidenum">
              <a:rPr lang="en-US" smtClean="0"/>
              <a:t>‹#›</a:t>
            </a:fld>
            <a:endParaRPr lang="en-US" dirty="0"/>
          </a:p>
        </p:txBody>
      </p:sp>
    </p:spTree>
    <p:extLst>
      <p:ext uri="{BB962C8B-B14F-4D97-AF65-F5344CB8AC3E}">
        <p14:creationId xmlns:p14="http://schemas.microsoft.com/office/powerpoint/2010/main" val="3253306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47624E-7BDA-4BAC-9A22-50FF8C9256CF}" type="datetimeFigureOut">
              <a:rPr lang="en-US" smtClean="0"/>
              <a:t>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614E1-92E2-4CF4-B31E-063F78A97A66}" type="slidenum">
              <a:rPr lang="en-US" smtClean="0"/>
              <a:t>‹#›</a:t>
            </a:fld>
            <a:endParaRPr lang="en-US" dirty="0"/>
          </a:p>
        </p:txBody>
      </p:sp>
    </p:spTree>
    <p:extLst>
      <p:ext uri="{BB962C8B-B14F-4D97-AF65-F5344CB8AC3E}">
        <p14:creationId xmlns:p14="http://schemas.microsoft.com/office/powerpoint/2010/main" val="1676318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drnet.org/codeofethic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drnet.org/vault/2459/web/Scope%20Standards%20of%20Practice%202024%20RDN_FINAL.pdf"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cdrnet.org/Focus"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ms.gov/files/document/mln901705-telehealth-services.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hhs.gov/ocr/privacy/hipaa/understanding/summary/index.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Welcome to this video, which is a Practice Tool highlighting topics related to state licensure.</a:t>
            </a:r>
          </a:p>
        </p:txBody>
      </p:sp>
      <p:sp>
        <p:nvSpPr>
          <p:cNvPr id="4" name="Slide Number Placeholder 3"/>
          <p:cNvSpPr>
            <a:spLocks noGrp="1"/>
          </p:cNvSpPr>
          <p:nvPr>
            <p:ph type="sldNum" sz="quarter" idx="5"/>
          </p:nvPr>
        </p:nvSpPr>
        <p:spPr/>
        <p:txBody>
          <a:bodyPr/>
          <a:lstStyle/>
          <a:p>
            <a:fld id="{0C9614E1-92E2-4CF4-B31E-063F78A97A66}" type="slidenum">
              <a:rPr lang="en-US" smtClean="0"/>
              <a:t>1</a:t>
            </a:fld>
            <a:endParaRPr lang="en-US" dirty="0"/>
          </a:p>
        </p:txBody>
      </p:sp>
    </p:spTree>
    <p:extLst>
      <p:ext uri="{BB962C8B-B14F-4D97-AF65-F5344CB8AC3E}">
        <p14:creationId xmlns:p14="http://schemas.microsoft.com/office/powerpoint/2010/main" val="3053757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F1F22"/>
                </a:solidFill>
                <a:effectLst/>
                <a:latin typeface="+mj-lt"/>
                <a:ea typeface="Aptos" panose="020B0004020202020204" pitchFamily="34" charset="0"/>
                <a:cs typeface="Times New Roman" panose="02020603050405020304" pitchFamily="18" charset="0"/>
              </a:rPr>
              <a:t>The CDR credential is A professional credential awarded to individuals who have completed specific academic and supervised practice requirements and passed the CDR exam.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1F1F22"/>
              </a:solidFill>
              <a:effectLst/>
              <a:latin typeface="+mj-lt"/>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F1F22"/>
                </a:solidFill>
                <a:effectLst/>
                <a:latin typeface="+mj-lt"/>
                <a:cs typeface="Times New Roman" panose="02020603050405020304" pitchFamily="18" charset="0"/>
              </a:rPr>
              <a:t>State licensure on the other hand doesn’t have a single definition. However, m</a:t>
            </a:r>
            <a:r>
              <a:rPr lang="en-US" dirty="0">
                <a:effectLst/>
                <a:latin typeface="+mj-lt"/>
                <a:ea typeface="Aptos" panose="020B0004020202020204" pitchFamily="34" charset="0"/>
                <a:cs typeface="Times New Roman" panose="02020603050405020304" pitchFamily="18" charset="0"/>
              </a:rPr>
              <a:t>ost states require RDs and other nutrition </a:t>
            </a:r>
            <a:r>
              <a:rPr lang="en-US" dirty="0">
                <a:latin typeface="+mj-lt"/>
                <a:ea typeface="Aptos" panose="020B0004020202020204" pitchFamily="34" charset="0"/>
                <a:cs typeface="Times New Roman" panose="02020603050405020304" pitchFamily="18" charset="0"/>
              </a:rPr>
              <a:t>professionals</a:t>
            </a:r>
            <a:r>
              <a:rPr lang="en-US" dirty="0">
                <a:effectLst/>
                <a:latin typeface="+mj-lt"/>
                <a:ea typeface="Aptos" panose="020B0004020202020204" pitchFamily="34" charset="0"/>
                <a:cs typeface="Times New Roman" panose="02020603050405020304" pitchFamily="18" charset="0"/>
              </a:rPr>
              <a:t> to hold a state license or certification to legally practice or to use state-specific protected titles. Unlike the CDR credential, state licensure Requirements vary from state to state.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11</a:t>
            </a:fld>
            <a:endParaRPr lang="en-US" dirty="0"/>
          </a:p>
        </p:txBody>
      </p:sp>
    </p:spTree>
    <p:extLst>
      <p:ext uri="{BB962C8B-B14F-4D97-AF65-F5344CB8AC3E}">
        <p14:creationId xmlns:p14="http://schemas.microsoft.com/office/powerpoint/2010/main" val="4160140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2F2F2F"/>
                </a:solidFill>
                <a:latin typeface="Calibri" panose="020F0502020204030204" pitchFamily="34" charset="0"/>
              </a:rPr>
              <a:t>You’ll see that the CDR credential has specific eligibility requirements that are consistent across all states, whereas state licensure differs by state. A state may offer </a:t>
            </a:r>
            <a:r>
              <a:rPr lang="en-US" sz="1200" b="0" i="0" u="none" strike="noStrike" baseline="0" dirty="0">
                <a:solidFill>
                  <a:srgbClr val="2F2F2F"/>
                </a:solidFill>
                <a:latin typeface="Calibri" panose="020F0502020204030204" pitchFamily="34" charset="0"/>
              </a:rPr>
              <a:t>accelerated pathways to become licensed or certified, such as the endorsement of your RD credential, reciprocity or endorsement of licensure in another state, and/or temporary or provisional licenses that may allow you to practice without a license for a limited time or in certain circumstances.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solidFill>
                <a:srgbClr val="2F2F2F"/>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baseline="0" dirty="0">
              <a:solidFill>
                <a:srgbClr val="2F2F2F"/>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2F2F2F"/>
                </a:solidFill>
                <a:latin typeface="Calibri" panose="020F0502020204030204" pitchFamily="34" charset="0"/>
              </a:rPr>
              <a:t>You can also see that maintenance requirements for state licensure differ state to state and that holding a state license/certification only allows you to practice in that state, whereas the RDN credential is nationally recognized.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baseline="0" dirty="0">
              <a:solidFill>
                <a:srgbClr val="2F2F2F"/>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rgbClr val="0000FF"/>
                </a:solidFill>
                <a:effectLst/>
                <a:latin typeface="Calibri" panose="020F0502020204030204" pitchFamily="34" charset="0"/>
                <a:ea typeface="Calibri" panose="020F0502020204030204" pitchFamily="34" charset="0"/>
              </a:rPr>
              <a:t>In any case, </a:t>
            </a:r>
            <a:r>
              <a:rPr lang="en-US" sz="1800" dirty="0">
                <a:effectLst/>
                <a:latin typeface="Calibri" panose="020F0502020204030204" pitchFamily="34" charset="0"/>
                <a:ea typeface="Calibri" panose="020F0502020204030204" pitchFamily="34" charset="0"/>
              </a:rPr>
              <a:t>CDR and the Academy </a:t>
            </a:r>
            <a:r>
              <a:rPr lang="en-US" sz="1800" u="sng" dirty="0">
                <a:effectLst/>
                <a:latin typeface="Calibri" panose="020F0502020204030204" pitchFamily="34" charset="0"/>
                <a:ea typeface="Calibri" panose="020F0502020204030204" pitchFamily="34" charset="0"/>
              </a:rPr>
              <a:t>strongly recommend</a:t>
            </a:r>
            <a:r>
              <a:rPr lang="en-US" sz="1800" dirty="0">
                <a:effectLst/>
                <a:latin typeface="Calibri" panose="020F0502020204030204" pitchFamily="34" charset="0"/>
                <a:ea typeface="Calibri" panose="020F0502020204030204" pitchFamily="34" charset="0"/>
              </a:rPr>
              <a:t> that practitioners hold licensure or certification in all states where their clients or patients are located when services are provided, except</a:t>
            </a:r>
            <a:r>
              <a:rPr lang="en-US" sz="1800" spc="-2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in</a:t>
            </a:r>
            <a:r>
              <a:rPr lang="en-US" sz="1800" spc="-2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cases</a:t>
            </a:r>
            <a:r>
              <a:rPr lang="en-US" sz="1800" spc="-2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where</a:t>
            </a:r>
            <a:r>
              <a:rPr lang="en-US" sz="1800" spc="-2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exceptions/exemptions</a:t>
            </a:r>
            <a:r>
              <a:rPr lang="en-US" sz="1800" spc="-25"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apply</a:t>
            </a:r>
            <a:r>
              <a:rPr lang="en-US" sz="1800" spc="-2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or when a state has no requirements for licensure or certification.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12</a:t>
            </a:fld>
            <a:endParaRPr lang="en-US" dirty="0"/>
          </a:p>
        </p:txBody>
      </p:sp>
    </p:spTree>
    <p:extLst>
      <p:ext uri="{BB962C8B-B14F-4D97-AF65-F5344CB8AC3E}">
        <p14:creationId xmlns:p14="http://schemas.microsoft.com/office/powerpoint/2010/main" val="3563098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i="0" u="none" strike="noStrike" baseline="0" dirty="0">
                <a:solidFill>
                  <a:srgbClr val="000000"/>
                </a:solidFill>
                <a:latin typeface="+mj-lt"/>
              </a:rPr>
              <a:t>Having the RDN credential provides many unique benefits for practitioners, including providing</a:t>
            </a:r>
          </a:p>
          <a:p>
            <a:pPr marL="182880" indent="-182880">
              <a:buFont typeface="Arial" panose="020B0604020202020204" pitchFamily="34" charset="0"/>
              <a:buChar char="•"/>
            </a:pPr>
            <a:r>
              <a:rPr lang="en-US" sz="1200" b="1" i="0" u="none" strike="noStrike" baseline="0" dirty="0">
                <a:solidFill>
                  <a:srgbClr val="000000"/>
                </a:solidFill>
                <a:latin typeface="+mj-lt"/>
              </a:rPr>
              <a:t>automatic eligibility for state licensure</a:t>
            </a:r>
          </a:p>
          <a:p>
            <a:pPr marL="182880" indent="-182880">
              <a:buFont typeface="Arial" panose="020B0604020202020204" pitchFamily="34" charset="0"/>
              <a:buChar char="•"/>
            </a:pPr>
            <a:r>
              <a:rPr lang="en-US" sz="1200" b="1" i="0" u="none" strike="noStrike" baseline="0" dirty="0">
                <a:solidFill>
                  <a:srgbClr val="000000"/>
                </a:solidFill>
                <a:latin typeface="+mj-lt"/>
              </a:rPr>
              <a:t>Expanded Job Opportunities, as the credential is required for many positions</a:t>
            </a:r>
          </a:p>
          <a:p>
            <a:pPr marL="182880" indent="-182880">
              <a:buFont typeface="Arial" panose="020B0604020202020204" pitchFamily="34" charset="0"/>
              <a:buChar char="•"/>
            </a:pPr>
            <a:r>
              <a:rPr lang="en-US" sz="1200" b="1" i="0" u="none" strike="noStrike" baseline="0" dirty="0">
                <a:solidFill>
                  <a:srgbClr val="000000"/>
                </a:solidFill>
                <a:latin typeface="+mj-lt"/>
              </a:rPr>
              <a:t>Eligibility for some types of Insurance Reimbursement</a:t>
            </a:r>
            <a:endParaRPr lang="en-US" sz="1200" b="0" i="0" u="none" strike="noStrike" baseline="0" dirty="0">
              <a:solidFill>
                <a:srgbClr val="000000"/>
              </a:solidFill>
              <a:latin typeface="+mj-lt"/>
            </a:endParaRPr>
          </a:p>
          <a:p>
            <a:pPr marL="182880" marR="95250" lvl="0" indent="-182880">
              <a:spcBef>
                <a:spcPts val="300"/>
              </a:spcBef>
              <a:spcAft>
                <a:spcPts val="0"/>
              </a:spcAft>
              <a:buFont typeface="Symbol" panose="05050102010706020507" pitchFamily="18" charset="2"/>
              <a:buChar char=""/>
              <a:tabLst>
                <a:tab pos="431800" algn="l"/>
              </a:tabLst>
            </a:pPr>
            <a:endParaRPr lang="en-US" sz="1200" b="1" spc="-10" dirty="0">
              <a:effectLst/>
              <a:latin typeface="+mj-lt"/>
              <a:ea typeface="Symbol" panose="05050102010706020507" pitchFamily="18" charset="2"/>
              <a:cs typeface="Symbol" panose="05050102010706020507" pitchFamily="18" charset="2"/>
            </a:endParaRPr>
          </a:p>
          <a:p>
            <a:pPr marL="0" marR="95250" lvl="0" indent="0">
              <a:spcBef>
                <a:spcPts val="300"/>
              </a:spcBef>
              <a:spcAft>
                <a:spcPts val="0"/>
              </a:spcAft>
              <a:buFont typeface="Symbol" panose="05050102010706020507" pitchFamily="18" charset="2"/>
              <a:buNone/>
              <a:tabLst>
                <a:tab pos="431800" algn="l"/>
              </a:tabLst>
            </a:pPr>
            <a:r>
              <a:rPr lang="en-US" sz="1200" b="1" spc="-10" dirty="0">
                <a:effectLst/>
                <a:latin typeface="+mj-lt"/>
                <a:ea typeface="Symbol" panose="05050102010706020507" pitchFamily="18" charset="2"/>
                <a:cs typeface="Symbol" panose="05050102010706020507" pitchFamily="18" charset="2"/>
              </a:rPr>
              <a:t>On the same note, state licensure also offers some unique benefits, as it</a:t>
            </a:r>
          </a:p>
          <a:p>
            <a:pPr marL="182880" marR="95250" lvl="0" indent="-182880">
              <a:spcBef>
                <a:spcPts val="300"/>
              </a:spcBef>
              <a:spcAft>
                <a:spcPts val="0"/>
              </a:spcAft>
              <a:buFont typeface="Symbol" panose="05050102010706020507" pitchFamily="18" charset="2"/>
              <a:buChar char=""/>
              <a:tabLst>
                <a:tab pos="431800" algn="l"/>
              </a:tabLst>
            </a:pPr>
            <a:r>
              <a:rPr lang="en-US" sz="1200" b="1" spc="-10" dirty="0">
                <a:effectLst/>
                <a:latin typeface="+mj-lt"/>
                <a:ea typeface="Symbol" panose="05050102010706020507" pitchFamily="18" charset="2"/>
                <a:cs typeface="Symbol" panose="05050102010706020507" pitchFamily="18" charset="2"/>
              </a:rPr>
              <a:t>Regulates </a:t>
            </a:r>
            <a:r>
              <a:rPr lang="en-US" sz="1200" spc="-10" dirty="0">
                <a:effectLst/>
                <a:latin typeface="+mj-lt"/>
                <a:ea typeface="Symbol" panose="05050102010706020507" pitchFamily="18" charset="2"/>
                <a:cs typeface="Symbol" panose="05050102010706020507" pitchFamily="18" charset="2"/>
              </a:rPr>
              <a:t>entry</a:t>
            </a:r>
            <a:r>
              <a:rPr lang="en-US" sz="1200" spc="-25" dirty="0">
                <a:effectLst/>
                <a:latin typeface="+mj-lt"/>
                <a:ea typeface="Symbol" panose="05050102010706020507" pitchFamily="18" charset="2"/>
                <a:cs typeface="Symbol" panose="05050102010706020507" pitchFamily="18" charset="2"/>
              </a:rPr>
              <a:t> in</a:t>
            </a:r>
            <a:r>
              <a:rPr lang="en-US" sz="1200" spc="-10" dirty="0">
                <a:effectLst/>
                <a:latin typeface="+mj-lt"/>
                <a:ea typeface="Symbol" panose="05050102010706020507" pitchFamily="18" charset="2"/>
                <a:cs typeface="Symbol" panose="05050102010706020507" pitchFamily="18" charset="2"/>
              </a:rPr>
              <a:t>to</a:t>
            </a:r>
            <a:r>
              <a:rPr lang="en-US" sz="1200" spc="-20" dirty="0">
                <a:effectLst/>
                <a:latin typeface="+mj-lt"/>
                <a:ea typeface="Symbol" panose="05050102010706020507" pitchFamily="18" charset="2"/>
                <a:cs typeface="Symbol" panose="05050102010706020507" pitchFamily="18" charset="2"/>
              </a:rPr>
              <a:t> </a:t>
            </a:r>
            <a:r>
              <a:rPr lang="en-US" sz="1200" spc="-10" dirty="0">
                <a:effectLst/>
                <a:latin typeface="+mj-lt"/>
                <a:ea typeface="Symbol" panose="05050102010706020507" pitchFamily="18" charset="2"/>
                <a:cs typeface="Symbol" panose="05050102010706020507" pitchFamily="18" charset="2"/>
              </a:rPr>
              <a:t>the</a:t>
            </a:r>
            <a:r>
              <a:rPr lang="en-US" sz="1200" spc="-30" dirty="0">
                <a:effectLst/>
                <a:latin typeface="+mj-lt"/>
                <a:ea typeface="Symbol" panose="05050102010706020507" pitchFamily="18" charset="2"/>
                <a:cs typeface="Symbol" panose="05050102010706020507" pitchFamily="18" charset="2"/>
              </a:rPr>
              <a:t> </a:t>
            </a:r>
            <a:r>
              <a:rPr lang="en-US" sz="1200" spc="-10" dirty="0">
                <a:effectLst/>
                <a:latin typeface="+mj-lt"/>
                <a:ea typeface="Symbol" panose="05050102010706020507" pitchFamily="18" charset="2"/>
                <a:cs typeface="Symbol" panose="05050102010706020507" pitchFamily="18" charset="2"/>
              </a:rPr>
              <a:t>profession by identifying qualified and </a:t>
            </a:r>
            <a:r>
              <a:rPr lang="en-US" sz="1200" spc="0" dirty="0">
                <a:effectLst/>
                <a:latin typeface="+mj-lt"/>
                <a:ea typeface="Symbol" panose="05050102010706020507" pitchFamily="18" charset="2"/>
                <a:cs typeface="Symbol" panose="05050102010706020507" pitchFamily="18" charset="2"/>
              </a:rPr>
              <a:t>competent</a:t>
            </a:r>
            <a:r>
              <a:rPr lang="en-US" sz="1200" spc="-30" dirty="0">
                <a:effectLst/>
                <a:latin typeface="+mj-lt"/>
                <a:ea typeface="Symbol" panose="05050102010706020507" pitchFamily="18" charset="2"/>
                <a:cs typeface="Symbol" panose="05050102010706020507" pitchFamily="18" charset="2"/>
              </a:rPr>
              <a:t> </a:t>
            </a:r>
            <a:r>
              <a:rPr lang="en-US" sz="1200" spc="0" dirty="0">
                <a:effectLst/>
                <a:latin typeface="+mj-lt"/>
                <a:ea typeface="Symbol" panose="05050102010706020507" pitchFamily="18" charset="2"/>
                <a:cs typeface="Symbol" panose="05050102010706020507" pitchFamily="18" charset="2"/>
              </a:rPr>
              <a:t>practitioners</a:t>
            </a:r>
            <a:r>
              <a:rPr lang="en-US" sz="1200" spc="-35" dirty="0">
                <a:effectLst/>
                <a:latin typeface="+mj-lt"/>
                <a:ea typeface="Symbol" panose="05050102010706020507" pitchFamily="18" charset="2"/>
                <a:cs typeface="Symbol" panose="05050102010706020507" pitchFamily="18" charset="2"/>
              </a:rPr>
              <a:t> </a:t>
            </a:r>
          </a:p>
          <a:p>
            <a:pPr marL="182880" marR="95250" lvl="0" indent="-182880">
              <a:spcBef>
                <a:spcPts val="300"/>
              </a:spcBef>
              <a:spcAft>
                <a:spcPts val="0"/>
              </a:spcAft>
              <a:buFont typeface="Symbol" panose="05050102010706020507" pitchFamily="18" charset="2"/>
              <a:buChar char=""/>
              <a:tabLst>
                <a:tab pos="431800" algn="l"/>
              </a:tabLst>
            </a:pPr>
            <a:r>
              <a:rPr lang="en-US" sz="1200" spc="0" dirty="0">
                <a:solidFill>
                  <a:srgbClr val="2F2F2F"/>
                </a:solidFill>
                <a:effectLst/>
                <a:latin typeface="+mj-lt"/>
                <a:ea typeface="Symbol" panose="05050102010706020507" pitchFamily="18" charset="2"/>
                <a:cs typeface="Symbol" panose="05050102010706020507" pitchFamily="18" charset="2"/>
              </a:rPr>
              <a:t>allow</a:t>
            </a:r>
            <a:r>
              <a:rPr lang="en-US" sz="1200" spc="-20" dirty="0">
                <a:solidFill>
                  <a:srgbClr val="2F2F2F"/>
                </a:solidFill>
                <a:effectLst/>
                <a:latin typeface="+mj-lt"/>
                <a:ea typeface="Symbol" panose="05050102010706020507" pitchFamily="18" charset="2"/>
                <a:cs typeface="Symbol" panose="05050102010706020507" pitchFamily="18" charset="2"/>
              </a:rPr>
              <a:t> </a:t>
            </a:r>
            <a:r>
              <a:rPr lang="en-US" sz="1200" spc="0" dirty="0">
                <a:solidFill>
                  <a:srgbClr val="2F2F2F"/>
                </a:solidFill>
                <a:effectLst/>
                <a:latin typeface="+mj-lt"/>
                <a:ea typeface="Symbol" panose="05050102010706020507" pitchFamily="18" charset="2"/>
                <a:cs typeface="Symbol" panose="05050102010706020507" pitchFamily="18" charset="2"/>
              </a:rPr>
              <a:t>RDs</a:t>
            </a:r>
            <a:r>
              <a:rPr lang="en-US" sz="1200" spc="-20" dirty="0">
                <a:solidFill>
                  <a:srgbClr val="2F2F2F"/>
                </a:solidFill>
                <a:effectLst/>
                <a:latin typeface="+mj-lt"/>
                <a:ea typeface="Symbol" panose="05050102010706020507" pitchFamily="18" charset="2"/>
                <a:cs typeface="Symbol" panose="05050102010706020507" pitchFamily="18" charset="2"/>
              </a:rPr>
              <a:t> </a:t>
            </a:r>
            <a:r>
              <a:rPr lang="en-US" sz="1200" spc="0" dirty="0">
                <a:solidFill>
                  <a:srgbClr val="2F2F2F"/>
                </a:solidFill>
                <a:effectLst/>
                <a:latin typeface="+mj-lt"/>
                <a:ea typeface="Symbol" panose="05050102010706020507" pitchFamily="18" charset="2"/>
                <a:cs typeface="Symbol" panose="05050102010706020507" pitchFamily="18" charset="2"/>
              </a:rPr>
              <a:t>to</a:t>
            </a:r>
            <a:r>
              <a:rPr lang="en-US" sz="1200" spc="-15" dirty="0">
                <a:solidFill>
                  <a:srgbClr val="2F2F2F"/>
                </a:solidFill>
                <a:effectLst/>
                <a:latin typeface="+mj-lt"/>
                <a:ea typeface="Symbol" panose="05050102010706020507" pitchFamily="18" charset="2"/>
                <a:cs typeface="Symbol" panose="05050102010706020507" pitchFamily="18" charset="2"/>
              </a:rPr>
              <a:t> provide MNT in certain states, </a:t>
            </a:r>
            <a:r>
              <a:rPr lang="en-US" sz="1200" spc="0" dirty="0">
                <a:solidFill>
                  <a:srgbClr val="2F2F2F"/>
                </a:solidFill>
                <a:effectLst/>
                <a:latin typeface="+mj-lt"/>
                <a:ea typeface="Symbol" panose="05050102010706020507" pitchFamily="18" charset="2"/>
                <a:cs typeface="Symbol" panose="05050102010706020507" pitchFamily="18" charset="2"/>
              </a:rPr>
              <a:t>without which RDs may not have legal authority to do so</a:t>
            </a:r>
            <a:endParaRPr lang="en-US" sz="1200" spc="0" dirty="0">
              <a:effectLst/>
              <a:latin typeface="+mj-lt"/>
              <a:ea typeface="Symbol" panose="05050102010706020507" pitchFamily="18" charset="2"/>
              <a:cs typeface="Symbol" panose="05050102010706020507" pitchFamily="18" charset="2"/>
            </a:endParaRPr>
          </a:p>
          <a:p>
            <a:pPr marL="182880" marR="384810" lvl="0" indent="-182880">
              <a:spcBef>
                <a:spcPts val="600"/>
              </a:spcBef>
              <a:spcAft>
                <a:spcPts val="0"/>
              </a:spcAft>
              <a:buFont typeface="Symbol" panose="05050102010706020507" pitchFamily="18" charset="2"/>
              <a:buChar char=""/>
              <a:tabLst>
                <a:tab pos="431165" algn="l"/>
              </a:tabLst>
            </a:pPr>
            <a:r>
              <a:rPr lang="en-US" sz="1200" spc="-30" dirty="0">
                <a:solidFill>
                  <a:srgbClr val="2F2F2F"/>
                </a:solidFill>
                <a:effectLst/>
                <a:latin typeface="+mj-lt"/>
                <a:ea typeface="Symbol" panose="05050102010706020507" pitchFamily="18" charset="2"/>
                <a:cs typeface="Symbol" panose="05050102010706020507" pitchFamily="18" charset="2"/>
              </a:rPr>
              <a:t>may be required by </a:t>
            </a:r>
            <a:r>
              <a:rPr lang="en-US" sz="1200" spc="-10" dirty="0">
                <a:solidFill>
                  <a:srgbClr val="2F2F2F"/>
                </a:solidFill>
                <a:effectLst/>
                <a:latin typeface="+mj-lt"/>
                <a:ea typeface="Symbol" panose="05050102010706020507" pitchFamily="18" charset="2"/>
                <a:cs typeface="Symbol" panose="05050102010706020507" pitchFamily="18" charset="2"/>
              </a:rPr>
              <a:t>government</a:t>
            </a:r>
            <a:r>
              <a:rPr lang="en-US" sz="1200" spc="-60" dirty="0">
                <a:solidFill>
                  <a:srgbClr val="2F2F2F"/>
                </a:solidFill>
                <a:effectLst/>
                <a:latin typeface="+mj-lt"/>
                <a:ea typeface="Symbol" panose="05050102010706020507" pitchFamily="18" charset="2"/>
                <a:cs typeface="Symbol" panose="05050102010706020507" pitchFamily="18" charset="2"/>
              </a:rPr>
              <a:t> </a:t>
            </a:r>
            <a:r>
              <a:rPr lang="en-US" sz="1200" spc="-10" dirty="0">
                <a:solidFill>
                  <a:srgbClr val="2F2F2F"/>
                </a:solidFill>
                <a:effectLst/>
                <a:latin typeface="+mj-lt"/>
                <a:ea typeface="Symbol" panose="05050102010706020507" pitchFamily="18" charset="2"/>
                <a:cs typeface="Symbol" panose="05050102010706020507" pitchFamily="18" charset="2"/>
              </a:rPr>
              <a:t>or</a:t>
            </a:r>
            <a:r>
              <a:rPr lang="en-US" sz="1200" spc="-55" dirty="0">
                <a:solidFill>
                  <a:srgbClr val="2F2F2F"/>
                </a:solidFill>
                <a:effectLst/>
                <a:latin typeface="+mj-lt"/>
                <a:ea typeface="Symbol" panose="05050102010706020507" pitchFamily="18" charset="2"/>
                <a:cs typeface="Symbol" panose="05050102010706020507" pitchFamily="18" charset="2"/>
              </a:rPr>
              <a:t> </a:t>
            </a:r>
            <a:r>
              <a:rPr lang="en-US" sz="1200" spc="-10" dirty="0">
                <a:solidFill>
                  <a:srgbClr val="2F2F2F"/>
                </a:solidFill>
                <a:effectLst/>
                <a:latin typeface="+mj-lt"/>
                <a:ea typeface="Symbol" panose="05050102010706020507" pitchFamily="18" charset="2"/>
                <a:cs typeface="Symbol" panose="05050102010706020507" pitchFamily="18" charset="2"/>
              </a:rPr>
              <a:t>private</a:t>
            </a:r>
            <a:r>
              <a:rPr lang="en-US" sz="1200" spc="-55" dirty="0">
                <a:solidFill>
                  <a:srgbClr val="2F2F2F"/>
                </a:solidFill>
                <a:effectLst/>
                <a:latin typeface="+mj-lt"/>
                <a:ea typeface="Symbol" panose="05050102010706020507" pitchFamily="18" charset="2"/>
                <a:cs typeface="Symbol" panose="05050102010706020507" pitchFamily="18" charset="2"/>
              </a:rPr>
              <a:t> </a:t>
            </a:r>
            <a:r>
              <a:rPr lang="en-US" sz="1200" spc="-10" dirty="0">
                <a:solidFill>
                  <a:srgbClr val="2F2F2F"/>
                </a:solidFill>
                <a:effectLst/>
                <a:latin typeface="+mj-lt"/>
                <a:ea typeface="Symbol" panose="05050102010706020507" pitchFamily="18" charset="2"/>
                <a:cs typeface="Symbol" panose="05050102010706020507" pitchFamily="18" charset="2"/>
              </a:rPr>
              <a:t>insurance</a:t>
            </a:r>
            <a:r>
              <a:rPr lang="en-US" sz="1200" spc="-30" dirty="0">
                <a:solidFill>
                  <a:srgbClr val="2F2F2F"/>
                </a:solidFill>
                <a:effectLst/>
                <a:latin typeface="+mj-lt"/>
                <a:ea typeface="Symbol" panose="05050102010706020507" pitchFamily="18" charset="2"/>
                <a:cs typeface="Symbol" panose="05050102010706020507" pitchFamily="18" charset="2"/>
              </a:rPr>
              <a:t> </a:t>
            </a:r>
            <a:r>
              <a:rPr lang="en-US" sz="1200" spc="-10" dirty="0">
                <a:solidFill>
                  <a:srgbClr val="2F2F2F"/>
                </a:solidFill>
                <a:effectLst/>
                <a:latin typeface="+mj-lt"/>
                <a:ea typeface="Symbol" panose="05050102010706020507" pitchFamily="18" charset="2"/>
                <a:cs typeface="Symbol" panose="05050102010706020507" pitchFamily="18" charset="2"/>
              </a:rPr>
              <a:t>providers </a:t>
            </a:r>
            <a:r>
              <a:rPr lang="en-US" sz="1200" spc="0" dirty="0">
                <a:solidFill>
                  <a:srgbClr val="2F2F2F"/>
                </a:solidFill>
                <a:effectLst/>
                <a:latin typeface="+mj-lt"/>
                <a:ea typeface="Symbol" panose="05050102010706020507" pitchFamily="18" charset="2"/>
                <a:cs typeface="Symbol" panose="05050102010706020507" pitchFamily="18" charset="2"/>
              </a:rPr>
              <a:t>to</a:t>
            </a:r>
            <a:r>
              <a:rPr lang="en-US" sz="1200" spc="-20" dirty="0">
                <a:solidFill>
                  <a:srgbClr val="2F2F2F"/>
                </a:solidFill>
                <a:effectLst/>
                <a:latin typeface="+mj-lt"/>
                <a:ea typeface="Symbol" panose="05050102010706020507" pitchFamily="18" charset="2"/>
                <a:cs typeface="Symbol" panose="05050102010706020507" pitchFamily="18" charset="2"/>
              </a:rPr>
              <a:t> </a:t>
            </a:r>
            <a:r>
              <a:rPr lang="en-US" sz="1200" spc="0" dirty="0">
                <a:solidFill>
                  <a:srgbClr val="2F2F2F"/>
                </a:solidFill>
                <a:effectLst/>
                <a:latin typeface="+mj-lt"/>
                <a:ea typeface="Symbol" panose="05050102010706020507" pitchFamily="18" charset="2"/>
                <a:cs typeface="Symbol" panose="05050102010706020507" pitchFamily="18" charset="2"/>
              </a:rPr>
              <a:t>identify</a:t>
            </a:r>
            <a:r>
              <a:rPr lang="en-US" sz="1200" spc="-20" dirty="0">
                <a:solidFill>
                  <a:srgbClr val="2F2F2F"/>
                </a:solidFill>
                <a:effectLst/>
                <a:latin typeface="+mj-lt"/>
                <a:ea typeface="Symbol" panose="05050102010706020507" pitchFamily="18" charset="2"/>
                <a:cs typeface="Symbol" panose="05050102010706020507" pitchFamily="18" charset="2"/>
              </a:rPr>
              <a:t> </a:t>
            </a:r>
            <a:r>
              <a:rPr lang="en-US" sz="1200" spc="0" dirty="0">
                <a:solidFill>
                  <a:srgbClr val="2F2F2F"/>
                </a:solidFill>
                <a:effectLst/>
                <a:latin typeface="+mj-lt"/>
                <a:ea typeface="Symbol" panose="05050102010706020507" pitchFamily="18" charset="2"/>
                <a:cs typeface="Symbol" panose="05050102010706020507" pitchFamily="18" charset="2"/>
              </a:rPr>
              <a:t>qualified</a:t>
            </a:r>
            <a:r>
              <a:rPr lang="en-US" sz="1200" spc="-25" dirty="0">
                <a:solidFill>
                  <a:srgbClr val="2F2F2F"/>
                </a:solidFill>
                <a:effectLst/>
                <a:latin typeface="+mj-lt"/>
                <a:ea typeface="Symbol" panose="05050102010706020507" pitchFamily="18" charset="2"/>
                <a:cs typeface="Symbol" panose="05050102010706020507" pitchFamily="18" charset="2"/>
              </a:rPr>
              <a:t> </a:t>
            </a:r>
            <a:r>
              <a:rPr lang="en-US" sz="1200" spc="0" dirty="0">
                <a:solidFill>
                  <a:srgbClr val="2F2F2F"/>
                </a:solidFill>
                <a:effectLst/>
                <a:latin typeface="+mj-lt"/>
                <a:ea typeface="Symbol" panose="05050102010706020507" pitchFamily="18" charset="2"/>
                <a:cs typeface="Symbol" panose="05050102010706020507" pitchFamily="18" charset="2"/>
              </a:rPr>
              <a:t>providers</a:t>
            </a:r>
            <a:r>
              <a:rPr lang="en-US" sz="1200" spc="-30" dirty="0">
                <a:solidFill>
                  <a:srgbClr val="2F2F2F"/>
                </a:solidFill>
                <a:latin typeface="+mj-lt"/>
                <a:ea typeface="Symbol" panose="05050102010706020507" pitchFamily="18" charset="2"/>
                <a:cs typeface="Symbol" panose="05050102010706020507" pitchFamily="18" charset="2"/>
              </a:rPr>
              <a:t> </a:t>
            </a:r>
            <a:r>
              <a:rPr lang="en-US" sz="1200" spc="0" dirty="0">
                <a:solidFill>
                  <a:srgbClr val="2F2F2F"/>
                </a:solidFill>
                <a:effectLst/>
                <a:latin typeface="+mj-lt"/>
                <a:ea typeface="Symbol" panose="05050102010706020507" pitchFamily="18" charset="2"/>
                <a:cs typeface="Symbol" panose="05050102010706020507" pitchFamily="18" charset="2"/>
              </a:rPr>
              <a:t>eligible</a:t>
            </a:r>
            <a:r>
              <a:rPr lang="en-US" sz="1200" spc="-20" dirty="0">
                <a:solidFill>
                  <a:srgbClr val="2F2F2F"/>
                </a:solidFill>
                <a:effectLst/>
                <a:latin typeface="+mj-lt"/>
                <a:ea typeface="Symbol" panose="05050102010706020507" pitchFamily="18" charset="2"/>
                <a:cs typeface="Symbol" panose="05050102010706020507" pitchFamily="18" charset="2"/>
              </a:rPr>
              <a:t> </a:t>
            </a:r>
            <a:r>
              <a:rPr lang="en-US" sz="1200" spc="0" dirty="0">
                <a:solidFill>
                  <a:srgbClr val="2F2F2F"/>
                </a:solidFill>
                <a:effectLst/>
                <a:latin typeface="+mj-lt"/>
                <a:ea typeface="Symbol" panose="05050102010706020507" pitchFamily="18" charset="2"/>
                <a:cs typeface="Symbol" panose="05050102010706020507" pitchFamily="18" charset="2"/>
              </a:rPr>
              <a:t>to</a:t>
            </a:r>
            <a:r>
              <a:rPr lang="en-US" sz="1200" spc="-20" dirty="0">
                <a:solidFill>
                  <a:srgbClr val="2F2F2F"/>
                </a:solidFill>
                <a:effectLst/>
                <a:latin typeface="+mj-lt"/>
                <a:ea typeface="Symbol" panose="05050102010706020507" pitchFamily="18" charset="2"/>
                <a:cs typeface="Symbol" panose="05050102010706020507" pitchFamily="18" charset="2"/>
              </a:rPr>
              <a:t> </a:t>
            </a:r>
            <a:r>
              <a:rPr lang="en-US" sz="1200" spc="0" dirty="0">
                <a:solidFill>
                  <a:srgbClr val="2F2F2F"/>
                </a:solidFill>
                <a:effectLst/>
                <a:latin typeface="+mj-lt"/>
                <a:ea typeface="Symbol" panose="05050102010706020507" pitchFamily="18" charset="2"/>
                <a:cs typeface="Symbol" panose="05050102010706020507" pitchFamily="18" charset="2"/>
              </a:rPr>
              <a:t>receive reimbursement</a:t>
            </a:r>
          </a:p>
          <a:p>
            <a:pPr marL="182880" marR="384810" lvl="0" indent="-182880">
              <a:spcBef>
                <a:spcPts val="600"/>
              </a:spcBef>
              <a:spcAft>
                <a:spcPts val="0"/>
              </a:spcAft>
              <a:buFont typeface="Symbol" panose="05050102010706020507" pitchFamily="18" charset="2"/>
              <a:buChar char=""/>
              <a:tabLst>
                <a:tab pos="431165" algn="l"/>
              </a:tabLst>
            </a:pPr>
            <a:endParaRPr lang="en-US" dirty="0"/>
          </a:p>
          <a:p>
            <a:pPr marL="0" marR="384810" lvl="0" indent="0">
              <a:spcBef>
                <a:spcPts val="600"/>
              </a:spcBef>
              <a:spcAft>
                <a:spcPts val="0"/>
              </a:spcAft>
              <a:buFont typeface="Symbol" panose="05050102010706020507" pitchFamily="18" charset="2"/>
              <a:buNone/>
              <a:tabLst>
                <a:tab pos="431165" algn="l"/>
              </a:tabLst>
            </a:pPr>
            <a:r>
              <a:rPr lang="en-US" dirty="0"/>
              <a:t>Both the CDR credential and state licensure </a:t>
            </a:r>
          </a:p>
          <a:p>
            <a:pPr marL="182880" marR="362585" lvl="0" indent="-182880">
              <a:spcBef>
                <a:spcPts val="0"/>
              </a:spcBef>
              <a:spcAft>
                <a:spcPts val="0"/>
              </a:spcAft>
              <a:buFont typeface="Symbol" panose="05050102010706020507" pitchFamily="18" charset="2"/>
              <a:buChar char=""/>
              <a:tabLst>
                <a:tab pos="431165" algn="l"/>
              </a:tabLst>
            </a:pPr>
            <a:r>
              <a:rPr lang="en-US" sz="1200" b="1" spc="0" dirty="0">
                <a:solidFill>
                  <a:srgbClr val="2F2F2F"/>
                </a:solidFill>
                <a:effectLst/>
                <a:latin typeface="+mj-lt"/>
                <a:ea typeface="Symbol" panose="05050102010706020507" pitchFamily="18" charset="2"/>
                <a:cs typeface="Symbol" panose="05050102010706020507" pitchFamily="18" charset="2"/>
              </a:rPr>
              <a:t>Help </a:t>
            </a:r>
            <a:r>
              <a:rPr lang="en-US" sz="1200" spc="0" dirty="0">
                <a:solidFill>
                  <a:srgbClr val="2F2F2F"/>
                </a:solidFill>
                <a:effectLst/>
                <a:latin typeface="+mj-lt"/>
                <a:ea typeface="Symbol" panose="05050102010706020507" pitchFamily="18" charset="2"/>
                <a:cs typeface="Symbol" panose="05050102010706020507" pitchFamily="18" charset="2"/>
              </a:rPr>
              <a:t>the public identify </a:t>
            </a:r>
            <a:r>
              <a:rPr lang="en-US" sz="1200" dirty="0">
                <a:solidFill>
                  <a:srgbClr val="2F2F2F"/>
                </a:solidFill>
                <a:latin typeface="+mj-lt"/>
                <a:ea typeface="Symbol" panose="05050102010706020507" pitchFamily="18" charset="2"/>
                <a:cs typeface="Symbol" panose="05050102010706020507" pitchFamily="18" charset="2"/>
              </a:rPr>
              <a:t>individuals with the</a:t>
            </a:r>
            <a:r>
              <a:rPr lang="en-US" sz="1200" spc="-30" dirty="0">
                <a:solidFill>
                  <a:srgbClr val="2F2F2F"/>
                </a:solidFill>
                <a:latin typeface="+mj-lt"/>
                <a:ea typeface="Symbol" panose="05050102010706020507" pitchFamily="18" charset="2"/>
                <a:cs typeface="Symbol" panose="05050102010706020507" pitchFamily="18" charset="2"/>
              </a:rPr>
              <a:t> </a:t>
            </a:r>
            <a:r>
              <a:rPr lang="en-US" sz="1200" dirty="0">
                <a:solidFill>
                  <a:srgbClr val="2F2F2F"/>
                </a:solidFill>
                <a:latin typeface="+mj-lt"/>
                <a:ea typeface="Symbol" panose="05050102010706020507" pitchFamily="18" charset="2"/>
                <a:cs typeface="Symbol" panose="05050102010706020507" pitchFamily="18" charset="2"/>
              </a:rPr>
              <a:t>required</a:t>
            </a:r>
            <a:r>
              <a:rPr lang="en-US" sz="1200" spc="-40" dirty="0">
                <a:solidFill>
                  <a:srgbClr val="2F2F2F"/>
                </a:solidFill>
                <a:latin typeface="+mj-lt"/>
                <a:ea typeface="Symbol" panose="05050102010706020507" pitchFamily="18" charset="2"/>
                <a:cs typeface="Symbol" panose="05050102010706020507" pitchFamily="18" charset="2"/>
              </a:rPr>
              <a:t> </a:t>
            </a:r>
            <a:r>
              <a:rPr lang="en-US" sz="1200" dirty="0">
                <a:solidFill>
                  <a:srgbClr val="2F2F2F"/>
                </a:solidFill>
                <a:latin typeface="+mj-lt"/>
                <a:ea typeface="Symbol" panose="05050102010706020507" pitchFamily="18" charset="2"/>
                <a:cs typeface="Symbol" panose="05050102010706020507" pitchFamily="18" charset="2"/>
              </a:rPr>
              <a:t>knowledge,</a:t>
            </a:r>
            <a:r>
              <a:rPr lang="en-US" sz="1200" spc="-35" dirty="0">
                <a:solidFill>
                  <a:srgbClr val="2F2F2F"/>
                </a:solidFill>
                <a:latin typeface="+mj-lt"/>
                <a:ea typeface="Symbol" panose="05050102010706020507" pitchFamily="18" charset="2"/>
                <a:cs typeface="Symbol" panose="05050102010706020507" pitchFamily="18" charset="2"/>
              </a:rPr>
              <a:t> </a:t>
            </a:r>
            <a:r>
              <a:rPr lang="en-US" sz="1200" dirty="0">
                <a:solidFill>
                  <a:srgbClr val="2F2F2F"/>
                </a:solidFill>
                <a:latin typeface="+mj-lt"/>
                <a:ea typeface="Symbol" panose="05050102010706020507" pitchFamily="18" charset="2"/>
                <a:cs typeface="Symbol" panose="05050102010706020507" pitchFamily="18" charset="2"/>
              </a:rPr>
              <a:t>skills,</a:t>
            </a:r>
            <a:r>
              <a:rPr lang="en-US" sz="1200" spc="-35" dirty="0">
                <a:solidFill>
                  <a:srgbClr val="2F2F2F"/>
                </a:solidFill>
                <a:effectLst/>
                <a:latin typeface="+mj-lt"/>
                <a:ea typeface="Symbol" panose="05050102010706020507" pitchFamily="18" charset="2"/>
                <a:cs typeface="Symbol" panose="05050102010706020507" pitchFamily="18" charset="2"/>
              </a:rPr>
              <a:t> </a:t>
            </a:r>
            <a:r>
              <a:rPr lang="en-US" sz="1200" spc="0" dirty="0">
                <a:solidFill>
                  <a:srgbClr val="2F2F2F"/>
                </a:solidFill>
                <a:effectLst/>
                <a:latin typeface="+mj-lt"/>
                <a:ea typeface="Symbol" panose="05050102010706020507" pitchFamily="18" charset="2"/>
                <a:cs typeface="Symbol" panose="05050102010706020507" pitchFamily="18" charset="2"/>
              </a:rPr>
              <a:t>and competency</a:t>
            </a:r>
            <a:r>
              <a:rPr lang="en-US" sz="1200" spc="-40" dirty="0">
                <a:solidFill>
                  <a:srgbClr val="2F2F2F"/>
                </a:solidFill>
                <a:effectLst/>
                <a:latin typeface="+mj-lt"/>
                <a:ea typeface="Symbol" panose="05050102010706020507" pitchFamily="18" charset="2"/>
                <a:cs typeface="Symbol" panose="05050102010706020507" pitchFamily="18" charset="2"/>
              </a:rPr>
              <a:t> </a:t>
            </a:r>
            <a:r>
              <a:rPr lang="en-US" sz="1200" spc="0" dirty="0">
                <a:solidFill>
                  <a:srgbClr val="2F2F2F"/>
                </a:solidFill>
                <a:effectLst/>
                <a:latin typeface="+mj-lt"/>
                <a:ea typeface="Symbol" panose="05050102010706020507" pitchFamily="18" charset="2"/>
                <a:cs typeface="Symbol" panose="05050102010706020507" pitchFamily="18" charset="2"/>
              </a:rPr>
              <a:t>to</a:t>
            </a:r>
            <a:r>
              <a:rPr lang="en-US" sz="1200" spc="-30" dirty="0">
                <a:solidFill>
                  <a:srgbClr val="2F2F2F"/>
                </a:solidFill>
                <a:effectLst/>
                <a:latin typeface="+mj-lt"/>
                <a:ea typeface="Symbol" panose="05050102010706020507" pitchFamily="18" charset="2"/>
                <a:cs typeface="Symbol" panose="05050102010706020507" pitchFamily="18" charset="2"/>
              </a:rPr>
              <a:t> </a:t>
            </a:r>
            <a:r>
              <a:rPr lang="en-US" sz="1200" spc="0" dirty="0">
                <a:solidFill>
                  <a:srgbClr val="2F2F2F"/>
                </a:solidFill>
                <a:effectLst/>
                <a:latin typeface="+mj-lt"/>
                <a:ea typeface="Symbol" panose="05050102010706020507" pitchFamily="18" charset="2"/>
                <a:cs typeface="Symbol" panose="05050102010706020507" pitchFamily="18" charset="2"/>
              </a:rPr>
              <a:t>provide</a:t>
            </a:r>
            <a:r>
              <a:rPr lang="en-US" sz="1200" spc="-30" dirty="0">
                <a:solidFill>
                  <a:srgbClr val="2F2F2F"/>
                </a:solidFill>
                <a:effectLst/>
                <a:latin typeface="+mj-lt"/>
                <a:ea typeface="Symbol" panose="05050102010706020507" pitchFamily="18" charset="2"/>
                <a:cs typeface="Symbol" panose="05050102010706020507" pitchFamily="18" charset="2"/>
              </a:rPr>
              <a:t> safe and effective care </a:t>
            </a:r>
          </a:p>
          <a:p>
            <a:pPr marL="182880" marR="362585" lvl="0" indent="-182880">
              <a:spcBef>
                <a:spcPts val="0"/>
              </a:spcBef>
              <a:spcAft>
                <a:spcPts val="0"/>
              </a:spcAft>
              <a:buFont typeface="Symbol" panose="05050102010706020507" pitchFamily="18" charset="2"/>
              <a:buChar char=""/>
              <a:tabLst>
                <a:tab pos="431165" algn="l"/>
              </a:tabLst>
            </a:pPr>
            <a:r>
              <a:rPr lang="en-US" sz="1200" b="1" spc="-30" dirty="0">
                <a:solidFill>
                  <a:srgbClr val="2F2F2F"/>
                </a:solidFill>
                <a:latin typeface="+mj-lt"/>
                <a:ea typeface="Symbol" panose="05050102010706020507" pitchFamily="18" charset="2"/>
                <a:cs typeface="Symbol" panose="05050102010706020507" pitchFamily="18" charset="2"/>
              </a:rPr>
              <a:t>Helps </a:t>
            </a:r>
            <a:r>
              <a:rPr lang="en-US" sz="1200" spc="-30" dirty="0">
                <a:solidFill>
                  <a:srgbClr val="2F2F2F"/>
                </a:solidFill>
                <a:effectLst/>
                <a:latin typeface="+mj-lt"/>
                <a:ea typeface="Symbol" panose="05050102010706020507" pitchFamily="18" charset="2"/>
                <a:cs typeface="Symbol" panose="05050102010706020507" pitchFamily="18" charset="2"/>
              </a:rPr>
              <a:t>consumers receive safe and accurate </a:t>
            </a:r>
            <a:r>
              <a:rPr lang="en-US" sz="1200" spc="0" dirty="0">
                <a:solidFill>
                  <a:srgbClr val="2F2F2F"/>
                </a:solidFill>
                <a:effectLst/>
                <a:latin typeface="+mj-lt"/>
                <a:ea typeface="Symbol" panose="05050102010706020507" pitchFamily="18" charset="2"/>
                <a:cs typeface="Symbol" panose="05050102010706020507" pitchFamily="18" charset="2"/>
              </a:rPr>
              <a:t>information and/or interventions that prevent poor or even dangerous health </a:t>
            </a:r>
            <a:r>
              <a:rPr lang="en-US" sz="1200" spc="-10" dirty="0">
                <a:solidFill>
                  <a:srgbClr val="2F2F2F"/>
                </a:solidFill>
                <a:effectLst/>
                <a:latin typeface="+mj-lt"/>
                <a:ea typeface="Symbol" panose="05050102010706020507" pitchFamily="18" charset="2"/>
                <a:cs typeface="Symbol" panose="05050102010706020507" pitchFamily="18" charset="2"/>
              </a:rPr>
              <a:t>outcomes</a:t>
            </a:r>
            <a:endParaRPr lang="en-US" sz="1200" spc="0" dirty="0">
              <a:effectLst/>
              <a:latin typeface="+mj-lt"/>
              <a:ea typeface="Symbol" panose="05050102010706020507" pitchFamily="18" charset="2"/>
              <a:cs typeface="Symbol" panose="05050102010706020507" pitchFamily="18" charset="2"/>
            </a:endParaRPr>
          </a:p>
          <a:p>
            <a:pPr marL="182880" marR="845820" lvl="0" indent="-182880">
              <a:spcBef>
                <a:spcPts val="0"/>
              </a:spcBef>
              <a:spcAft>
                <a:spcPts val="0"/>
              </a:spcAft>
              <a:buFont typeface="Symbol" panose="05050102010706020507" pitchFamily="18" charset="2"/>
              <a:buChar char=""/>
              <a:tabLst>
                <a:tab pos="431165" algn="l"/>
              </a:tabLst>
            </a:pPr>
            <a:r>
              <a:rPr lang="en-US" sz="1200" b="1" spc="0" dirty="0">
                <a:solidFill>
                  <a:srgbClr val="2F2F2F"/>
                </a:solidFill>
                <a:effectLst/>
                <a:latin typeface="+mj-lt"/>
                <a:ea typeface="Symbol" panose="05050102010706020507" pitchFamily="18" charset="2"/>
                <a:cs typeface="Symbol" panose="05050102010706020507" pitchFamily="18" charset="2"/>
              </a:rPr>
              <a:t>And provides Mechanisms</a:t>
            </a:r>
            <a:r>
              <a:rPr lang="en-US" sz="1200" b="1" spc="-40" dirty="0">
                <a:solidFill>
                  <a:srgbClr val="2F2F2F"/>
                </a:solidFill>
                <a:effectLst/>
                <a:latin typeface="+mj-lt"/>
                <a:ea typeface="Symbol" panose="05050102010706020507" pitchFamily="18" charset="2"/>
                <a:cs typeface="Symbol" panose="05050102010706020507" pitchFamily="18" charset="2"/>
              </a:rPr>
              <a:t> </a:t>
            </a:r>
            <a:r>
              <a:rPr lang="en-US" sz="1200" b="1" spc="0" dirty="0">
                <a:solidFill>
                  <a:srgbClr val="2F2F2F"/>
                </a:solidFill>
                <a:effectLst/>
                <a:latin typeface="+mj-lt"/>
                <a:ea typeface="Symbol" panose="05050102010706020507" pitchFamily="18" charset="2"/>
                <a:cs typeface="Symbol" panose="05050102010706020507" pitchFamily="18" charset="2"/>
              </a:rPr>
              <a:t>to</a:t>
            </a:r>
            <a:r>
              <a:rPr lang="en-US" sz="1200" b="1" spc="-35" dirty="0">
                <a:solidFill>
                  <a:srgbClr val="2F2F2F"/>
                </a:solidFill>
                <a:effectLst/>
                <a:latin typeface="+mj-lt"/>
                <a:ea typeface="Symbol" panose="05050102010706020507" pitchFamily="18" charset="2"/>
                <a:cs typeface="Symbol" panose="05050102010706020507" pitchFamily="18" charset="2"/>
              </a:rPr>
              <a:t> </a:t>
            </a:r>
            <a:r>
              <a:rPr lang="en-US" sz="1200" b="1" spc="0" dirty="0">
                <a:solidFill>
                  <a:srgbClr val="2F2F2F"/>
                </a:solidFill>
                <a:effectLst/>
                <a:latin typeface="+mj-lt"/>
                <a:ea typeface="Symbol" panose="05050102010706020507" pitchFamily="18" charset="2"/>
                <a:cs typeface="Symbol" panose="05050102010706020507" pitchFamily="18" charset="2"/>
              </a:rPr>
              <a:t>report</a:t>
            </a:r>
            <a:r>
              <a:rPr lang="en-US" sz="1200" spc="0" dirty="0">
                <a:solidFill>
                  <a:srgbClr val="2F2F2F"/>
                </a:solidFill>
                <a:effectLst/>
                <a:latin typeface="+mj-lt"/>
                <a:ea typeface="Symbol" panose="05050102010706020507" pitchFamily="18" charset="2"/>
                <a:cs typeface="Symbol" panose="05050102010706020507" pitchFamily="18" charset="2"/>
              </a:rPr>
              <a:t>: </a:t>
            </a:r>
            <a:r>
              <a:rPr lang="en-US" sz="1200" spc="-35" dirty="0">
                <a:solidFill>
                  <a:srgbClr val="2F2F2F"/>
                </a:solidFill>
                <a:effectLst/>
                <a:latin typeface="+mj-lt"/>
                <a:ea typeface="Symbol" panose="05050102010706020507" pitchFamily="18" charset="2"/>
                <a:cs typeface="Symbol" panose="05050102010706020507" pitchFamily="18" charset="2"/>
              </a:rPr>
              <a:t> </a:t>
            </a:r>
            <a:r>
              <a:rPr lang="en-US" sz="1200" spc="0" dirty="0">
                <a:solidFill>
                  <a:srgbClr val="2F2F2F"/>
                </a:solidFill>
                <a:effectLst/>
                <a:latin typeface="+mj-lt"/>
                <a:ea typeface="Symbol" panose="05050102010706020507" pitchFamily="18" charset="2"/>
                <a:cs typeface="Symbol" panose="05050102010706020507" pitchFamily="18" charset="2"/>
              </a:rPr>
              <a:t>fraudulent,</a:t>
            </a:r>
            <a:r>
              <a:rPr lang="en-US" sz="1200" spc="-35" dirty="0">
                <a:solidFill>
                  <a:srgbClr val="2F2F2F"/>
                </a:solidFill>
                <a:effectLst/>
                <a:latin typeface="+mj-lt"/>
                <a:ea typeface="Symbol" panose="05050102010706020507" pitchFamily="18" charset="2"/>
                <a:cs typeface="Symbol" panose="05050102010706020507" pitchFamily="18" charset="2"/>
              </a:rPr>
              <a:t> </a:t>
            </a:r>
            <a:r>
              <a:rPr lang="en-US" sz="1200" spc="0" dirty="0">
                <a:solidFill>
                  <a:srgbClr val="2F2F2F"/>
                </a:solidFill>
                <a:effectLst/>
                <a:latin typeface="+mj-lt"/>
                <a:ea typeface="Symbol" panose="05050102010706020507" pitchFamily="18" charset="2"/>
                <a:cs typeface="Symbol" panose="05050102010706020507" pitchFamily="18" charset="2"/>
              </a:rPr>
              <a:t>unethical,</a:t>
            </a:r>
            <a:r>
              <a:rPr lang="en-US" sz="1200" spc="-40" dirty="0">
                <a:solidFill>
                  <a:srgbClr val="2F2F2F"/>
                </a:solidFill>
                <a:effectLst/>
                <a:latin typeface="+mj-lt"/>
                <a:ea typeface="Symbol" panose="05050102010706020507" pitchFamily="18" charset="2"/>
                <a:cs typeface="Symbol" panose="05050102010706020507" pitchFamily="18" charset="2"/>
              </a:rPr>
              <a:t> </a:t>
            </a:r>
            <a:r>
              <a:rPr lang="en-US" sz="1200" spc="0" dirty="0">
                <a:solidFill>
                  <a:srgbClr val="2F2F2F"/>
                </a:solidFill>
                <a:effectLst/>
                <a:latin typeface="+mj-lt"/>
                <a:ea typeface="Symbol" panose="05050102010706020507" pitchFamily="18" charset="2"/>
                <a:cs typeface="Symbol" panose="05050102010706020507" pitchFamily="18" charset="2"/>
              </a:rPr>
              <a:t>or</a:t>
            </a:r>
            <a:r>
              <a:rPr lang="en-US" sz="1200" spc="-35" dirty="0">
                <a:solidFill>
                  <a:srgbClr val="2F2F2F"/>
                </a:solidFill>
                <a:effectLst/>
                <a:latin typeface="+mj-lt"/>
                <a:ea typeface="Symbol" panose="05050102010706020507" pitchFamily="18" charset="2"/>
                <a:cs typeface="Symbol" panose="05050102010706020507" pitchFamily="18" charset="2"/>
              </a:rPr>
              <a:t> </a:t>
            </a:r>
            <a:r>
              <a:rPr lang="en-US" sz="1200" spc="0" dirty="0">
                <a:solidFill>
                  <a:srgbClr val="2F2F2F"/>
                </a:solidFill>
                <a:effectLst/>
                <a:latin typeface="+mj-lt"/>
                <a:ea typeface="Symbol" panose="05050102010706020507" pitchFamily="18" charset="2"/>
                <a:cs typeface="Symbol" panose="05050102010706020507" pitchFamily="18" charset="2"/>
              </a:rPr>
              <a:t>harmful</a:t>
            </a:r>
            <a:r>
              <a:rPr lang="en-US" sz="1200" spc="-35" dirty="0">
                <a:solidFill>
                  <a:srgbClr val="2F2F2F"/>
                </a:solidFill>
                <a:effectLst/>
                <a:latin typeface="+mj-lt"/>
                <a:ea typeface="Symbol" panose="05050102010706020507" pitchFamily="18" charset="2"/>
                <a:cs typeface="Symbol" panose="05050102010706020507" pitchFamily="18" charset="2"/>
              </a:rPr>
              <a:t> </a:t>
            </a:r>
            <a:r>
              <a:rPr lang="en-US" sz="1200" spc="0" dirty="0">
                <a:solidFill>
                  <a:srgbClr val="2F2F2F"/>
                </a:solidFill>
                <a:effectLst/>
                <a:latin typeface="+mj-lt"/>
                <a:ea typeface="Symbol" panose="05050102010706020507" pitchFamily="18" charset="2"/>
                <a:cs typeface="Symbol" panose="05050102010706020507" pitchFamily="18" charset="2"/>
              </a:rPr>
              <a:t>activity</a:t>
            </a:r>
            <a:r>
              <a:rPr lang="en-US" sz="1200" spc="-35" dirty="0">
                <a:solidFill>
                  <a:srgbClr val="2F2F2F"/>
                </a:solidFill>
                <a:effectLst/>
                <a:latin typeface="+mj-lt"/>
                <a:ea typeface="Symbol" panose="05050102010706020507" pitchFamily="18" charset="2"/>
                <a:cs typeface="Symbol" panose="05050102010706020507" pitchFamily="18" charset="2"/>
              </a:rPr>
              <a:t> </a:t>
            </a:r>
            <a:r>
              <a:rPr lang="en-US" sz="1200" spc="0" dirty="0">
                <a:solidFill>
                  <a:srgbClr val="2F2F2F"/>
                </a:solidFill>
                <a:effectLst/>
                <a:latin typeface="+mj-lt"/>
                <a:ea typeface="Symbol" panose="05050102010706020507" pitchFamily="18" charset="2"/>
                <a:cs typeface="Symbol" panose="05050102010706020507" pitchFamily="18" charset="2"/>
              </a:rPr>
              <a:t>and</a:t>
            </a:r>
            <a:r>
              <a:rPr lang="en-US" sz="1200" spc="-45" dirty="0">
                <a:solidFill>
                  <a:srgbClr val="2F2F2F"/>
                </a:solidFill>
                <a:effectLst/>
                <a:latin typeface="+mj-lt"/>
                <a:ea typeface="Symbol" panose="05050102010706020507" pitchFamily="18" charset="2"/>
                <a:cs typeface="Symbol" panose="05050102010706020507" pitchFamily="18" charset="2"/>
              </a:rPr>
              <a:t> </a:t>
            </a:r>
            <a:r>
              <a:rPr lang="en-US" sz="1200" spc="0" dirty="0">
                <a:solidFill>
                  <a:srgbClr val="2F2F2F"/>
                </a:solidFill>
                <a:effectLst/>
                <a:latin typeface="+mj-lt"/>
                <a:ea typeface="Symbol" panose="05050102010706020507" pitchFamily="18" charset="2"/>
                <a:cs typeface="Symbol" panose="05050102010706020507" pitchFamily="18" charset="2"/>
              </a:rPr>
              <a:t>to</a:t>
            </a:r>
            <a:r>
              <a:rPr lang="en-US" sz="1200" spc="-35" dirty="0">
                <a:solidFill>
                  <a:srgbClr val="2F2F2F"/>
                </a:solidFill>
                <a:effectLst/>
                <a:latin typeface="+mj-lt"/>
                <a:ea typeface="Symbol" panose="05050102010706020507" pitchFamily="18" charset="2"/>
                <a:cs typeface="Symbol" panose="05050102010706020507" pitchFamily="18" charset="2"/>
              </a:rPr>
              <a:t> </a:t>
            </a:r>
            <a:r>
              <a:rPr lang="en-US" sz="1200" spc="0" dirty="0">
                <a:solidFill>
                  <a:srgbClr val="2F2F2F"/>
                </a:solidFill>
                <a:effectLst/>
                <a:latin typeface="+mj-lt"/>
                <a:ea typeface="Symbol" panose="05050102010706020507" pitchFamily="18" charset="2"/>
                <a:cs typeface="Symbol" panose="05050102010706020507" pitchFamily="18" charset="2"/>
              </a:rPr>
              <a:t>impose penalties when necessary</a:t>
            </a:r>
            <a:endParaRPr lang="en-US" sz="1200" spc="0" dirty="0">
              <a:effectLst/>
              <a:latin typeface="+mj-lt"/>
              <a:ea typeface="Symbol" panose="05050102010706020507" pitchFamily="18" charset="2"/>
              <a:cs typeface="Symbol" panose="05050102010706020507" pitchFamily="18" charset="2"/>
            </a:endParaRP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13</a:t>
            </a:fld>
            <a:endParaRPr lang="en-US" dirty="0"/>
          </a:p>
        </p:txBody>
      </p:sp>
    </p:spTree>
    <p:extLst>
      <p:ext uri="{BB962C8B-B14F-4D97-AF65-F5344CB8AC3E}">
        <p14:creationId xmlns:p14="http://schemas.microsoft.com/office/powerpoint/2010/main" val="707205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C6004-B4BA-E476-5ABC-916B9BB34F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7D4297-62C5-C395-6E69-6D4987784D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3EB32D-CD4D-7402-25B0-6D7D6D9E199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Calibri" panose="020F0502020204030204" pitchFamily="34" charset="0"/>
              </a:rPr>
              <a:t>The final section of this practice tool will highlight a case study in which an RDN will use the Scope of practice decision algorithm to determine whether she can provide MNT services via interstate and cross-border telehealth. </a:t>
            </a:r>
          </a:p>
          <a:p>
            <a:endParaRPr lang="en-US" dirty="0"/>
          </a:p>
        </p:txBody>
      </p:sp>
      <p:sp>
        <p:nvSpPr>
          <p:cNvPr id="4" name="Slide Number Placeholder 3">
            <a:extLst>
              <a:ext uri="{FF2B5EF4-FFF2-40B4-BE49-F238E27FC236}">
                <a16:creationId xmlns:a16="http://schemas.microsoft.com/office/drawing/2014/main" id="{47A8201C-D31D-F593-DA24-FDF8D8380F3A}"/>
              </a:ext>
            </a:extLst>
          </p:cNvPr>
          <p:cNvSpPr>
            <a:spLocks noGrp="1"/>
          </p:cNvSpPr>
          <p:nvPr>
            <p:ph type="sldNum" sz="quarter" idx="5"/>
          </p:nvPr>
        </p:nvSpPr>
        <p:spPr/>
        <p:txBody>
          <a:bodyPr/>
          <a:lstStyle/>
          <a:p>
            <a:fld id="{0C9614E1-92E2-4CF4-B31E-063F78A97A66}" type="slidenum">
              <a:rPr lang="en-US" smtClean="0"/>
              <a:t>14</a:t>
            </a:fld>
            <a:endParaRPr lang="en-US" dirty="0"/>
          </a:p>
        </p:txBody>
      </p:sp>
    </p:spTree>
    <p:extLst>
      <p:ext uri="{BB962C8B-B14F-4D97-AF65-F5344CB8AC3E}">
        <p14:creationId xmlns:p14="http://schemas.microsoft.com/office/powerpoint/2010/main" val="1905373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8265" marR="0">
              <a:lnSpc>
                <a:spcPct val="115000"/>
              </a:lnSpc>
              <a:spcBef>
                <a:spcPts val="1205"/>
              </a:spcBef>
              <a:spcAft>
                <a:spcPts val="0"/>
              </a:spcAft>
            </a:pPr>
            <a:r>
              <a:rPr lang="en-US" sz="1200" dirty="0">
                <a:effectLst/>
                <a:latin typeface="Calibri" panose="020F0502020204030204" pitchFamily="34" charset="0"/>
                <a:ea typeface="Calibri" panose="020F0502020204030204" pitchFamily="34" charset="0"/>
              </a:rPr>
              <a:t>Annie is an RDN working</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hospital</a:t>
            </a:r>
            <a:r>
              <a:rPr lang="en-US" sz="1200" spc="-15" dirty="0">
                <a:effectLst/>
                <a:latin typeface="Calibri" panose="020F0502020204030204" pitchFamily="34" charset="0"/>
                <a:ea typeface="Calibri" panose="020F0502020204030204" pitchFamily="34" charset="0"/>
              </a:rPr>
              <a:t> in Minnesota, </a:t>
            </a:r>
            <a:r>
              <a:rPr lang="en-US" sz="1200" dirty="0">
                <a:effectLst/>
                <a:latin typeface="Calibri" panose="020F0502020204030204" pitchFamily="34" charset="0"/>
                <a:ea typeface="Calibri" panose="020F0502020204030204" pitchFamily="34" charset="0"/>
              </a:rPr>
              <a:t>providing</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outpatient</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nutrition</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counseling</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services. She has recently begun to offer telehealth services to patients using satellite clinics within the state and she has also been receiving an increasing number</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referrals</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for</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patients</a:t>
            </a:r>
            <a:r>
              <a:rPr lang="en-US" sz="1200" spc="-5" dirty="0">
                <a:effectLst/>
                <a:latin typeface="Calibri" panose="020F0502020204030204" pitchFamily="34" charset="0"/>
                <a:ea typeface="Calibri" panose="020F0502020204030204" pitchFamily="34" charset="0"/>
              </a:rPr>
              <a:t> who reside in the neighboring state of North Dakota. </a:t>
            </a:r>
            <a:r>
              <a:rPr lang="en-US" sz="1200" dirty="0">
                <a:effectLst/>
                <a:latin typeface="Calibri" panose="020F0502020204030204" pitchFamily="34" charset="0"/>
                <a:ea typeface="Calibri" panose="020F0502020204030204" pitchFamily="34" charset="0"/>
              </a:rPr>
              <a:t>Annie would like to determine if she can safely and legally provide MNT-related services via telehealth to patients in both states.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Using the Scope of Practice Decision Algorithm, Annie answers a series of questions to determine whether this activity is within her individual scope of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0" dirty="0">
              <a:effectLs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0" dirty="0">
                <a:effectLst/>
                <a:ea typeface="Calibri" panose="020F0502020204030204" pitchFamily="34" charset="0"/>
              </a:rPr>
              <a:t>To answer question 1, Annie reviews the 2024 Revised Scope and Standards of Practice for the RDN for relevant information pertaining to providing MNT services via telehealth.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15</a:t>
            </a:fld>
            <a:endParaRPr lang="en-US" dirty="0"/>
          </a:p>
        </p:txBody>
      </p:sp>
    </p:spTree>
    <p:extLst>
      <p:ext uri="{BB962C8B-B14F-4D97-AF65-F5344CB8AC3E}">
        <p14:creationId xmlns:p14="http://schemas.microsoft.com/office/powerpoint/2010/main" val="1376445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8D55B-0694-7FA5-82F8-45E1F76895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9F076A-5F28-FF73-29B6-0BA7389DBD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322D61-DE6D-9372-B802-DA24FDDA7CA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latin typeface="Calibri" panose="020F0502020204030204" pitchFamily="34" charset="0"/>
              <a:ea typeface="Calibri" panose="020F0502020204030204" pitchFamily="34" charset="0"/>
            </a:endParaRPr>
          </a:p>
          <a:p>
            <a:pPr marL="0" marR="0" lvl="0" indent="0">
              <a:spcBef>
                <a:spcPts val="600"/>
              </a:spcBef>
              <a:spcAft>
                <a:spcPts val="0"/>
              </a:spcAft>
              <a:buSzPts val="1100"/>
              <a:buFont typeface="Arial" panose="020B0604020202020204" pitchFamily="34" charset="0"/>
              <a:buNone/>
              <a:tabLst>
                <a:tab pos="316865" algn="l"/>
              </a:tabLst>
            </a:pPr>
            <a:r>
              <a:rPr lang="en-US" sz="1100" b="1" kern="0" spc="-15" dirty="0">
                <a:effectLst/>
                <a:latin typeface="Calibri" panose="020F0502020204030204" pitchFamily="34" charset="0"/>
                <a:ea typeface="Calibri" panose="020F0502020204030204" pitchFamily="34" charset="0"/>
              </a:rPr>
              <a:t>To answer question 2, </a:t>
            </a:r>
            <a:r>
              <a:rPr lang="en-US" sz="1100" b="0" kern="0" spc="-15" dirty="0">
                <a:effectLst/>
                <a:latin typeface="Calibri" panose="020F0502020204030204" pitchFamily="34" charset="0"/>
                <a:ea typeface="Calibri" panose="020F0502020204030204" pitchFamily="34" charset="0"/>
              </a:rPr>
              <a:t>Annie reviews resources, such as any applicable nutrition practice guidelines, national, facility and/or program accreditation standards, and the </a:t>
            </a:r>
            <a:r>
              <a:rPr lang="en-US" sz="1100" dirty="0">
                <a:effectLst/>
                <a:latin typeface="Calibri" panose="020F0502020204030204" pitchFamily="34" charset="0"/>
                <a:ea typeface="Calibri" panose="020F0502020204030204" pitchFamily="34" charset="0"/>
              </a:rPr>
              <a:t>Academy/CDR </a:t>
            </a:r>
            <a:r>
              <a:rPr lang="en-US" sz="1100" dirty="0">
                <a:solidFill>
                  <a:srgbClr val="0000FF"/>
                </a:solidFill>
                <a:effectLst/>
                <a:latin typeface="Calibri" panose="020F0502020204030204" pitchFamily="34" charset="0"/>
                <a:ea typeface="Calibri" panose="020F0502020204030204" pitchFamily="34" charset="0"/>
                <a:hlinkClick r:id="rId3"/>
              </a:rPr>
              <a:t>Code of Ethics</a:t>
            </a:r>
            <a:r>
              <a:rPr lang="en-US" sz="1100" dirty="0">
                <a:effectLst/>
                <a:latin typeface="Calibri" panose="020F0502020204030204" pitchFamily="34" charset="0"/>
                <a:ea typeface="Calibri" panose="020F0502020204030204" pitchFamily="34" charset="0"/>
              </a:rPr>
              <a:t> for relevant information and </a:t>
            </a:r>
            <a:r>
              <a:rPr lang="en-US" sz="1100" b="0" kern="0" spc="-15" dirty="0">
                <a:effectLst/>
                <a:latin typeface="Calibri" panose="020F0502020204030204" pitchFamily="34" charset="0"/>
                <a:ea typeface="Calibri" panose="020F0502020204030204" pitchFamily="34" charset="0"/>
              </a:rPr>
              <a:t>finds nothing that would prohibit her from providing telehealth services based on her unique situation and setting.</a:t>
            </a:r>
          </a:p>
          <a:p>
            <a:pPr marL="0" marR="0" lvl="0" indent="0">
              <a:spcBef>
                <a:spcPts val="600"/>
              </a:spcBef>
              <a:spcAft>
                <a:spcPts val="0"/>
              </a:spcAft>
              <a:buSzPts val="1100"/>
              <a:buFont typeface="Arial" panose="020B0604020202020204" pitchFamily="34" charset="0"/>
              <a:buNone/>
              <a:tabLst>
                <a:tab pos="316865" algn="l"/>
              </a:tabLst>
            </a:pPr>
            <a:endParaRPr lang="en-US" sz="1100" b="0" spc="0" dirty="0">
              <a:effectLst/>
              <a:latin typeface="Calibri" panose="020F0502020204030204" pitchFamily="34" charset="0"/>
              <a:ea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6F05FB73-E110-E422-A5B1-2D017DF62944}"/>
              </a:ext>
            </a:extLst>
          </p:cNvPr>
          <p:cNvSpPr>
            <a:spLocks noGrp="1"/>
          </p:cNvSpPr>
          <p:nvPr>
            <p:ph type="sldNum" sz="quarter" idx="5"/>
          </p:nvPr>
        </p:nvSpPr>
        <p:spPr/>
        <p:txBody>
          <a:bodyPr/>
          <a:lstStyle/>
          <a:p>
            <a:fld id="{0C9614E1-92E2-4CF4-B31E-063F78A97A66}" type="slidenum">
              <a:rPr lang="en-US" smtClean="0"/>
              <a:t>16</a:t>
            </a:fld>
            <a:endParaRPr lang="en-US" dirty="0"/>
          </a:p>
        </p:txBody>
      </p:sp>
    </p:spTree>
    <p:extLst>
      <p:ext uri="{BB962C8B-B14F-4D97-AF65-F5344CB8AC3E}">
        <p14:creationId xmlns:p14="http://schemas.microsoft.com/office/powerpoint/2010/main" val="408364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1A7EC-89BA-E5A2-B377-52DA5D3F0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3554A6-6CC9-2599-51E7-92CEF4A17E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65AA31-2764-3033-3312-C14DAE202FC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latin typeface="Calibri" panose="020F0502020204030204" pitchFamily="34" charset="0"/>
                <a:ea typeface="Calibri" panose="020F0502020204030204" pitchFamily="34" charset="0"/>
              </a:rPr>
              <a:t>To answer question 3</a:t>
            </a:r>
            <a:r>
              <a:rPr lang="en-US" sz="1200" i="1" dirty="0">
                <a:latin typeface="Calibri" panose="020F0502020204030204" pitchFamily="34" charset="0"/>
                <a:ea typeface="Calibri" panose="020F0502020204030204" pitchFamily="34" charset="0"/>
              </a:rPr>
              <a:t>, Annie reviews state licensure laws </a:t>
            </a:r>
            <a:r>
              <a:rPr lang="en-US" sz="1200" i="1">
                <a:latin typeface="Calibri" panose="020F0502020204030204" pitchFamily="34" charset="0"/>
                <a:ea typeface="Calibri" panose="020F0502020204030204" pitchFamily="34" charset="0"/>
              </a:rPr>
              <a:t>and stateus </a:t>
            </a:r>
            <a:r>
              <a:rPr lang="en-US" sz="1200" i="1" dirty="0">
                <a:latin typeface="Calibri" panose="020F0502020204030204" pitchFamily="34" charset="0"/>
                <a:ea typeface="Calibri" panose="020F0502020204030204" pitchFamily="34" charset="0"/>
              </a:rPr>
              <a:t>and </a:t>
            </a:r>
            <a:r>
              <a:rPr lang="en-US" dirty="0">
                <a:effectLst/>
                <a:latin typeface="+mj-lt"/>
                <a:ea typeface="Calibri" panose="020F0502020204030204" pitchFamily="34" charset="0"/>
              </a:rPr>
              <a:t>discovers that </a:t>
            </a:r>
            <a:r>
              <a:rPr lang="en-US" dirty="0">
                <a:latin typeface="+mj-lt"/>
                <a:ea typeface="Calibri" panose="020F0502020204030204" pitchFamily="34" charset="0"/>
              </a:rPr>
              <a:t>both Minnesota and North Dakota regulate the practice of dietetics require licensure to practice.</a:t>
            </a:r>
            <a:r>
              <a:rPr lang="en-US" spc="-20" dirty="0">
                <a:effectLst/>
                <a:latin typeface="+mj-lt"/>
                <a:ea typeface="Calibri" panose="020F0502020204030204" pitchFamily="34" charset="0"/>
              </a:rPr>
              <a:t> </a:t>
            </a:r>
            <a:r>
              <a:rPr lang="en-US" dirty="0">
                <a:effectLst/>
                <a:latin typeface="Calibri" panose="020F0502020204030204" pitchFamily="34" charset="0"/>
                <a:ea typeface="Calibri" panose="020F0502020204030204" pitchFamily="34" charset="0"/>
              </a:rPr>
              <a:t>Annie confirms that there are no telehealth-specific credentials or formal training required to provide telehealth in either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pc="-20" dirty="0">
              <a:effectLst/>
              <a:latin typeface="+mj-lt"/>
              <a:ea typeface="Calibri" panose="020F0502020204030204" pitchFamily="34" charset="0"/>
            </a:endParaRPr>
          </a:p>
          <a:p>
            <a:pPr marL="342900" indent="-342900" algn="l">
              <a:buFont typeface="Arial" panose="020B0604020202020204" pitchFamily="34" charset="0"/>
              <a:buChar char="•"/>
            </a:pPr>
            <a:r>
              <a:rPr lang="en-US" dirty="0">
                <a:effectLst/>
                <a:latin typeface="+mj-lt"/>
                <a:ea typeface="Calibri" panose="020F0502020204030204" pitchFamily="34" charset="0"/>
              </a:rPr>
              <a:t>Because</a:t>
            </a:r>
            <a:r>
              <a:rPr lang="en-US" spc="-15" dirty="0">
                <a:effectLst/>
                <a:latin typeface="+mj-lt"/>
                <a:ea typeface="Calibri" panose="020F0502020204030204" pitchFamily="34" charset="0"/>
              </a:rPr>
              <a:t> </a:t>
            </a:r>
            <a:r>
              <a:rPr lang="en-US" dirty="0">
                <a:effectLst/>
                <a:latin typeface="+mj-lt"/>
                <a:ea typeface="Calibri" panose="020F0502020204030204" pitchFamily="34" charset="0"/>
              </a:rPr>
              <a:t>laws</a:t>
            </a:r>
            <a:r>
              <a:rPr lang="en-US" spc="-15" dirty="0">
                <a:effectLst/>
                <a:latin typeface="+mj-lt"/>
                <a:ea typeface="Calibri" panose="020F0502020204030204" pitchFamily="34" charset="0"/>
              </a:rPr>
              <a:t> </a:t>
            </a:r>
            <a:r>
              <a:rPr lang="en-US" dirty="0">
                <a:effectLst/>
                <a:latin typeface="+mj-lt"/>
                <a:ea typeface="Calibri" panose="020F0502020204030204" pitchFamily="34" charset="0"/>
              </a:rPr>
              <a:t>and</a:t>
            </a:r>
            <a:r>
              <a:rPr lang="en-US" spc="-15" dirty="0">
                <a:effectLst/>
                <a:latin typeface="+mj-lt"/>
                <a:ea typeface="Calibri" panose="020F0502020204030204" pitchFamily="34" charset="0"/>
              </a:rPr>
              <a:t> </a:t>
            </a:r>
            <a:r>
              <a:rPr lang="en-US" dirty="0">
                <a:effectLst/>
                <a:latin typeface="+mj-lt"/>
                <a:ea typeface="Calibri" panose="020F0502020204030204" pitchFamily="34" charset="0"/>
              </a:rPr>
              <a:t>regulations</a:t>
            </a:r>
            <a:r>
              <a:rPr lang="en-US" spc="-15" dirty="0">
                <a:effectLst/>
                <a:latin typeface="+mj-lt"/>
                <a:ea typeface="Calibri" panose="020F0502020204030204" pitchFamily="34" charset="0"/>
              </a:rPr>
              <a:t> </a:t>
            </a:r>
            <a:r>
              <a:rPr lang="en-US" dirty="0">
                <a:effectLst/>
                <a:latin typeface="+mj-lt"/>
                <a:ea typeface="Calibri" panose="020F0502020204030204" pitchFamily="34" charset="0"/>
              </a:rPr>
              <a:t>are</a:t>
            </a:r>
            <a:r>
              <a:rPr lang="en-US" spc="-15" dirty="0">
                <a:effectLst/>
                <a:latin typeface="+mj-lt"/>
                <a:ea typeface="Calibri" panose="020F0502020204030204" pitchFamily="34" charset="0"/>
              </a:rPr>
              <a:t> </a:t>
            </a:r>
            <a:r>
              <a:rPr lang="en-US" dirty="0">
                <a:effectLst/>
                <a:latin typeface="+mj-lt"/>
                <a:ea typeface="Calibri" panose="020F0502020204030204" pitchFamily="34" charset="0"/>
              </a:rPr>
              <a:t>regularly</a:t>
            </a:r>
            <a:r>
              <a:rPr lang="en-US" spc="-15" dirty="0">
                <a:effectLst/>
                <a:latin typeface="+mj-lt"/>
                <a:ea typeface="Calibri" panose="020F0502020204030204" pitchFamily="34" charset="0"/>
              </a:rPr>
              <a:t> </a:t>
            </a:r>
            <a:r>
              <a:rPr lang="en-US" dirty="0">
                <a:effectLst/>
                <a:latin typeface="+mj-lt"/>
                <a:ea typeface="Calibri" panose="020F0502020204030204" pitchFamily="34" charset="0"/>
              </a:rPr>
              <a:t>updated,</a:t>
            </a:r>
            <a:r>
              <a:rPr lang="en-US" spc="-15" dirty="0">
                <a:effectLst/>
                <a:latin typeface="+mj-lt"/>
                <a:ea typeface="Calibri" panose="020F0502020204030204" pitchFamily="34" charset="0"/>
              </a:rPr>
              <a:t> </a:t>
            </a:r>
            <a:r>
              <a:rPr lang="en-US" dirty="0">
                <a:effectLst/>
                <a:latin typeface="+mj-lt"/>
                <a:ea typeface="Calibri" panose="020F0502020204030204" pitchFamily="34" charset="0"/>
              </a:rPr>
              <a:t>Annie </a:t>
            </a:r>
            <a:r>
              <a:rPr lang="en-US" spc="-15" dirty="0">
                <a:effectLst/>
                <a:latin typeface="+mj-lt"/>
                <a:ea typeface="Calibri" panose="020F0502020204030204" pitchFamily="34" charset="0"/>
              </a:rPr>
              <a:t>understands that she will need to </a:t>
            </a:r>
            <a:r>
              <a:rPr lang="en-US" dirty="0">
                <a:effectLst/>
                <a:latin typeface="+mj-lt"/>
                <a:ea typeface="Calibri" panose="020F0502020204030204" pitchFamily="34" charset="0"/>
              </a:rPr>
              <a:t>monitor applicable laws and regulations for both states, as well as regulations for general telehealth</a:t>
            </a:r>
            <a:r>
              <a:rPr lang="en-US" dirty="0">
                <a:solidFill>
                  <a:srgbClr val="0000FF"/>
                </a:solidFill>
                <a:effectLst/>
                <a:latin typeface="+mj-lt"/>
                <a:ea typeface="Calibri" panose="020F0502020204030204" pitchFamily="34" charset="0"/>
              </a:rPr>
              <a:t> </a:t>
            </a:r>
            <a:r>
              <a:rPr lang="en-US" dirty="0">
                <a:effectLst/>
                <a:latin typeface="+mj-lt"/>
                <a:ea typeface="Calibri" panose="020F0502020204030204" pitchFamily="34" charset="0"/>
              </a:rPr>
              <a:t>(non-nutrition specific).</a:t>
            </a:r>
          </a:p>
          <a:p>
            <a:pPr marL="342900" indent="-342900" algn="l">
              <a:buFont typeface="Arial" panose="020B0604020202020204" pitchFamily="34" charset="0"/>
              <a:buChar char="•"/>
            </a:pPr>
            <a:endParaRPr lang="en-US" dirty="0">
              <a:effectLst/>
              <a:latin typeface="+mj-l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431165" marR="105410" indent="-342900" algn="l">
              <a:spcBef>
                <a:spcPts val="300"/>
              </a:spcBef>
              <a:spcAft>
                <a:spcPts val="0"/>
              </a:spcAft>
              <a:buFont typeface="Arial" panose="020B0604020202020204" pitchFamily="34" charset="0"/>
              <a:buChar char="•"/>
            </a:pPr>
            <a:endParaRPr lang="en-US" dirty="0">
              <a:latin typeface="Calibri" panose="020F0502020204030204" pitchFamily="34" charset="0"/>
              <a:ea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7B109BFC-F086-4EE4-2AB6-311A9F64C41C}"/>
              </a:ext>
            </a:extLst>
          </p:cNvPr>
          <p:cNvSpPr>
            <a:spLocks noGrp="1"/>
          </p:cNvSpPr>
          <p:nvPr>
            <p:ph type="sldNum" sz="quarter" idx="5"/>
          </p:nvPr>
        </p:nvSpPr>
        <p:spPr/>
        <p:txBody>
          <a:bodyPr/>
          <a:lstStyle/>
          <a:p>
            <a:fld id="{0C9614E1-92E2-4CF4-B31E-063F78A97A66}" type="slidenum">
              <a:rPr lang="en-US" smtClean="0"/>
              <a:t>17</a:t>
            </a:fld>
            <a:endParaRPr lang="en-US" dirty="0"/>
          </a:p>
        </p:txBody>
      </p:sp>
    </p:spTree>
    <p:extLst>
      <p:ext uri="{BB962C8B-B14F-4D97-AF65-F5344CB8AC3E}">
        <p14:creationId xmlns:p14="http://schemas.microsoft.com/office/powerpoint/2010/main" val="3364907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DDD61-FA29-1DA0-823B-FBC79C5170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D8AAC8-3FA2-35EC-33A4-D9639B2615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68DDF6-DA55-3B2B-40A5-03F343886D6C}"/>
              </a:ext>
            </a:extLst>
          </p:cNvPr>
          <p:cNvSpPr>
            <a:spLocks noGrp="1"/>
          </p:cNvSpPr>
          <p:nvPr>
            <p:ph type="body" idx="1"/>
          </p:nvPr>
        </p:nvSpPr>
        <p:spPr/>
        <p:txBody>
          <a:bodyPr/>
          <a:lstStyle/>
          <a:p>
            <a:pPr marL="431165" marR="105410" indent="-342900" algn="l">
              <a:spcBef>
                <a:spcPts val="300"/>
              </a:spcBef>
              <a:spcAft>
                <a:spcPts val="0"/>
              </a:spcAft>
              <a:buFont typeface="Arial" panose="020B0604020202020204" pitchFamily="34" charset="0"/>
              <a:buChar char="•"/>
            </a:pPr>
            <a:r>
              <a:rPr lang="en-US" dirty="0">
                <a:latin typeface="Calibri" panose="020F0502020204030204" pitchFamily="34" charset="0"/>
                <a:ea typeface="Calibri" panose="020F0502020204030204" pitchFamily="34" charset="0"/>
              </a:rPr>
              <a:t>To answer Question 4, Annie uses </a:t>
            </a:r>
            <a:r>
              <a:rPr lang="en-US" dirty="0">
                <a:effectLst/>
                <a:latin typeface="Calibri" panose="020F0502020204030204" pitchFamily="34" charset="0"/>
                <a:ea typeface="Calibri" panose="020F0502020204030204" pitchFamily="34" charset="0"/>
              </a:rPr>
              <a:t>the Scope and Standards of Practice for the RDN to assess her knowledge and skills and determines that she may need additional </a:t>
            </a:r>
            <a:r>
              <a:rPr lang="en-US" dirty="0">
                <a:latin typeface="Calibri" panose="020F0502020204030204" pitchFamily="34" charset="0"/>
                <a:ea typeface="Calibri" panose="020F0502020204030204" pitchFamily="34" charset="0"/>
              </a:rPr>
              <a:t>training and knowledge concerning the telehealth-specific </a:t>
            </a:r>
            <a:r>
              <a:rPr lang="en-US" dirty="0">
                <a:effectLst/>
                <a:latin typeface="Calibri" panose="020F0502020204030204" pitchFamily="34" charset="0"/>
                <a:ea typeface="Calibri" panose="020F0502020204030204" pitchFamily="34" charset="0"/>
              </a:rPr>
              <a:t>regulations</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and</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payment issues.</a:t>
            </a:r>
            <a:endParaRPr lang="en-US" spc="-20" dirty="0">
              <a:latin typeface="Calibri" panose="020F0502020204030204" pitchFamily="34" charset="0"/>
              <a:ea typeface="Calibri" panose="020F0502020204030204" pitchFamily="34" charset="0"/>
            </a:endParaRPr>
          </a:p>
          <a:p>
            <a:pPr marL="431165" marR="105410" indent="-342900" algn="l">
              <a:spcBef>
                <a:spcPts val="300"/>
              </a:spcBef>
              <a:spcAft>
                <a:spcPts val="0"/>
              </a:spcAft>
              <a:buFont typeface="Arial" panose="020B0604020202020204" pitchFamily="34" charset="0"/>
              <a:buChar char="•"/>
            </a:pPr>
            <a:r>
              <a:rPr lang="en-US" dirty="0">
                <a:effectLst/>
                <a:latin typeface="Calibri" panose="020F0502020204030204" pitchFamily="34" charset="0"/>
                <a:ea typeface="Calibri" panose="020F0502020204030204" pitchFamily="34" charset="0"/>
              </a:rPr>
              <a:t>She discusses</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these</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goals</a:t>
            </a:r>
            <a:r>
              <a:rPr lang="en-US" spc="-2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with</a:t>
            </a:r>
            <a:r>
              <a:rPr lang="en-US" spc="-15"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her supervisor and reviews appropriate resources for additional training opportunities</a:t>
            </a:r>
          </a:p>
          <a:p>
            <a:endParaRPr lang="en-US" dirty="0"/>
          </a:p>
        </p:txBody>
      </p:sp>
      <p:sp>
        <p:nvSpPr>
          <p:cNvPr id="4" name="Slide Number Placeholder 3">
            <a:extLst>
              <a:ext uri="{FF2B5EF4-FFF2-40B4-BE49-F238E27FC236}">
                <a16:creationId xmlns:a16="http://schemas.microsoft.com/office/drawing/2014/main" id="{6FEA72FD-0562-F7E8-5FFC-DCAE01CFB20A}"/>
              </a:ext>
            </a:extLst>
          </p:cNvPr>
          <p:cNvSpPr>
            <a:spLocks noGrp="1"/>
          </p:cNvSpPr>
          <p:nvPr>
            <p:ph type="sldNum" sz="quarter" idx="5"/>
          </p:nvPr>
        </p:nvSpPr>
        <p:spPr/>
        <p:txBody>
          <a:bodyPr/>
          <a:lstStyle/>
          <a:p>
            <a:fld id="{0C9614E1-92E2-4CF4-B31E-063F78A97A66}" type="slidenum">
              <a:rPr lang="en-US" smtClean="0"/>
              <a:t>18</a:t>
            </a:fld>
            <a:endParaRPr lang="en-US" dirty="0"/>
          </a:p>
        </p:txBody>
      </p:sp>
    </p:spTree>
    <p:extLst>
      <p:ext uri="{BB962C8B-B14F-4D97-AF65-F5344CB8AC3E}">
        <p14:creationId xmlns:p14="http://schemas.microsoft.com/office/powerpoint/2010/main" val="2761452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A60B9-192C-399E-8B33-3F10A7BFD4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9001EB-B3C6-A073-3D78-783098467F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A658CE-8185-89DD-68F0-FAEA8CD64C2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To answer question 5, Annie reviews relevant indicators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from</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a:t>
            </a:r>
            <a:r>
              <a:rPr lang="en-US" sz="1200" spc="-15" dirty="0">
                <a:effectLst/>
                <a:latin typeface="Calibri" panose="020F0502020204030204" pitchFamily="34" charset="0"/>
                <a:ea typeface="Calibri" panose="020F0502020204030204" pitchFamily="34" charset="0"/>
              </a:rPr>
              <a:t> </a:t>
            </a:r>
            <a:r>
              <a:rPr lang="en-US" sz="1200" dirty="0">
                <a:solidFill>
                  <a:srgbClr val="0000FF"/>
                </a:solidFill>
                <a:effectLst/>
                <a:latin typeface="Calibri" panose="020F0502020204030204" pitchFamily="34" charset="0"/>
                <a:ea typeface="Calibri" panose="020F0502020204030204" pitchFamily="34" charset="0"/>
                <a:hlinkClick r:id="rId3"/>
              </a:rPr>
              <a:t>2024</a:t>
            </a:r>
            <a:r>
              <a:rPr lang="en-US" sz="1200" spc="-15" dirty="0">
                <a:solidFill>
                  <a:srgbClr val="0000FF"/>
                </a:solidFill>
                <a:effectLst/>
                <a:latin typeface="Calibri" panose="020F0502020204030204" pitchFamily="34" charset="0"/>
                <a:ea typeface="Calibri" panose="020F0502020204030204" pitchFamily="34" charset="0"/>
                <a:hlinkClick r:id="rId3"/>
              </a:rPr>
              <a:t> </a:t>
            </a:r>
            <a:r>
              <a:rPr lang="en-US" sz="1200" dirty="0">
                <a:solidFill>
                  <a:srgbClr val="0000FF"/>
                </a:solidFill>
                <a:effectLst/>
                <a:latin typeface="Calibri" panose="020F0502020204030204" pitchFamily="34" charset="0"/>
                <a:ea typeface="Calibri" panose="020F0502020204030204" pitchFamily="34" charset="0"/>
                <a:hlinkClick r:id="rId3"/>
              </a:rPr>
              <a:t>Scope</a:t>
            </a:r>
            <a:r>
              <a:rPr lang="en-US" sz="1200" spc="-15" dirty="0">
                <a:solidFill>
                  <a:srgbClr val="0000FF"/>
                </a:solidFill>
                <a:effectLst/>
                <a:latin typeface="Calibri" panose="020F0502020204030204" pitchFamily="34" charset="0"/>
                <a:ea typeface="Calibri" panose="020F0502020204030204" pitchFamily="34" charset="0"/>
                <a:hlinkClick r:id="rId3"/>
              </a:rPr>
              <a:t> </a:t>
            </a:r>
            <a:r>
              <a:rPr lang="en-US" sz="1200" dirty="0">
                <a:solidFill>
                  <a:srgbClr val="0000FF"/>
                </a:solidFill>
                <a:effectLst/>
                <a:latin typeface="Calibri" panose="020F0502020204030204" pitchFamily="34" charset="0"/>
                <a:ea typeface="Calibri" panose="020F0502020204030204" pitchFamily="34" charset="0"/>
                <a:hlinkClick r:id="rId3"/>
              </a:rPr>
              <a:t>and</a:t>
            </a:r>
            <a:r>
              <a:rPr lang="en-US" sz="1200" spc="-10" dirty="0">
                <a:solidFill>
                  <a:srgbClr val="0000FF"/>
                </a:solidFill>
                <a:effectLst/>
                <a:latin typeface="Calibri" panose="020F0502020204030204" pitchFamily="34" charset="0"/>
                <a:ea typeface="Calibri" panose="020F0502020204030204" pitchFamily="34" charset="0"/>
                <a:hlinkClick r:id="rId3"/>
              </a:rPr>
              <a:t> </a:t>
            </a:r>
            <a:r>
              <a:rPr lang="en-US" sz="1200" dirty="0">
                <a:solidFill>
                  <a:srgbClr val="0000FF"/>
                </a:solidFill>
                <a:effectLst/>
                <a:latin typeface="Calibri" panose="020F0502020204030204" pitchFamily="34" charset="0"/>
                <a:ea typeface="Calibri" panose="020F0502020204030204" pitchFamily="34" charset="0"/>
                <a:hlinkClick r:id="rId3"/>
              </a:rPr>
              <a:t>Standards</a:t>
            </a:r>
            <a:r>
              <a:rPr lang="en-US" sz="1200" spc="-15" dirty="0">
                <a:solidFill>
                  <a:srgbClr val="0000FF"/>
                </a:solidFill>
                <a:effectLst/>
                <a:latin typeface="Calibri" panose="020F0502020204030204" pitchFamily="34" charset="0"/>
                <a:ea typeface="Calibri" panose="020F0502020204030204" pitchFamily="34" charset="0"/>
                <a:hlinkClick r:id="rId3"/>
              </a:rPr>
              <a:t> </a:t>
            </a:r>
            <a:r>
              <a:rPr lang="en-US" sz="1200" dirty="0">
                <a:solidFill>
                  <a:srgbClr val="0000FF"/>
                </a:solidFill>
                <a:effectLst/>
                <a:latin typeface="Calibri" panose="020F0502020204030204" pitchFamily="34" charset="0"/>
                <a:ea typeface="Calibri" panose="020F0502020204030204" pitchFamily="34" charset="0"/>
                <a:hlinkClick r:id="rId3"/>
              </a:rPr>
              <a:t>of</a:t>
            </a:r>
            <a:r>
              <a:rPr lang="en-US" sz="1200" spc="-15" dirty="0">
                <a:solidFill>
                  <a:srgbClr val="0000FF"/>
                </a:solidFill>
                <a:effectLst/>
                <a:latin typeface="Calibri" panose="020F0502020204030204" pitchFamily="34" charset="0"/>
                <a:ea typeface="Calibri" panose="020F0502020204030204" pitchFamily="34" charset="0"/>
                <a:hlinkClick r:id="rId3"/>
              </a:rPr>
              <a:t> </a:t>
            </a:r>
            <a:r>
              <a:rPr lang="en-US" sz="1200" dirty="0">
                <a:solidFill>
                  <a:srgbClr val="0000FF"/>
                </a:solidFill>
                <a:effectLst/>
                <a:latin typeface="Calibri" panose="020F0502020204030204" pitchFamily="34" charset="0"/>
                <a:ea typeface="Calibri" panose="020F0502020204030204" pitchFamily="34" charset="0"/>
                <a:hlinkClick r:id="rId3"/>
              </a:rPr>
              <a:t>Practice</a:t>
            </a:r>
            <a:r>
              <a:rPr lang="en-US" sz="1200" spc="-15" dirty="0">
                <a:solidFill>
                  <a:srgbClr val="0000FF"/>
                </a:solidFill>
                <a:effectLst/>
                <a:latin typeface="Calibri" panose="020F0502020204030204" pitchFamily="34" charset="0"/>
                <a:ea typeface="Calibri" panose="020F0502020204030204" pitchFamily="34" charset="0"/>
                <a:hlinkClick r:id="rId3"/>
              </a:rPr>
              <a:t> </a:t>
            </a:r>
            <a:r>
              <a:rPr lang="en-US" sz="1200" dirty="0">
                <a:solidFill>
                  <a:srgbClr val="0000FF"/>
                </a:solidFill>
                <a:effectLst/>
                <a:latin typeface="Calibri" panose="020F0502020204030204" pitchFamily="34" charset="0"/>
                <a:ea typeface="Calibri" panose="020F0502020204030204" pitchFamily="34" charset="0"/>
                <a:hlinkClick r:id="rId3"/>
              </a:rPr>
              <a:t>for</a:t>
            </a:r>
            <a:r>
              <a:rPr lang="en-US" sz="1200" spc="-15" dirty="0">
                <a:solidFill>
                  <a:srgbClr val="0000FF"/>
                </a:solidFill>
                <a:effectLst/>
                <a:latin typeface="Calibri" panose="020F0502020204030204" pitchFamily="34" charset="0"/>
                <a:ea typeface="Calibri" panose="020F0502020204030204" pitchFamily="34" charset="0"/>
                <a:hlinkClick r:id="rId3"/>
              </a:rPr>
              <a:t> </a:t>
            </a:r>
            <a:r>
              <a:rPr lang="en-US" sz="1200" dirty="0">
                <a:solidFill>
                  <a:srgbClr val="0000FF"/>
                </a:solidFill>
                <a:effectLst/>
                <a:latin typeface="Calibri" panose="020F0502020204030204" pitchFamily="34" charset="0"/>
                <a:ea typeface="Calibri" panose="020F0502020204030204" pitchFamily="34" charset="0"/>
                <a:hlinkClick r:id="rId3"/>
              </a:rPr>
              <a:t>the</a:t>
            </a:r>
            <a:r>
              <a:rPr lang="en-US" sz="1200" spc="-10" dirty="0">
                <a:solidFill>
                  <a:srgbClr val="0000FF"/>
                </a:solidFill>
                <a:effectLst/>
                <a:latin typeface="Calibri" panose="020F0502020204030204" pitchFamily="34" charset="0"/>
                <a:ea typeface="Calibri" panose="020F0502020204030204" pitchFamily="34" charset="0"/>
                <a:hlinkClick r:id="rId3"/>
              </a:rPr>
              <a:t> </a:t>
            </a:r>
            <a:r>
              <a:rPr lang="en-US" sz="1200" dirty="0">
                <a:solidFill>
                  <a:srgbClr val="0000FF"/>
                </a:solidFill>
                <a:effectLst/>
                <a:latin typeface="Calibri" panose="020F0502020204030204" pitchFamily="34" charset="0"/>
                <a:ea typeface="Calibri" panose="020F0502020204030204" pitchFamily="34" charset="0"/>
                <a:hlinkClick r:id="rId3"/>
              </a:rPr>
              <a:t>RDN</a:t>
            </a:r>
            <a:r>
              <a:rPr lang="en-US" sz="1200" u="none" strike="noStrike" dirty="0">
                <a:effectLst/>
                <a:latin typeface="Calibri" panose="020F0502020204030204" pitchFamily="34" charset="0"/>
                <a:ea typeface="Calibri" panose="020F0502020204030204" pitchFamily="34" charset="0"/>
                <a:hlinkClick r:id="rId3"/>
              </a:rPr>
              <a:t>,</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well</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those from </a:t>
            </a:r>
            <a:r>
              <a:rPr lang="en-US" sz="1200" dirty="0">
                <a:solidFill>
                  <a:srgbClr val="0000FF"/>
                </a:solidFill>
                <a:effectLst/>
                <a:latin typeface="Calibri" panose="020F0502020204030204" pitchFamily="34" charset="0"/>
                <a:ea typeface="Calibri" panose="020F0502020204030204" pitchFamily="34" charset="0"/>
                <a:hlinkClick r:id="rId4"/>
              </a:rPr>
              <a:t>focus area Scope and Standards of Practice articles</a:t>
            </a:r>
            <a:r>
              <a:rPr lang="en-US" sz="1200" dirty="0">
                <a:solidFill>
                  <a:srgbClr val="0000FF"/>
                </a:solidFill>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applicable to her patient/client population </a:t>
            </a:r>
            <a:endParaRPr lang="en-US" sz="1200" spc="-15"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pc="-15"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15" dirty="0">
                <a:effectLst/>
                <a:latin typeface="Calibri" panose="020F0502020204030204" pitchFamily="34" charset="0"/>
                <a:ea typeface="Calibri" panose="020F0502020204030204" pitchFamily="34" charset="0"/>
              </a:rPr>
              <a:t>She determines that there are </a:t>
            </a:r>
            <a:r>
              <a:rPr lang="en-US" sz="1200" dirty="0">
                <a:effectLst/>
                <a:latin typeface="Calibri" panose="020F0502020204030204" pitchFamily="34" charset="0"/>
                <a:ea typeface="Calibri" panose="020F0502020204030204" pitchFamily="34" charset="0"/>
              </a:rPr>
              <a:t>indicators</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for</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which</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she does</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not</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meet</a:t>
            </a:r>
            <a:r>
              <a:rPr lang="en-US" sz="1200" spc="-5" dirty="0">
                <a:effectLst/>
                <a:latin typeface="Calibri" panose="020F0502020204030204" pitchFamily="34" charset="0"/>
                <a:ea typeface="Calibri" panose="020F0502020204030204" pitchFamily="34" charset="0"/>
              </a:rPr>
              <a:t> the </a:t>
            </a:r>
            <a:r>
              <a:rPr lang="en-US" sz="1200" dirty="0">
                <a:effectLst/>
                <a:latin typeface="Calibri" panose="020F0502020204030204" pitchFamily="34" charset="0"/>
                <a:ea typeface="Calibri" panose="020F0502020204030204" pitchFamily="34" charset="0"/>
              </a:rPr>
              <a:t>competent</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level</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of practice and seeks out opportunities to strengthen her knowledge and skills to ensure quality practice.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Since her supervisor and other members of the interprofessional team have experience delivering MNT through telehealth, Annie requests training on telehealth best practices and technology, as well as using the HIPAA-compliant video conferencing</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platform.</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Once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training</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complete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Annie’s supervisor</a:t>
            </a:r>
            <a:r>
              <a:rPr lang="en-US" sz="1200" spc="-2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verifies and document her competency and stores the records in Annie’s employee personnel file.</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EE4041E9-FE17-3CF1-6C30-1DB52A8C2DF4}"/>
              </a:ext>
            </a:extLst>
          </p:cNvPr>
          <p:cNvSpPr>
            <a:spLocks noGrp="1"/>
          </p:cNvSpPr>
          <p:nvPr>
            <p:ph type="sldNum" sz="quarter" idx="5"/>
          </p:nvPr>
        </p:nvSpPr>
        <p:spPr/>
        <p:txBody>
          <a:bodyPr/>
          <a:lstStyle/>
          <a:p>
            <a:fld id="{0C9614E1-92E2-4CF4-B31E-063F78A97A66}" type="slidenum">
              <a:rPr lang="en-US" smtClean="0"/>
              <a:t>19</a:t>
            </a:fld>
            <a:endParaRPr lang="en-US" dirty="0"/>
          </a:p>
        </p:txBody>
      </p:sp>
    </p:spTree>
    <p:extLst>
      <p:ext uri="{BB962C8B-B14F-4D97-AF65-F5344CB8AC3E}">
        <p14:creationId xmlns:p14="http://schemas.microsoft.com/office/powerpoint/2010/main" val="2392775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D000F-0EFD-F79D-AD58-F30CE2959D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64574F-7279-43EA-4EA1-E9CA4715C7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8503F2-ABEE-0BE2-1F4E-97013BA24A38}"/>
              </a:ext>
            </a:extLst>
          </p:cNvPr>
          <p:cNvSpPr>
            <a:spLocks noGrp="1"/>
          </p:cNvSpPr>
          <p:nvPr>
            <p:ph type="body" idx="1"/>
          </p:nvPr>
        </p:nvSpPr>
        <p:spPr/>
        <p:txBody>
          <a:bodyPr/>
          <a:lstStyle/>
          <a:p>
            <a:r>
              <a:rPr lang="en-US" dirty="0"/>
              <a:t>To answer question 6, </a:t>
            </a:r>
            <a:r>
              <a:rPr lang="en-US" sz="1200" dirty="0">
                <a:effectLst/>
                <a:latin typeface="Calibri" panose="020F0502020204030204" pitchFamily="34" charset="0"/>
                <a:ea typeface="Calibri" panose="020F0502020204030204" pitchFamily="34" charset="0"/>
              </a:rPr>
              <a:t>Annie reviews her organization’s governing body documents, such as medical staff bylaws, rules and regulations,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policies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procedures,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concludes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that</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telehealth</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allowed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with</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appropriate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training</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 documented competence.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After her competence is verified, documented, and saved in her personnel file,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Annie works</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ensure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that</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her</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job</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description</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amended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to</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support</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performing</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these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new</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activities.</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59E67A46-C709-F572-98B7-33B4AC892CDD}"/>
              </a:ext>
            </a:extLst>
          </p:cNvPr>
          <p:cNvSpPr>
            <a:spLocks noGrp="1"/>
          </p:cNvSpPr>
          <p:nvPr>
            <p:ph type="sldNum" sz="quarter" idx="5"/>
          </p:nvPr>
        </p:nvSpPr>
        <p:spPr/>
        <p:txBody>
          <a:bodyPr/>
          <a:lstStyle/>
          <a:p>
            <a:fld id="{0C9614E1-92E2-4CF4-B31E-063F78A97A66}" type="slidenum">
              <a:rPr lang="en-US" smtClean="0"/>
              <a:t>20</a:t>
            </a:fld>
            <a:endParaRPr lang="en-US" dirty="0"/>
          </a:p>
        </p:txBody>
      </p:sp>
    </p:spTree>
    <p:extLst>
      <p:ext uri="{BB962C8B-B14F-4D97-AF65-F5344CB8AC3E}">
        <p14:creationId xmlns:p14="http://schemas.microsoft.com/office/powerpoint/2010/main" val="1273537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Practice tips can help credentialed practitioners navigate their practice by providing valuable resources and asking critical through-provoking questions. This video will cover two practice tips and a case study.  </a:t>
            </a:r>
          </a:p>
        </p:txBody>
      </p:sp>
      <p:sp>
        <p:nvSpPr>
          <p:cNvPr id="4" name="Slide Number Placeholder 3"/>
          <p:cNvSpPr>
            <a:spLocks noGrp="1"/>
          </p:cNvSpPr>
          <p:nvPr>
            <p:ph type="sldNum" sz="quarter" idx="5"/>
          </p:nvPr>
        </p:nvSpPr>
        <p:spPr/>
        <p:txBody>
          <a:bodyPr/>
          <a:lstStyle/>
          <a:p>
            <a:fld id="{0C9614E1-92E2-4CF4-B31E-063F78A97A66}" type="slidenum">
              <a:rPr lang="en-US" smtClean="0"/>
              <a:t>2</a:t>
            </a:fld>
            <a:endParaRPr lang="en-US" dirty="0"/>
          </a:p>
        </p:txBody>
      </p:sp>
    </p:spTree>
    <p:extLst>
      <p:ext uri="{BB962C8B-B14F-4D97-AF65-F5344CB8AC3E}">
        <p14:creationId xmlns:p14="http://schemas.microsoft.com/office/powerpoint/2010/main" val="2002597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3AB73-9859-EBBC-06A2-BF480DB136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ED7E4A-8209-A79F-1153-68FC518D0E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726051-1699-C011-C453-807648262EF2}"/>
              </a:ext>
            </a:extLst>
          </p:cNvPr>
          <p:cNvSpPr>
            <a:spLocks noGrp="1"/>
          </p:cNvSpPr>
          <p:nvPr>
            <p:ph type="body" idx="1"/>
          </p:nvPr>
        </p:nvSpPr>
        <p:spPr/>
        <p:txBody>
          <a:bodyPr/>
          <a:lstStyle/>
          <a:p>
            <a:r>
              <a:rPr lang="en-US" dirty="0"/>
              <a:t>And finally, to answer question 7. A</a:t>
            </a:r>
            <a:r>
              <a:rPr lang="en-US" sz="1200" dirty="0">
                <a:effectLst/>
                <a:latin typeface="Calibri" panose="020F0502020204030204" pitchFamily="34" charset="0"/>
                <a:ea typeface="Calibri" panose="020F0502020204030204" pitchFamily="34" charset="0"/>
              </a:rPr>
              <a:t>nnie reviews the </a:t>
            </a:r>
            <a:r>
              <a:rPr lang="en-US" sz="1200" dirty="0">
                <a:solidFill>
                  <a:srgbClr val="0000FF"/>
                </a:solidFill>
                <a:effectLst/>
                <a:latin typeface="Calibri" panose="020F0502020204030204" pitchFamily="34" charset="0"/>
                <a:ea typeface="Calibri" panose="020F0502020204030204" pitchFamily="34" charset="0"/>
                <a:hlinkClick r:id="rId3"/>
              </a:rPr>
              <a:t>CMS regulations</a:t>
            </a:r>
            <a:r>
              <a:rPr lang="en-US" sz="1200" dirty="0">
                <a:solidFill>
                  <a:srgbClr val="0000FF"/>
                </a:solidFill>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for performing MNT via telehealth and the reimbursement codes.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She confirms</a:t>
            </a:r>
            <a:r>
              <a:rPr lang="en-US" sz="1200" spc="-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that</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the hospital where she works is considered a “distant sites” and</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can</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be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reimbursed</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for</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telehealth, and that she is listed as a distant site practitioner. </a:t>
            </a:r>
          </a:p>
          <a:p>
            <a:endParaRPr lang="en-US" dirty="0"/>
          </a:p>
          <a:p>
            <a:endParaRPr lang="en-US" dirty="0"/>
          </a:p>
        </p:txBody>
      </p:sp>
      <p:sp>
        <p:nvSpPr>
          <p:cNvPr id="4" name="Slide Number Placeholder 3">
            <a:extLst>
              <a:ext uri="{FF2B5EF4-FFF2-40B4-BE49-F238E27FC236}">
                <a16:creationId xmlns:a16="http://schemas.microsoft.com/office/drawing/2014/main" id="{17267DD9-D003-8AEE-AB11-48E02C4067FD}"/>
              </a:ext>
            </a:extLst>
          </p:cNvPr>
          <p:cNvSpPr>
            <a:spLocks noGrp="1"/>
          </p:cNvSpPr>
          <p:nvPr>
            <p:ph type="sldNum" sz="quarter" idx="5"/>
          </p:nvPr>
        </p:nvSpPr>
        <p:spPr/>
        <p:txBody>
          <a:bodyPr/>
          <a:lstStyle/>
          <a:p>
            <a:fld id="{0C9614E1-92E2-4CF4-B31E-063F78A97A66}" type="slidenum">
              <a:rPr lang="en-US" smtClean="0"/>
              <a:t>21</a:t>
            </a:fld>
            <a:endParaRPr lang="en-US" dirty="0"/>
          </a:p>
        </p:txBody>
      </p:sp>
    </p:spTree>
    <p:extLst>
      <p:ext uri="{BB962C8B-B14F-4D97-AF65-F5344CB8AC3E}">
        <p14:creationId xmlns:p14="http://schemas.microsoft.com/office/powerpoint/2010/main" val="6853178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1C08E-0B7B-7739-14A7-2D781F259A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998FD-F6C0-2E0D-7C2A-7F15B6AC0F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8B96F4-021F-E2E5-F6B5-E73B0727C926}"/>
              </a:ext>
            </a:extLst>
          </p:cNvPr>
          <p:cNvSpPr>
            <a:spLocks noGrp="1"/>
          </p:cNvSpPr>
          <p:nvPr>
            <p:ph type="body" idx="1"/>
          </p:nvPr>
        </p:nvSpPr>
        <p:spPr/>
        <p:txBody>
          <a:bodyPr/>
          <a:lstStyle/>
          <a:p>
            <a:r>
              <a:rPr lang="en-US" sz="1200" b="1" dirty="0">
                <a:effectLst/>
                <a:latin typeface="Calibri" panose="020F0502020204030204" pitchFamily="34" charset="0"/>
                <a:ea typeface="Calibri" panose="020F0502020204030204" pitchFamily="34" charset="0"/>
              </a:rPr>
              <a:t>The Scope of Practice Decision Algorithm can be found on the Academy Scope Webpage.</a:t>
            </a:r>
          </a:p>
          <a:p>
            <a:r>
              <a:rPr lang="en-US" sz="1200" b="1" dirty="0">
                <a:effectLst/>
                <a:latin typeface="Calibri" panose="020F0502020204030204" pitchFamily="34" charset="0"/>
                <a:ea typeface="Calibri" panose="020F0502020204030204" pitchFamily="34" charset="0"/>
              </a:rPr>
              <a:t>While this </a:t>
            </a:r>
            <a:r>
              <a:rPr lang="en-US" sz="1200" b="1" dirty="0">
                <a:latin typeface="Calibri" panose="020F0502020204030204" pitchFamily="34" charset="0"/>
                <a:ea typeface="Calibri" panose="020F0502020204030204" pitchFamily="34" charset="0"/>
              </a:rPr>
              <a:t>case study reviewed the application of the Decision Algorithm to a specific practice scenario, this tool is designed to be used across all practice areas and settings. </a:t>
            </a:r>
            <a:endParaRPr lang="en-US" dirty="0"/>
          </a:p>
        </p:txBody>
      </p:sp>
      <p:sp>
        <p:nvSpPr>
          <p:cNvPr id="4" name="Slide Number Placeholder 3">
            <a:extLst>
              <a:ext uri="{FF2B5EF4-FFF2-40B4-BE49-F238E27FC236}">
                <a16:creationId xmlns:a16="http://schemas.microsoft.com/office/drawing/2014/main" id="{54E658D0-5B4E-3A95-62A5-9E7A0F6CAC6F}"/>
              </a:ext>
            </a:extLst>
          </p:cNvPr>
          <p:cNvSpPr>
            <a:spLocks noGrp="1"/>
          </p:cNvSpPr>
          <p:nvPr>
            <p:ph type="sldNum" sz="quarter" idx="5"/>
          </p:nvPr>
        </p:nvSpPr>
        <p:spPr/>
        <p:txBody>
          <a:bodyPr/>
          <a:lstStyle/>
          <a:p>
            <a:fld id="{0C9614E1-92E2-4CF4-B31E-063F78A97A66}" type="slidenum">
              <a:rPr lang="en-US" smtClean="0"/>
              <a:t>22</a:t>
            </a:fld>
            <a:endParaRPr lang="en-US" dirty="0"/>
          </a:p>
        </p:txBody>
      </p:sp>
    </p:spTree>
    <p:extLst>
      <p:ext uri="{BB962C8B-B14F-4D97-AF65-F5344CB8AC3E}">
        <p14:creationId xmlns:p14="http://schemas.microsoft.com/office/powerpoint/2010/main" val="2742434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attending. Please email questions to </a:t>
            </a:r>
            <a:r>
              <a:rPr lang="en-US" dirty="0" err="1"/>
              <a:t>scope@</a:t>
            </a:r>
            <a:r>
              <a:rPr lang="en-US" err="1"/>
              <a:t>eatright</a:t>
            </a:r>
            <a:r>
              <a:rPr lang="en-US"/>
              <a:t>.org</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23</a:t>
            </a:fld>
            <a:endParaRPr lang="en-US" dirty="0"/>
          </a:p>
        </p:txBody>
      </p:sp>
    </p:spTree>
    <p:extLst>
      <p:ext uri="{BB962C8B-B14F-4D97-AF65-F5344CB8AC3E}">
        <p14:creationId xmlns:p14="http://schemas.microsoft.com/office/powerpoint/2010/main" val="2989145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pPr>
            <a:r>
              <a:rPr lang="en-US" sz="1800" b="1" kern="12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The general goal of state licensure is to </a:t>
            </a:r>
            <a:r>
              <a:rPr lang="en-US" sz="1800" kern="12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ensure that licensees have achieved the minimum degree of competency necessary to ensure that the public</a:t>
            </a:r>
            <a:r>
              <a:rPr lang="en-US" sz="18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t>
            </a:r>
            <a:r>
              <a:rPr lang="en-US" sz="1800" kern="12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s health, safety, and welfare are reasonably well protected.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endParaRPr lang="en-US" sz="1800" b="1" kern="12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endParaRPr>
          </a:p>
          <a:p>
            <a:pPr marL="0" marR="0">
              <a:lnSpc>
                <a:spcPct val="115000"/>
              </a:lnSpc>
              <a:spcAft>
                <a:spcPts val="800"/>
              </a:spcAft>
            </a:pPr>
            <a:r>
              <a:rPr lang="en-US" sz="1800" b="1" kern="1200" dirty="0">
                <a:solidFill>
                  <a:srgbClr val="000000"/>
                </a:solidFill>
                <a:effectLst/>
                <a:latin typeface="Aptos" panose="020B0004020202020204" pitchFamily="34" charset="0"/>
                <a:ea typeface="Times New Roman" panose="02020603050405020304" pitchFamily="18" charset="0"/>
                <a:cs typeface="Arial" panose="020B0604020202020204" pitchFamily="34" charset="0"/>
              </a:rPr>
              <a:t>State licensure generally falls under one of two categories, title protection and practice exclusivity.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en-U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In general, states with title protection require that only licensed practitioners may use particular titles, which differ state to state, but there are no requirements pertaining to who can and cannot provide nutrition-related services.</a:t>
            </a:r>
          </a:p>
          <a:p>
            <a:pPr marL="342900" marR="0" lvl="0" indent="-342900">
              <a:lnSpc>
                <a:spcPct val="115000"/>
              </a:lnSpc>
              <a:spcAft>
                <a:spcPts val="800"/>
              </a:spcAft>
              <a:buFont typeface="Arial" panose="020B0604020202020204" pitchFamily="34" charset="0"/>
              <a:buChar char="•"/>
              <a:tabLst>
                <a:tab pos="457200" algn="l"/>
              </a:tabLst>
            </a:pPr>
            <a:r>
              <a:rPr lang="en-U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en-U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Alternatively, states with practice exclusivity require that only licensed practitioners provide services that are within the profession’s scope of practice, unless otherwise exempt. Again, these services may vary from state to state and will be outlined in the states licensure laws and/or statutes.</a:t>
            </a:r>
          </a:p>
          <a:p>
            <a:pPr marL="342900" marR="0" lvl="0" indent="-342900">
              <a:lnSpc>
                <a:spcPct val="115000"/>
              </a:lnSpc>
              <a:spcAft>
                <a:spcPts val="800"/>
              </a:spcAft>
              <a:buFont typeface="Arial" panose="020B0604020202020204" pitchFamily="34" charset="0"/>
              <a:buChar char="•"/>
              <a:tabLst>
                <a:tab pos="457200" algn="l"/>
              </a:tabLs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Finally, if you are providing services in multiple states, you must be licensed in all states where your clients reside unless you are exempt or the state doesn’t offer licensure for </a:t>
            </a:r>
            <a:r>
              <a:rPr lang="en-US" sz="1800" b="1" kern="100" dirty="0" err="1">
                <a:solidFill>
                  <a:srgbClr val="000000"/>
                </a:solidFill>
                <a:effectLst/>
                <a:latin typeface="Aptos" panose="020B0004020202020204" pitchFamily="34" charset="0"/>
                <a:ea typeface="Aptos" panose="020B0004020202020204" pitchFamily="34" charset="0"/>
                <a:cs typeface="Times New Roman" panose="02020603050405020304" pitchFamily="18" charset="0"/>
              </a:rPr>
              <a:t>RDs.</a:t>
            </a:r>
            <a:r>
              <a:rPr lang="en-US" sz="18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3</a:t>
            </a:fld>
            <a:endParaRPr lang="en-US" dirty="0"/>
          </a:p>
        </p:txBody>
      </p:sp>
    </p:spTree>
    <p:extLst>
      <p:ext uri="{BB962C8B-B14F-4D97-AF65-F5344CB8AC3E}">
        <p14:creationId xmlns:p14="http://schemas.microsoft.com/office/powerpoint/2010/main" val="1398922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Calibri" panose="020F0502020204030204" pitchFamily="34" charset="0"/>
                <a:ea typeface="Calibri" panose="020F0502020204030204" pitchFamily="34" charset="0"/>
              </a:rPr>
              <a:t>There are several factors that you’ll need to consider before providing nutrition services via telehealth. </a:t>
            </a:r>
          </a:p>
          <a:p>
            <a:endParaRPr lang="en-US" sz="1200" b="1" dirty="0">
              <a:effectLst/>
              <a:latin typeface="Calibri" panose="020F0502020204030204" pitchFamily="34" charset="0"/>
              <a:ea typeface="Calibri" panose="020F0502020204030204" pitchFamily="34" charset="0"/>
            </a:endParaRPr>
          </a:p>
          <a:p>
            <a:r>
              <a:rPr lang="en-US" sz="1200" b="1" dirty="0">
                <a:effectLst/>
                <a:latin typeface="Calibri" panose="020F0502020204030204" pitchFamily="34" charset="0"/>
                <a:ea typeface="Calibri" panose="020F0502020204030204" pitchFamily="34" charset="0"/>
              </a:rPr>
              <a:t>1) The </a:t>
            </a:r>
            <a:r>
              <a:rPr lang="en-US" altLang="ko-KR" sz="1200" dirty="0">
                <a:latin typeface="+mj-lt"/>
                <a:cs typeface="Arial" pitchFamily="34" charset="0"/>
              </a:rPr>
              <a:t>Requirements for technical infrastructure depend on the services being provided, however, most telehealth programs require high rates of data transmission, so access to reliable broadband internet is necessary. Typically, a public internet connection is not sufficient for this purpose, even when encryption is available to prevent the communications from being intercepted.</a:t>
            </a:r>
          </a:p>
          <a:p>
            <a:pPr marL="73025" marR="113030">
              <a:spcBef>
                <a:spcPts val="5"/>
              </a:spcBef>
              <a:spcAft>
                <a:spcPts val="0"/>
              </a:spcAft>
            </a:pPr>
            <a:endParaRPr lang="en-US" sz="1200" b="1"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C9614E1-92E2-4CF4-B31E-063F78A97A66}" type="slidenum">
              <a:rPr lang="en-US" smtClean="0"/>
              <a:t>5</a:t>
            </a:fld>
            <a:endParaRPr lang="en-US" dirty="0"/>
          </a:p>
        </p:txBody>
      </p:sp>
    </p:spTree>
    <p:extLst>
      <p:ext uri="{BB962C8B-B14F-4D97-AF65-F5344CB8AC3E}">
        <p14:creationId xmlns:p14="http://schemas.microsoft.com/office/powerpoint/2010/main" val="250123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1B2FB-5AD9-273C-5D71-AFD2C21760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D9A4BC-4C29-DCD2-E571-DC49A00A91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B84672-132E-D396-D0D7-E286D7D4236A}"/>
              </a:ext>
            </a:extLst>
          </p:cNvPr>
          <p:cNvSpPr>
            <a:spLocks noGrp="1"/>
          </p:cNvSpPr>
          <p:nvPr>
            <p:ph type="body" idx="1"/>
          </p:nvPr>
        </p:nvSpPr>
        <p:spPr/>
        <p:txBody>
          <a:bodyPr/>
          <a:lstStyle/>
          <a:p>
            <a:pPr marL="73025" marR="113030">
              <a:spcBef>
                <a:spcPts val="5"/>
              </a:spcBef>
              <a:spcAft>
                <a:spcPts val="0"/>
              </a:spcAft>
            </a:pPr>
            <a:endParaRPr lang="en-US" sz="1200" b="1" dirty="0">
              <a:effectLst/>
              <a:latin typeface="Calibri" panose="020F0502020204030204" pitchFamily="34" charset="0"/>
              <a:ea typeface="Calibri" panose="020F0502020204030204" pitchFamily="34" charset="0"/>
            </a:endParaRPr>
          </a:p>
          <a:p>
            <a:pPr marL="73025" marR="0">
              <a:spcBef>
                <a:spcPts val="600"/>
              </a:spcBef>
              <a:spcAft>
                <a:spcPts val="0"/>
              </a:spcAft>
            </a:pPr>
            <a:r>
              <a:rPr lang="en-US" sz="1200" b="1" u="none" kern="0" spc="-10" dirty="0">
                <a:effectLst/>
                <a:uFill>
                  <a:solidFill>
                    <a:srgbClr val="000000"/>
                  </a:solidFill>
                </a:uFill>
                <a:latin typeface="Calibri" panose="020F0502020204030204" pitchFamily="34" charset="0"/>
                <a:ea typeface="Calibri" panose="020F0502020204030204" pitchFamily="34" charset="0"/>
              </a:rPr>
              <a:t>2) </a:t>
            </a:r>
            <a:r>
              <a:rPr lang="en-US" sz="1200" dirty="0">
                <a:solidFill>
                  <a:srgbClr val="001D35"/>
                </a:solidFill>
                <a:effectLst/>
                <a:latin typeface="Calibri" panose="020F0502020204030204" pitchFamily="34" charset="0"/>
                <a:ea typeface="Calibri" panose="020F0502020204030204" pitchFamily="34" charset="0"/>
              </a:rPr>
              <a:t>It</a:t>
            </a:r>
            <a:r>
              <a:rPr lang="en-US" sz="1200" spc="-15" dirty="0">
                <a:solidFill>
                  <a:srgbClr val="001D35"/>
                </a:solidFill>
                <a:effectLst/>
                <a:latin typeface="Calibri" panose="020F0502020204030204" pitchFamily="34" charset="0"/>
                <a:ea typeface="Calibri" panose="020F0502020204030204" pitchFamily="34" charset="0"/>
              </a:rPr>
              <a:t> </a:t>
            </a:r>
            <a:r>
              <a:rPr lang="en-US" sz="1200" dirty="0">
                <a:solidFill>
                  <a:srgbClr val="001D35"/>
                </a:solidFill>
                <a:effectLst/>
                <a:latin typeface="Calibri" panose="020F0502020204030204" pitchFamily="34" charset="0"/>
                <a:ea typeface="Calibri" panose="020F0502020204030204" pitchFamily="34" charset="0"/>
              </a:rPr>
              <a:t>is</a:t>
            </a:r>
            <a:r>
              <a:rPr lang="en-US" sz="1200" spc="-15" dirty="0">
                <a:solidFill>
                  <a:srgbClr val="001D35"/>
                </a:solidFill>
                <a:effectLst/>
                <a:latin typeface="Calibri" panose="020F0502020204030204" pitchFamily="34" charset="0"/>
                <a:ea typeface="Calibri" panose="020F0502020204030204" pitchFamily="34" charset="0"/>
              </a:rPr>
              <a:t> </a:t>
            </a:r>
            <a:r>
              <a:rPr lang="en-US" sz="1200" dirty="0">
                <a:solidFill>
                  <a:srgbClr val="001D35"/>
                </a:solidFill>
                <a:effectLst/>
                <a:latin typeface="Calibri" panose="020F0502020204030204" pitchFamily="34" charset="0"/>
                <a:ea typeface="Calibri" panose="020F0502020204030204" pitchFamily="34" charset="0"/>
              </a:rPr>
              <a:t>imperative</a:t>
            </a:r>
            <a:r>
              <a:rPr lang="en-US" sz="1200" spc="-15" dirty="0">
                <a:solidFill>
                  <a:srgbClr val="001D35"/>
                </a:solidFill>
                <a:effectLst/>
                <a:latin typeface="Calibri" panose="020F0502020204030204" pitchFamily="34" charset="0"/>
                <a:ea typeface="Calibri" panose="020F0502020204030204" pitchFamily="34" charset="0"/>
              </a:rPr>
              <a:t> </a:t>
            </a:r>
            <a:r>
              <a:rPr lang="en-US" sz="1200" dirty="0">
                <a:solidFill>
                  <a:srgbClr val="001D35"/>
                </a:solidFill>
                <a:effectLst/>
                <a:latin typeface="Calibri" panose="020F0502020204030204" pitchFamily="34" charset="0"/>
                <a:ea typeface="Calibri" panose="020F0502020204030204" pitchFamily="34" charset="0"/>
              </a:rPr>
              <a:t>that</a:t>
            </a:r>
            <a:r>
              <a:rPr lang="en-US" sz="1200" spc="-15" dirty="0">
                <a:solidFill>
                  <a:srgbClr val="001D35"/>
                </a:solidFill>
                <a:effectLst/>
                <a:latin typeface="Calibri" panose="020F0502020204030204" pitchFamily="34" charset="0"/>
                <a:ea typeface="Calibri" panose="020F0502020204030204" pitchFamily="34" charset="0"/>
              </a:rPr>
              <a:t> practitioners u</a:t>
            </a:r>
            <a:r>
              <a:rPr lang="en-US" sz="1200" dirty="0">
                <a:effectLst/>
                <a:latin typeface="Calibri" panose="020F0502020204030204" pitchFamily="34" charset="0"/>
                <a:ea typeface="Calibri" panose="020F0502020204030204" pitchFamily="34" charset="0"/>
              </a:rPr>
              <a:t>nderstand and comply with the </a:t>
            </a:r>
            <a:r>
              <a:rPr lang="en-US" sz="1200" dirty="0">
                <a:solidFill>
                  <a:srgbClr val="4B93D7"/>
                </a:solidFill>
                <a:effectLst/>
                <a:latin typeface="Calibri" panose="020F0502020204030204" pitchFamily="34" charset="0"/>
                <a:ea typeface="Calibri" panose="020F0502020204030204" pitchFamily="34" charset="0"/>
                <a:hlinkClick r:id="rId3"/>
              </a:rPr>
              <a:t>Health Insurance Privacy and Accountability Act (HIPAA)</a:t>
            </a:r>
            <a:r>
              <a:rPr lang="en-US" sz="1200" dirty="0">
                <a:solidFill>
                  <a:srgbClr val="4B93D7"/>
                </a:solidFill>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regulations. </a:t>
            </a:r>
            <a:endParaRPr lang="en-US" sz="1200" b="1" dirty="0">
              <a:effectLst/>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FD0C7D09-8CED-E48D-03A5-8B4044C5DE84}"/>
              </a:ext>
            </a:extLst>
          </p:cNvPr>
          <p:cNvSpPr>
            <a:spLocks noGrp="1"/>
          </p:cNvSpPr>
          <p:nvPr>
            <p:ph type="sldNum" sz="quarter" idx="5"/>
          </p:nvPr>
        </p:nvSpPr>
        <p:spPr/>
        <p:txBody>
          <a:bodyPr/>
          <a:lstStyle/>
          <a:p>
            <a:fld id="{0C9614E1-92E2-4CF4-B31E-063F78A97A66}" type="slidenum">
              <a:rPr lang="en-US" smtClean="0"/>
              <a:t>6</a:t>
            </a:fld>
            <a:endParaRPr lang="en-US" dirty="0"/>
          </a:p>
        </p:txBody>
      </p:sp>
    </p:spTree>
    <p:extLst>
      <p:ext uri="{BB962C8B-B14F-4D97-AF65-F5344CB8AC3E}">
        <p14:creationId xmlns:p14="http://schemas.microsoft.com/office/powerpoint/2010/main" val="1040785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19C9A-467B-AAEE-4B3C-32C9B55041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B9E615-9FE3-5674-C049-95317B188E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E57850-09C3-B326-D479-89E81B181E19}"/>
              </a:ext>
            </a:extLst>
          </p:cNvPr>
          <p:cNvSpPr>
            <a:spLocks noGrp="1"/>
          </p:cNvSpPr>
          <p:nvPr>
            <p:ph type="body" idx="1"/>
          </p:nvPr>
        </p:nvSpPr>
        <p:spPr/>
        <p:txBody>
          <a:bodyPr/>
          <a:lstStyle/>
          <a:p>
            <a:pPr marL="73025" marR="113030" lvl="0" indent="0" algn="l" defTabSz="914400" rtl="0" eaLnBrk="1" fontAlgn="auto" latinLnBrk="0" hangingPunct="1">
              <a:lnSpc>
                <a:spcPct val="100000"/>
              </a:lnSpc>
              <a:spcBef>
                <a:spcPts val="5"/>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Prior to starting or transitioning to a telehealth practice, review your malpractice and liability insurance policies to ensure telehealth services are a covered activity, as some policies specifically exclude it and others don’t mention it at all. If telehealth is not specified as a covered activity, supplemental insurance may be needed.</a:t>
            </a:r>
            <a:r>
              <a:rPr lang="en-US" sz="1200" spc="-75" dirty="0">
                <a:effectLst/>
                <a:latin typeface="Calibri" panose="020F050202020403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73025" marR="113030">
              <a:spcBef>
                <a:spcPts val="5"/>
              </a:spcBef>
              <a:spcAft>
                <a:spcPts val="0"/>
              </a:spcAft>
            </a:pPr>
            <a:endParaRPr lang="en-US" sz="1200" b="1" dirty="0">
              <a:effectLst/>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5745523B-B5BC-5070-7978-BCC3357BD88B}"/>
              </a:ext>
            </a:extLst>
          </p:cNvPr>
          <p:cNvSpPr>
            <a:spLocks noGrp="1"/>
          </p:cNvSpPr>
          <p:nvPr>
            <p:ph type="sldNum" sz="quarter" idx="5"/>
          </p:nvPr>
        </p:nvSpPr>
        <p:spPr/>
        <p:txBody>
          <a:bodyPr/>
          <a:lstStyle/>
          <a:p>
            <a:fld id="{0C9614E1-92E2-4CF4-B31E-063F78A97A66}" type="slidenum">
              <a:rPr lang="en-US" smtClean="0"/>
              <a:t>7</a:t>
            </a:fld>
            <a:endParaRPr lang="en-US" dirty="0"/>
          </a:p>
        </p:txBody>
      </p:sp>
    </p:spTree>
    <p:extLst>
      <p:ext uri="{BB962C8B-B14F-4D97-AF65-F5344CB8AC3E}">
        <p14:creationId xmlns:p14="http://schemas.microsoft.com/office/powerpoint/2010/main" val="1034389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12C3B-D7D9-B40C-E4A2-043A42C041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7429C4-A1CE-F043-9741-44FA76B529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4B7AF3-FA73-EF71-E155-03BED9E229AB}"/>
              </a:ext>
            </a:extLst>
          </p:cNvPr>
          <p:cNvSpPr>
            <a:spLocks noGrp="1"/>
          </p:cNvSpPr>
          <p:nvPr>
            <p:ph type="body" idx="1"/>
          </p:nvPr>
        </p:nvSpPr>
        <p:spPr/>
        <p:txBody>
          <a:bodyPr/>
          <a:lstStyle/>
          <a:p>
            <a:pPr marL="73025" marR="113030">
              <a:spcBef>
                <a:spcPts val="5"/>
              </a:spcBef>
              <a:spcAft>
                <a:spcPts val="0"/>
              </a:spcAft>
            </a:pPr>
            <a:endParaRPr lang="en-US" sz="1200" b="1" dirty="0">
              <a:effectLst/>
              <a:latin typeface="Calibri" panose="020F0502020204030204" pitchFamily="34" charset="0"/>
              <a:ea typeface="Calibri" panose="020F0502020204030204" pitchFamily="34" charset="0"/>
            </a:endParaRPr>
          </a:p>
          <a:p>
            <a:pPr marL="73025" marR="113030">
              <a:spcBef>
                <a:spcPts val="5"/>
              </a:spcBef>
              <a:spcAft>
                <a:spcPts val="0"/>
              </a:spcAft>
            </a:pPr>
            <a:r>
              <a:rPr lang="en-US" sz="1200" dirty="0">
                <a:effectLst/>
                <a:latin typeface="Calibri" panose="020F0502020204030204" pitchFamily="34" charset="0"/>
                <a:ea typeface="Calibri" panose="020F0502020204030204" pitchFamily="34" charset="0"/>
              </a:rPr>
              <a:t>Private insurance coverage and reimbursement for MNT-related services in general, varies significantly by insurance company and by specific products/plans. Since there is no federal legislation requiring</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private</a:t>
            </a:r>
            <a:r>
              <a:rPr lang="en-US" sz="1200" spc="-4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payer</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reimbursement</a:t>
            </a:r>
            <a:r>
              <a:rPr lang="en-US" sz="1200" spc="-4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for</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telehealth</a:t>
            </a:r>
            <a:r>
              <a:rPr lang="en-US" sz="1200" spc="-4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services,</a:t>
            </a:r>
            <a:r>
              <a:rPr lang="en-US" sz="1200" spc="-3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states</a:t>
            </a:r>
            <a:r>
              <a:rPr lang="en-US" sz="1200" spc="-4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determine</a:t>
            </a:r>
            <a:r>
              <a:rPr lang="en-US" sz="1200" spc="-4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if</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and</a:t>
            </a:r>
            <a:r>
              <a:rPr lang="en-US" sz="1200" spc="-3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how</a:t>
            </a:r>
            <a:r>
              <a:rPr lang="en-US" sz="1200" spc="-4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telehealth practice and reimbursement is regulated, and each insurer sets its own policies related to coverage, coding, and payment for these services.</a:t>
            </a:r>
          </a:p>
          <a:p>
            <a:pPr marL="73025" marR="0">
              <a:spcBef>
                <a:spcPts val="730"/>
              </a:spcBef>
              <a:spcAft>
                <a:spcPts val="0"/>
              </a:spcAft>
            </a:pPr>
            <a:endParaRPr lang="en-US" sz="1200" dirty="0">
              <a:effectLst/>
              <a:latin typeface="Calibri" panose="020F0502020204030204" pitchFamily="34" charset="0"/>
              <a:ea typeface="Calibri" panose="020F0502020204030204" pitchFamily="34" charset="0"/>
            </a:endParaRPr>
          </a:p>
          <a:p>
            <a:pPr marL="73025" marR="0">
              <a:spcBef>
                <a:spcPts val="730"/>
              </a:spcBef>
              <a:spcAft>
                <a:spcPts val="0"/>
              </a:spcAft>
            </a:pPr>
            <a:endParaRPr lang="en-US" dirty="0"/>
          </a:p>
        </p:txBody>
      </p:sp>
      <p:sp>
        <p:nvSpPr>
          <p:cNvPr id="4" name="Slide Number Placeholder 3">
            <a:extLst>
              <a:ext uri="{FF2B5EF4-FFF2-40B4-BE49-F238E27FC236}">
                <a16:creationId xmlns:a16="http://schemas.microsoft.com/office/drawing/2014/main" id="{8BF514AC-33F7-0864-E51A-383163F14858}"/>
              </a:ext>
            </a:extLst>
          </p:cNvPr>
          <p:cNvSpPr>
            <a:spLocks noGrp="1"/>
          </p:cNvSpPr>
          <p:nvPr>
            <p:ph type="sldNum" sz="quarter" idx="5"/>
          </p:nvPr>
        </p:nvSpPr>
        <p:spPr/>
        <p:txBody>
          <a:bodyPr/>
          <a:lstStyle/>
          <a:p>
            <a:fld id="{0C9614E1-92E2-4CF4-B31E-063F78A97A66}" type="slidenum">
              <a:rPr lang="en-US" smtClean="0"/>
              <a:t>8</a:t>
            </a:fld>
            <a:endParaRPr lang="en-US" dirty="0"/>
          </a:p>
        </p:txBody>
      </p:sp>
    </p:spTree>
    <p:extLst>
      <p:ext uri="{BB962C8B-B14F-4D97-AF65-F5344CB8AC3E}">
        <p14:creationId xmlns:p14="http://schemas.microsoft.com/office/powerpoint/2010/main" val="2635475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CA5E2-8135-702D-9CBB-CD95A38008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28C80E-5698-4A4A-7050-E1D083D13D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4E6F94-BF2E-8262-E3EB-2CCF931B666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In general, you should be able to provide telehealth services to patients/clients who reside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 the state(s)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where</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you</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hold</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licensure/certification,</a:t>
            </a:r>
            <a:r>
              <a:rPr lang="en-US" sz="1200" spc="-2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given</a:t>
            </a:r>
            <a:r>
              <a:rPr lang="en-US" sz="1200" spc="-10"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your</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license</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is</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in</a:t>
            </a:r>
            <a:r>
              <a:rPr lang="en-US" sz="1200" spc="-15" dirty="0">
                <a:effectLst/>
                <a:latin typeface="Calibri" panose="020F0502020204030204" pitchFamily="34" charset="0"/>
                <a:ea typeface="Calibri" panose="020F0502020204030204" pitchFamily="34" charset="0"/>
              </a:rPr>
              <a:t> </a:t>
            </a:r>
            <a:r>
              <a:rPr lang="en-US" sz="1200" dirty="0">
                <a:effectLst/>
                <a:latin typeface="Calibri" panose="020F0502020204030204" pitchFamily="34" charset="0"/>
                <a:ea typeface="Calibri" panose="020F0502020204030204" pitchFamily="34" charset="0"/>
              </a:rPr>
              <a:t>good standing and you’re complying with all applicable standards.</a:t>
            </a:r>
          </a:p>
          <a:p>
            <a:pPr marL="73025" marR="113030">
              <a:spcBef>
                <a:spcPts val="595"/>
              </a:spcBef>
              <a:spcAft>
                <a:spcPts val="0"/>
              </a:spcAft>
            </a:pPr>
            <a:endParaRPr lang="en-US" sz="1200" dirty="0">
              <a:effectLst/>
              <a:latin typeface="Calibri" panose="020F0502020204030204" pitchFamily="34" charset="0"/>
              <a:ea typeface="Calibri" panose="020F0502020204030204" pitchFamily="34" charset="0"/>
            </a:endParaRPr>
          </a:p>
          <a:p>
            <a:pPr marL="73025" marR="113030">
              <a:spcBef>
                <a:spcPts val="595"/>
              </a:spcBef>
              <a:spcAft>
                <a:spcPts val="0"/>
              </a:spcAft>
            </a:pPr>
            <a:r>
              <a:rPr lang="en-US" sz="1200" dirty="0">
                <a:effectLst/>
                <a:latin typeface="Calibri" panose="020F0502020204030204" pitchFamily="34" charset="0"/>
                <a:ea typeface="Calibri" panose="020F0502020204030204" pitchFamily="34" charset="0"/>
              </a:rPr>
              <a:t>Some states offer reciprocity or other types of exemptions that may allow you to provide services under certain circumstances without a licensure/certification. Because each state’s requirements are different, credentialed practitioners are responsible for reviewing all applicable laws and regulations before providing services. RDNs in states without licensure laws must be credentialed and privileged, via the traditional route, by each hospital in which they practice.</a:t>
            </a:r>
            <a:endParaRPr lang="en-US" dirty="0"/>
          </a:p>
        </p:txBody>
      </p:sp>
      <p:sp>
        <p:nvSpPr>
          <p:cNvPr id="4" name="Slide Number Placeholder 3">
            <a:extLst>
              <a:ext uri="{FF2B5EF4-FFF2-40B4-BE49-F238E27FC236}">
                <a16:creationId xmlns:a16="http://schemas.microsoft.com/office/drawing/2014/main" id="{6C1F3EAF-4747-DF30-6688-891FF1F201F7}"/>
              </a:ext>
            </a:extLst>
          </p:cNvPr>
          <p:cNvSpPr>
            <a:spLocks noGrp="1"/>
          </p:cNvSpPr>
          <p:nvPr>
            <p:ph type="sldNum" sz="quarter" idx="5"/>
          </p:nvPr>
        </p:nvSpPr>
        <p:spPr/>
        <p:txBody>
          <a:bodyPr/>
          <a:lstStyle/>
          <a:p>
            <a:fld id="{0C9614E1-92E2-4CF4-B31E-063F78A97A66}" type="slidenum">
              <a:rPr lang="en-US" smtClean="0"/>
              <a:t>9</a:t>
            </a:fld>
            <a:endParaRPr lang="en-US" dirty="0"/>
          </a:p>
        </p:txBody>
      </p:sp>
    </p:spTree>
    <p:extLst>
      <p:ext uri="{BB962C8B-B14F-4D97-AF65-F5344CB8AC3E}">
        <p14:creationId xmlns:p14="http://schemas.microsoft.com/office/powerpoint/2010/main" val="3919501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10</a:t>
            </a:fld>
            <a:endParaRPr lang="en-US" dirty="0"/>
          </a:p>
        </p:txBody>
      </p:sp>
    </p:spTree>
    <p:extLst>
      <p:ext uri="{BB962C8B-B14F-4D97-AF65-F5344CB8AC3E}">
        <p14:creationId xmlns:p14="http://schemas.microsoft.com/office/powerpoint/2010/main" val="4506675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2.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1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19.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21.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2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2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2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2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28.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30.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31.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32.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3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3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3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3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38.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39.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40.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41.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42.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4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4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4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4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48.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49.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50.xml"/><Relationship Id="rId4" Type="http://schemas.openxmlformats.org/officeDocument/2006/relationships/image" Target="../media/image3.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5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52.xml"/><Relationship Id="rId4"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53.xml"/><Relationship Id="rId4" Type="http://schemas.openxmlformats.org/officeDocument/2006/relationships/image" Target="../media/image3.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54.xml"/><Relationship Id="rId4" Type="http://schemas.openxmlformats.org/officeDocument/2006/relationships/image" Target="../media/image3.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55.xml"/><Relationship Id="rId4" Type="http://schemas.openxmlformats.org/officeDocument/2006/relationships/image" Target="../media/image1.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56.xml"/><Relationship Id="rId4" Type="http://schemas.openxmlformats.org/officeDocument/2006/relationships/image" Target="../media/image1.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57.xml"/><Relationship Id="rId4" Type="http://schemas.openxmlformats.org/officeDocument/2006/relationships/image" Target="../media/image1.emf"/></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41942232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6FDFCEB3-2511-4B47-B86A-AB4006DDB09A}"/>
              </a:ext>
            </a:extLst>
          </p:cNvPr>
          <p:cNvSpPr/>
          <p:nvPr userDrawn="1"/>
        </p:nvSpPr>
        <p:spPr>
          <a:xfrm>
            <a:off x="0" y="2667000"/>
            <a:ext cx="12192000" cy="4190999"/>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endParaRPr lang="en-GB" dirty="0"/>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tx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hasCustomPrompt="1"/>
          </p:nvPr>
        </p:nvSpPr>
        <p:spPr>
          <a:xfrm>
            <a:off x="870795" y="2914795"/>
            <a:ext cx="10450413" cy="141577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1</a:t>
            </a:r>
          </a:p>
          <a:p>
            <a:r>
              <a:rPr lang="en-US" dirty="0"/>
              <a:t>Presenter 2</a:t>
            </a:r>
          </a:p>
          <a:p>
            <a:r>
              <a:rPr lang="en-US" dirty="0"/>
              <a:t>Presenter 3</a:t>
            </a:r>
          </a:p>
        </p:txBody>
      </p:sp>
      <p:pic>
        <p:nvPicPr>
          <p:cNvPr id="17" name="Picture 16">
            <a:extLst>
              <a:ext uri="{FF2B5EF4-FFF2-40B4-BE49-F238E27FC236}">
                <a16:creationId xmlns:a16="http://schemas.microsoft.com/office/drawing/2014/main" id="{E95FFB44-BF13-4062-A443-4B3AAA1C9A22}"/>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583577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0037886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6"/>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4722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Title Slide with Image">
    <p:bg>
      <p:bgPr>
        <a:solidFill>
          <a:schemeClr val="accent6"/>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951173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526238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1029483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1"/>
            <a:ext cx="12192000" cy="28955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620982" y="1032302"/>
            <a:ext cx="8950036" cy="830997"/>
          </a:xfrm>
        </p:spPr>
        <p:txBody>
          <a:bodyPr vert="horz" wrap="square" anchor="ctr">
            <a:spAutoFit/>
          </a:bodyPr>
          <a:lstStyle>
            <a:lvl1pPr algn="ctr">
              <a:defRPr sz="54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2590618" y="4203236"/>
            <a:ext cx="7010765" cy="369332"/>
          </a:xfrm>
          <a:prstGeom prst="rect">
            <a:avLst/>
          </a:prstGeom>
        </p:spPr>
        <p:txBody>
          <a:bodyPr wrap="square" anchor="ctr"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2" name="Picture 11">
            <a:extLst>
              <a:ext uri="{FF2B5EF4-FFF2-40B4-BE49-F238E27FC236}">
                <a16:creationId xmlns:a16="http://schemas.microsoft.com/office/drawing/2014/main" id="{B5F7F1E4-011F-4876-B2BA-C86452C7853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280684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5">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266793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5714999"/>
            <a:ext cx="12192000" cy="1143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891145" y="1413303"/>
            <a:ext cx="8409710" cy="830997"/>
          </a:xfrm>
        </p:spPr>
        <p:txBody>
          <a:bodyPr vert="horz" wrap="square" anchor="ctr">
            <a:spAutoFit/>
          </a:bodyPr>
          <a:lstStyle>
            <a:lvl1pPr algn="ctr">
              <a:defRPr sz="5400" b="0">
                <a:solidFill>
                  <a:schemeClr val="accent6"/>
                </a:solidFill>
                <a:latin typeface="Myriad Pro Light" panose="020B04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1891145" y="2672860"/>
            <a:ext cx="8409710" cy="369332"/>
          </a:xfrm>
          <a:prstGeom prst="rect">
            <a:avLst/>
          </a:prstGeom>
        </p:spPr>
        <p:txBody>
          <a:bodyPr wrap="square" anchor="t"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4FF48571-BD12-4A73-9813-F1D0005EB4C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371575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9751935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6"/>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29845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rast Layout ">
    <p:bg>
      <p:bgPr>
        <a:solidFill>
          <a:schemeClr val="accent6"/>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0952492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10">
            <a:extLst>
              <a:ext uri="{FF2B5EF4-FFF2-40B4-BE49-F238E27FC236}">
                <a16:creationId xmlns:a16="http://schemas.microsoft.com/office/drawing/2014/main" id="{66DFCC6E-B5B5-25A7-1A2B-B91E315318AB}"/>
              </a:ext>
              <a:ext uri="{C183D7F6-B498-43B3-948B-1728B52AA6E4}">
                <adec:decorative xmlns:adec="http://schemas.microsoft.com/office/drawing/2017/decorative" val="1"/>
              </a:ext>
            </a:extLst>
          </p:cNvPr>
          <p:cNvSpPr/>
          <p:nvPr userDrawn="1"/>
        </p:nvSpPr>
        <p:spPr>
          <a:xfrm>
            <a:off x="1709057" y="6477000"/>
            <a:ext cx="9701960" cy="96909"/>
          </a:xfrm>
          <a:prstGeom prst="roundRect">
            <a:avLst>
              <a:gd name="adj" fmla="val 50000"/>
            </a:avLst>
          </a:prstGeom>
          <a:gradFill flip="none" rotWithShape="1">
            <a:gsLst>
              <a:gs pos="0">
                <a:schemeClr val="accent6"/>
              </a:gs>
              <a:gs pos="100000">
                <a:schemeClr val="bg1">
                  <a:alpha val="6000"/>
                  <a:lumMod val="6551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9850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eme Layout Whit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3390042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6"/>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7406640"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50115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eme Layout Contrast">
    <p:bg>
      <p:bgPr>
        <a:solidFill>
          <a:schemeClr val="accent6"/>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5803658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7404598"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2" name="Rectangle: Rounded Corners 11">
            <a:extLst>
              <a:ext uri="{FF2B5EF4-FFF2-40B4-BE49-F238E27FC236}">
                <a16:creationId xmlns:a16="http://schemas.microsoft.com/office/drawing/2014/main" id="{3C59DC2E-2BE6-4B89-AFB9-F74BEB0B1623}"/>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10">
            <a:extLst>
              <a:ext uri="{FF2B5EF4-FFF2-40B4-BE49-F238E27FC236}">
                <a16:creationId xmlns:a16="http://schemas.microsoft.com/office/drawing/2014/main" id="{467A5B75-4A01-526A-7A14-EF39D0A590CA}"/>
              </a:ext>
              <a:ext uri="{C183D7F6-B498-43B3-948B-1728B52AA6E4}">
                <adec:decorative xmlns:adec="http://schemas.microsoft.com/office/drawing/2017/decorative" val="1"/>
              </a:ext>
            </a:extLst>
          </p:cNvPr>
          <p:cNvSpPr/>
          <p:nvPr userDrawn="1"/>
        </p:nvSpPr>
        <p:spPr>
          <a:xfrm>
            <a:off x="1709057" y="6477000"/>
            <a:ext cx="9701960" cy="96909"/>
          </a:xfrm>
          <a:prstGeom prst="roundRect">
            <a:avLst>
              <a:gd name="adj" fmla="val 50000"/>
            </a:avLst>
          </a:prstGeom>
          <a:gradFill flip="none" rotWithShape="1">
            <a:gsLst>
              <a:gs pos="0">
                <a:schemeClr val="accent6"/>
              </a:gs>
              <a:gs pos="100000">
                <a:schemeClr val="bg1">
                  <a:alpha val="6000"/>
                  <a:lumMod val="6551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0206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4589794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3498944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2 Layout with RHS Title ">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421742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11841" cy="492443"/>
          </a:xfrm>
        </p:spPr>
        <p:txBody>
          <a:bodyPr vert="horz" lIns="0" tIns="0" rIns="0" bIns="0" rtlCol="0" anchor="b" anchorCtr="0">
            <a:spAutoFit/>
          </a:bodyPr>
          <a:lstStyle>
            <a:lvl1pPr>
              <a:defRPr lang="en-US" sz="3200"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11841"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11841" cy="1846659"/>
          </a:xfrm>
        </p:spPr>
        <p:txBody>
          <a:bodyPr wrap="square">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6" name="Text Placeholder 25">
            <a:extLst>
              <a:ext uri="{FF2B5EF4-FFF2-40B4-BE49-F238E27FC236}">
                <a16:creationId xmlns:a16="http://schemas.microsoft.com/office/drawing/2014/main" id="{753DB5D4-C3B5-40A3-917C-B19EB96F9994}"/>
              </a:ext>
            </a:extLst>
          </p:cNvPr>
          <p:cNvSpPr>
            <a:spLocks noGrp="1"/>
          </p:cNvSpPr>
          <p:nvPr>
            <p:ph type="body" sz="quarter" idx="16"/>
          </p:nvPr>
        </p:nvSpPr>
        <p:spPr>
          <a:xfrm>
            <a:off x="6361504" y="527632"/>
            <a:ext cx="5511841" cy="492443"/>
          </a:xfrm>
        </p:spPr>
        <p:txBody>
          <a:bodyPr anchor="ctr" anchorCtr="0"/>
          <a:lstStyle>
            <a:lvl1pPr marL="0" indent="0">
              <a:buFontTx/>
              <a:buNone/>
              <a:defRPr sz="3200">
                <a:solidFill>
                  <a:schemeClr val="bg1"/>
                </a:solidFill>
                <a:latin typeface="+mj-lt"/>
              </a:defRPr>
            </a:lvl1pPr>
            <a:lvl2pPr marL="0" indent="0">
              <a:buFontTx/>
              <a:buNone/>
              <a:defRPr/>
            </a:lvl2pPr>
            <a:lvl3pPr marL="0" indent="0">
              <a:buFontTx/>
              <a:buNone/>
              <a:defRPr/>
            </a:lvl3pPr>
            <a:lvl4pPr marL="228600" indent="0">
              <a:buFontTx/>
              <a:buNone/>
              <a:defRPr/>
            </a:lvl4pPr>
            <a:lvl5pPr marL="457200" indent="0">
              <a:buFontTx/>
              <a:buNone/>
              <a:defRPr/>
            </a:lvl5pPr>
          </a:lstStyle>
          <a:p>
            <a:pPr lvl="0"/>
            <a:r>
              <a:rPr lang="en-US"/>
              <a:t>Click to edit Master text styles</a:t>
            </a:r>
          </a:p>
        </p:txBody>
      </p:sp>
      <p:pic>
        <p:nvPicPr>
          <p:cNvPr id="24" name="Picture 23">
            <a:extLst>
              <a:ext uri="{FF2B5EF4-FFF2-40B4-BE49-F238E27FC236}">
                <a16:creationId xmlns:a16="http://schemas.microsoft.com/office/drawing/2014/main" id="{CD5D8D7E-83E5-4760-B411-38CD943042C2}"/>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9" name="Slide Number Placeholder 5">
            <a:extLst>
              <a:ext uri="{FF2B5EF4-FFF2-40B4-BE49-F238E27FC236}">
                <a16:creationId xmlns:a16="http://schemas.microsoft.com/office/drawing/2014/main" id="{FBFE79BF-DC50-493C-961C-E57448CD2CD1}"/>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8" name="Oval 27">
            <a:extLst>
              <a:ext uri="{FF2B5EF4-FFF2-40B4-BE49-F238E27FC236}">
                <a16:creationId xmlns:a16="http://schemas.microsoft.com/office/drawing/2014/main" id="{AEE8FFDE-C0A5-41CD-A45E-1AC7960A3798}"/>
              </a:ext>
            </a:extLst>
          </p:cNvPr>
          <p:cNvSpPr/>
          <p:nvPr userDrawn="1"/>
        </p:nvSpPr>
        <p:spPr>
          <a:xfrm>
            <a:off x="6137564" y="682413"/>
            <a:ext cx="182880" cy="18288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AAE5BB56-AE6B-46DF-95BB-4849023DAACC}"/>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2199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525794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accent6"/>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914795"/>
            <a:ext cx="10450413" cy="369332"/>
          </a:xfrm>
          <a:prstGeom prst="rect">
            <a:avLst/>
          </a:prstGeom>
        </p:spPr>
        <p:txBody>
          <a:bodyPr wrap="square" anchor="t" anchorCtr="0">
            <a:spAutoFit/>
          </a:bodyPr>
          <a:lstStyle>
            <a:lvl1pPr marL="0" indent="0" algn="l">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C17C29F1-0F54-4C2F-9E0A-FFB9465E4D7C}"/>
              </a:ext>
            </a:extLst>
          </p:cNvPr>
          <p:cNvCxnSpPr>
            <a:cxnSpLocks/>
          </p:cNvCxnSpPr>
          <p:nvPr userDrawn="1"/>
        </p:nvCxnSpPr>
        <p:spPr>
          <a:xfrm>
            <a:off x="870795" y="2625436"/>
            <a:ext cx="10450413" cy="0"/>
          </a:xfrm>
          <a:prstGeom prst="line">
            <a:avLst/>
          </a:prstGeom>
          <a:ln w="1905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CE7FD11-F530-4082-8B2C-B37D253DC78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8016069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2 Layout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572028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b" anchorCtr="0">
            <a:spAutoFit/>
          </a:bodyPr>
          <a:lstStyle>
            <a:lvl1pPr>
              <a:defRPr lang="en-US" sz="3200" dirty="0">
                <a:solidFill>
                  <a:schemeClr val="accent6"/>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tx1"/>
                </a:solidFill>
              </a:defRPr>
            </a:lvl1pPr>
            <a:lvl2pPr marL="228600" indent="-228600">
              <a:spcAft>
                <a:spcPts val="600"/>
              </a:spcAft>
              <a:defRPr>
                <a:solidFill>
                  <a:schemeClr val="tx1"/>
                </a:solidFill>
              </a:defRPr>
            </a:lvl2pPr>
            <a:lvl3pPr marL="457200" indent="-228600">
              <a:spcAft>
                <a:spcPts val="600"/>
              </a:spcAft>
              <a:defRPr>
                <a:solidFill>
                  <a:schemeClr val="tx1"/>
                </a:solidFill>
              </a:defRPr>
            </a:lvl3pPr>
            <a:lvl4pPr marL="685800" indent="-228600">
              <a:spcAft>
                <a:spcPts val="600"/>
              </a:spcAft>
              <a:buFont typeface="Arial" panose="020B0604020202020204" pitchFamily="34" charset="0"/>
              <a:buChar char="•"/>
              <a:defRPr>
                <a:solidFill>
                  <a:schemeClr val="tx1"/>
                </a:solidFill>
              </a:defRPr>
            </a:lvl4pPr>
            <a:lvl5pPr>
              <a:spcAft>
                <a:spcPts val="600"/>
              </a:spcAft>
              <a:defRPr/>
            </a:lvl5pPr>
            <a:lvl6pPr>
              <a:spcAft>
                <a:spcPts val="600"/>
              </a:spcAft>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1EF9174B-D9E5-4830-AF93-F6FFEE12F86D}"/>
              </a:ext>
            </a:extLst>
          </p:cNvPr>
          <p:cNvSpPr>
            <a:spLocks noGrp="1"/>
          </p:cNvSpPr>
          <p:nvPr>
            <p:ph type="pic" sz="quarter" idx="15"/>
          </p:nvPr>
        </p:nvSpPr>
        <p:spPr>
          <a:xfrm>
            <a:off x="6361504" y="567267"/>
            <a:ext cx="5490403" cy="5655733"/>
          </a:xfrm>
          <a:prstGeom prst="rect">
            <a:avLst/>
          </a:prstGeom>
        </p:spPr>
        <p:txBody>
          <a:bodyPr anchor="ctr" anchorCtr="0">
            <a:noAutofit/>
          </a:bodyPr>
          <a:lstStyle>
            <a:lvl1pPr marL="0" indent="0" algn="ctr">
              <a:buFontTx/>
              <a:buNone/>
              <a:defRPr>
                <a:solidFill>
                  <a:schemeClr val="bg1"/>
                </a:solidFill>
              </a:defRPr>
            </a:lvl1pPr>
          </a:lstStyle>
          <a:p>
            <a:r>
              <a:rPr lang="en-US" dirty="0"/>
              <a:t>Click icon to add picture</a:t>
            </a:r>
            <a:endParaRPr lang="en-GB" dirty="0"/>
          </a:p>
        </p:txBody>
      </p:sp>
      <p:pic>
        <p:nvPicPr>
          <p:cNvPr id="20" name="Picture 19">
            <a:extLst>
              <a:ext uri="{FF2B5EF4-FFF2-40B4-BE49-F238E27FC236}">
                <a16:creationId xmlns:a16="http://schemas.microsoft.com/office/drawing/2014/main" id="{616059C0-32F1-4E2E-8151-645497F01FE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D08A0139-F198-4A99-B6E6-F5FAE28C9773}"/>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7" name="Rectangle: Rounded Corners 16">
            <a:extLst>
              <a:ext uri="{FF2B5EF4-FFF2-40B4-BE49-F238E27FC236}">
                <a16:creationId xmlns:a16="http://schemas.microsoft.com/office/drawing/2014/main" id="{22F2EF99-24D5-41B7-B890-3D7CF8AC1355}"/>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0842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preserve="1" userDrawn="1">
  <p:cSld name="Divider 2">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6"/>
          </a:solidFill>
        </p:spPr>
        <p:txBody>
          <a:bodyPr wrap="square" anchor="ctr" anchorCtr="1">
            <a:noAutofit/>
          </a:bodyPr>
          <a:lstStyle>
            <a:lvl1pPr marL="0" indent="0" algn="ctr">
              <a:buFontTx/>
              <a:buNone/>
              <a:defRPr>
                <a:solidFill>
                  <a:schemeClr val="bg1"/>
                </a:solidFill>
              </a:defRPr>
            </a:lvl1pPr>
          </a:lstStyle>
          <a:p>
            <a:r>
              <a:rPr lang="en-US" dirty="0"/>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6"/>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6">
              <a:lumMod val="20000"/>
              <a:lumOff val="8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5135622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preserve="1" userDrawn="1">
  <p:cSld name="1_Title">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1"/>
          </a:solidFill>
        </p:spPr>
        <p:txBody>
          <a:bodyPr wrap="square" anchor="ctr" anchorCtr="1">
            <a:noAutofit/>
          </a:bodyPr>
          <a:lstStyle>
            <a:lvl1pPr marL="0" indent="0" algn="ctr">
              <a:buFontTx/>
              <a:buNone/>
              <a:defRPr>
                <a:solidFill>
                  <a:schemeClr val="bg1"/>
                </a:solidFill>
              </a:defRPr>
            </a:lvl1pPr>
          </a:lstStyle>
          <a:p>
            <a:r>
              <a:rPr lang="en-US" dirty="0"/>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6"/>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1">
              <a:lumMod val="20000"/>
              <a:lumOff val="8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0900242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preserve="1" userDrawn="1">
  <p:cSld name="1_Title">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rgbClr val="95006C"/>
          </a:solidFill>
        </p:spPr>
        <p:txBody>
          <a:bodyPr wrap="square" anchor="ctr" anchorCtr="1">
            <a:noAutofit/>
          </a:bodyPr>
          <a:lstStyle>
            <a:lvl1pPr marL="0" indent="0" algn="ctr">
              <a:buFontTx/>
              <a:buNone/>
              <a:defRPr>
                <a:solidFill>
                  <a:schemeClr val="bg1"/>
                </a:solidFill>
              </a:defRPr>
            </a:lvl1pPr>
          </a:lstStyle>
          <a:p>
            <a:r>
              <a:rPr lang="en-US" dirty="0"/>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6"/>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rgbClr val="FFA3E5"/>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4066409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preserve="1" userDrawn="1">
  <p:cSld name="1_Title">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3"/>
          </a:solidFill>
        </p:spPr>
        <p:txBody>
          <a:bodyPr wrap="square" anchor="ctr" anchorCtr="1">
            <a:noAutofit/>
          </a:bodyPr>
          <a:lstStyle>
            <a:lvl1pPr marL="0" indent="0" algn="ctr">
              <a:buFontTx/>
              <a:buNone/>
              <a:defRPr>
                <a:solidFill>
                  <a:schemeClr val="bg1"/>
                </a:solidFill>
              </a:defRPr>
            </a:lvl1pPr>
          </a:lstStyle>
          <a:p>
            <a:r>
              <a:rPr lang="en-US" dirty="0"/>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6"/>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3">
              <a:lumMod val="20000"/>
              <a:lumOff val="8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0722085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preserve="1" userDrawn="1">
  <p:cSld name="1_Title">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5">
              <a:lumMod val="75000"/>
            </a:schemeClr>
          </a:solidFill>
        </p:spPr>
        <p:txBody>
          <a:bodyPr wrap="square" anchor="ctr" anchorCtr="1">
            <a:noAutofit/>
          </a:bodyPr>
          <a:lstStyle>
            <a:lvl1pPr marL="0" indent="0" algn="ctr">
              <a:buFontTx/>
              <a:buNone/>
              <a:defRPr>
                <a:solidFill>
                  <a:schemeClr val="bg1"/>
                </a:solidFill>
              </a:defRPr>
            </a:lvl1pPr>
          </a:lstStyle>
          <a:p>
            <a:r>
              <a:rPr lang="en-US" dirty="0"/>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6"/>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5">
              <a:lumMod val="40000"/>
              <a:lumOff val="6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dirty="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582252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Divider Whit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1003016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accent6"/>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bg1"/>
                </a:solidFill>
              </a:defRPr>
            </a:lvl1pPr>
          </a:lstStyle>
          <a:p>
            <a:pPr lvl="0"/>
            <a:r>
              <a:rPr lang="en-US" dirty="0"/>
              <a:t>&lt;#&gt;</a:t>
            </a:r>
          </a:p>
        </p:txBody>
      </p:sp>
      <p:pic>
        <p:nvPicPr>
          <p:cNvPr id="12" name="Picture 11">
            <a:extLst>
              <a:ext uri="{FF2B5EF4-FFF2-40B4-BE49-F238E27FC236}">
                <a16:creationId xmlns:a16="http://schemas.microsoft.com/office/drawing/2014/main" id="{15C82016-4203-411D-B1B9-7576364DBB8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597948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ection Divider Whit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1003016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rgbClr val="950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accent6"/>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bg1"/>
                </a:solidFill>
              </a:defRPr>
            </a:lvl1pPr>
          </a:lstStyle>
          <a:p>
            <a:pPr lvl="0"/>
            <a:r>
              <a:rPr lang="en-US" dirty="0"/>
              <a:t>&lt;#&gt;</a:t>
            </a:r>
          </a:p>
        </p:txBody>
      </p:sp>
      <p:pic>
        <p:nvPicPr>
          <p:cNvPr id="12" name="Picture 11">
            <a:extLst>
              <a:ext uri="{FF2B5EF4-FFF2-40B4-BE49-F238E27FC236}">
                <a16:creationId xmlns:a16="http://schemas.microsoft.com/office/drawing/2014/main" id="{15C82016-4203-411D-B1B9-7576364DBB8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16880903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Divider Contrast">
    <p:bg>
      <p:bgPr>
        <a:solidFill>
          <a:schemeClr val="accent6"/>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2888039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bg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tx1"/>
                </a:solidFill>
              </a:defRPr>
            </a:lvl1pPr>
          </a:lstStyle>
          <a:p>
            <a:pPr lvl="0"/>
            <a:r>
              <a:rPr lang="en-US" dirty="0"/>
              <a:t>&lt;#&gt;</a:t>
            </a:r>
          </a:p>
        </p:txBody>
      </p:sp>
      <p:pic>
        <p:nvPicPr>
          <p:cNvPr id="13" name="Picture 12">
            <a:extLst>
              <a:ext uri="{FF2B5EF4-FFF2-40B4-BE49-F238E27FC236}">
                <a16:creationId xmlns:a16="http://schemas.microsoft.com/office/drawing/2014/main" id="{6BF9F2A5-AB21-4604-9E15-409B06DBE8D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5" name="Slide Number Placeholder 5">
            <a:extLst>
              <a:ext uri="{FF2B5EF4-FFF2-40B4-BE49-F238E27FC236}">
                <a16:creationId xmlns:a16="http://schemas.microsoft.com/office/drawing/2014/main" id="{B3889CD4-221C-47F5-AE23-FFCC4215A82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774B033A-70A9-A98B-9A92-DFE234DEE4EE}"/>
              </a:ext>
              <a:ext uri="{C183D7F6-B498-43B3-948B-1728B52AA6E4}">
                <adec:decorative xmlns:adec="http://schemas.microsoft.com/office/drawing/2017/decorative" val="1"/>
              </a:ext>
            </a:extLst>
          </p:cNvPr>
          <p:cNvSpPr/>
          <p:nvPr userDrawn="1"/>
        </p:nvSpPr>
        <p:spPr>
          <a:xfrm>
            <a:off x="1709057" y="6477000"/>
            <a:ext cx="9701960" cy="96909"/>
          </a:xfrm>
          <a:prstGeom prst="roundRect">
            <a:avLst>
              <a:gd name="adj" fmla="val 50000"/>
            </a:avLst>
          </a:prstGeom>
          <a:gradFill flip="none" rotWithShape="1">
            <a:gsLst>
              <a:gs pos="0">
                <a:schemeClr val="accent6"/>
              </a:gs>
              <a:gs pos="100000">
                <a:schemeClr val="bg1">
                  <a:alpha val="6000"/>
                  <a:lumMod val="6551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049344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all Out">
    <p:bg>
      <p:bgPr>
        <a:solidFill>
          <a:schemeClr val="accent6"/>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8503259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Title"/>
          <p:cNvSpPr>
            <a:spLocks noGrp="1"/>
          </p:cNvSpPr>
          <p:nvPr>
            <p:ph type="title" hasCustomPrompt="1"/>
          </p:nvPr>
        </p:nvSpPr>
        <p:spPr>
          <a:xfrm>
            <a:off x="1527792" y="3121224"/>
            <a:ext cx="9136416" cy="615553"/>
          </a:xfrm>
        </p:spPr>
        <p:txBody>
          <a:bodyPr vert="horz" wrap="square" anchor="ctr">
            <a:spAutoFit/>
          </a:bodyPr>
          <a:lstStyle>
            <a:lvl1pPr algn="ctr">
              <a:defRPr sz="4000">
                <a:solidFill>
                  <a:schemeClr val="bg1"/>
                </a:solidFill>
              </a:defRPr>
            </a:lvl1pPr>
          </a:lstStyle>
          <a:p>
            <a:r>
              <a:rPr lang="en-US" dirty="0"/>
              <a:t>Key message </a:t>
            </a:r>
          </a:p>
        </p:txBody>
      </p:sp>
      <p:pic>
        <p:nvPicPr>
          <p:cNvPr id="8" name="Picture 7">
            <a:extLst>
              <a:ext uri="{FF2B5EF4-FFF2-40B4-BE49-F238E27FC236}">
                <a16:creationId xmlns:a16="http://schemas.microsoft.com/office/drawing/2014/main" id="{64684B87-7CC5-4D76-9058-790A7B708A9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1" name="Slide Number Placeholder 5">
            <a:extLst>
              <a:ext uri="{FF2B5EF4-FFF2-40B4-BE49-F238E27FC236}">
                <a16:creationId xmlns:a16="http://schemas.microsoft.com/office/drawing/2014/main" id="{D5B83802-6B2E-4AD2-9C56-32E4476C24FA}"/>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C4DC3B22-9C8A-C2D7-664D-13E775C3B9A0}"/>
              </a:ext>
              <a:ext uri="{C183D7F6-B498-43B3-948B-1728B52AA6E4}">
                <adec:decorative xmlns:adec="http://schemas.microsoft.com/office/drawing/2017/decorative" val="1"/>
              </a:ext>
            </a:extLst>
          </p:cNvPr>
          <p:cNvSpPr/>
          <p:nvPr userDrawn="1"/>
        </p:nvSpPr>
        <p:spPr>
          <a:xfrm>
            <a:off x="1709057" y="6477000"/>
            <a:ext cx="9701960" cy="96909"/>
          </a:xfrm>
          <a:prstGeom prst="roundRect">
            <a:avLst>
              <a:gd name="adj" fmla="val 50000"/>
            </a:avLst>
          </a:prstGeom>
          <a:gradFill flip="none" rotWithShape="1">
            <a:gsLst>
              <a:gs pos="0">
                <a:schemeClr val="accent6"/>
              </a:gs>
              <a:gs pos="100000">
                <a:schemeClr val="bg1">
                  <a:alpha val="6000"/>
                  <a:lumMod val="6551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0976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chemeClr val="accent6"/>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4267130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914795"/>
            <a:ext cx="10450413" cy="36933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C17C29F1-0F54-4C2F-9E0A-FFB9465E4D7C}"/>
              </a:ext>
            </a:extLst>
          </p:cNvPr>
          <p:cNvCxnSpPr>
            <a:cxnSpLocks/>
          </p:cNvCxnSpPr>
          <p:nvPr userDrawn="1"/>
        </p:nvCxnSpPr>
        <p:spPr>
          <a:xfrm>
            <a:off x="870795" y="2625436"/>
            <a:ext cx="104504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BB545674-149D-47BE-AA7E-FFBBC9D13BD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69872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166582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4" name="그림 개체 틀 2">
            <a:extLst>
              <a:ext uri="{FF2B5EF4-FFF2-40B4-BE49-F238E27FC236}">
                <a16:creationId xmlns:a16="http://schemas.microsoft.com/office/drawing/2014/main" id="{127CE447-A642-4D81-98BA-CE38C786C147}"/>
              </a:ext>
            </a:extLst>
          </p:cNvPr>
          <p:cNvSpPr>
            <a:spLocks noGrp="1"/>
          </p:cNvSpPr>
          <p:nvPr>
            <p:ph type="pic" sz="quarter" idx="15" hasCustomPrompt="1"/>
          </p:nvPr>
        </p:nvSpPr>
        <p:spPr>
          <a:xfrm>
            <a:off x="87367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5" name="그림 개체 틀 2">
            <a:extLst>
              <a:ext uri="{FF2B5EF4-FFF2-40B4-BE49-F238E27FC236}">
                <a16:creationId xmlns:a16="http://schemas.microsoft.com/office/drawing/2014/main" id="{4320FEFD-9FA3-44B9-A15E-9E80101380D3}"/>
              </a:ext>
            </a:extLst>
          </p:cNvPr>
          <p:cNvSpPr>
            <a:spLocks noGrp="1"/>
          </p:cNvSpPr>
          <p:nvPr>
            <p:ph type="pic" sz="quarter" idx="16" hasCustomPrompt="1"/>
          </p:nvPr>
        </p:nvSpPr>
        <p:spPr>
          <a:xfrm>
            <a:off x="6449573"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6" name="그림 개체 틀 2">
            <a:extLst>
              <a:ext uri="{FF2B5EF4-FFF2-40B4-BE49-F238E27FC236}">
                <a16:creationId xmlns:a16="http://schemas.microsoft.com/office/drawing/2014/main" id="{677B01DD-AAD3-4EBA-B123-321D82696DF1}"/>
              </a:ext>
            </a:extLst>
          </p:cNvPr>
          <p:cNvSpPr>
            <a:spLocks noGrp="1"/>
          </p:cNvSpPr>
          <p:nvPr>
            <p:ph type="pic" sz="quarter" idx="17" hasCustomPrompt="1"/>
          </p:nvPr>
        </p:nvSpPr>
        <p:spPr>
          <a:xfrm>
            <a:off x="87367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8" name="그림 개체 틀 2">
            <a:extLst>
              <a:ext uri="{FF2B5EF4-FFF2-40B4-BE49-F238E27FC236}">
                <a16:creationId xmlns:a16="http://schemas.microsoft.com/office/drawing/2014/main" id="{1A34FF60-2F1E-421A-9713-1FDFC1B40F8D}"/>
              </a:ext>
            </a:extLst>
          </p:cNvPr>
          <p:cNvSpPr>
            <a:spLocks noGrp="1"/>
          </p:cNvSpPr>
          <p:nvPr>
            <p:ph type="pic" sz="quarter" idx="18" hasCustomPrompt="1"/>
          </p:nvPr>
        </p:nvSpPr>
        <p:spPr>
          <a:xfrm>
            <a:off x="6449573"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2">
            <a:extLst>
              <a:ext uri="{FF2B5EF4-FFF2-40B4-BE49-F238E27FC236}">
                <a16:creationId xmlns:a16="http://schemas.microsoft.com/office/drawing/2014/main" id="{BD92E7D9-0DED-4EAD-A879-DE20C6FEBA69}"/>
              </a:ext>
            </a:extLst>
          </p:cNvPr>
          <p:cNvSpPr>
            <a:spLocks noGrp="1"/>
          </p:cNvSpPr>
          <p:nvPr>
            <p:ph type="pic" sz="quarter" idx="19" hasCustomPrompt="1"/>
          </p:nvPr>
        </p:nvSpPr>
        <p:spPr>
          <a:xfrm>
            <a:off x="3661626"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2">
            <a:extLst>
              <a:ext uri="{FF2B5EF4-FFF2-40B4-BE49-F238E27FC236}">
                <a16:creationId xmlns:a16="http://schemas.microsoft.com/office/drawing/2014/main" id="{2D54484E-9793-4069-9F0C-A340F3FB4690}"/>
              </a:ext>
            </a:extLst>
          </p:cNvPr>
          <p:cNvSpPr>
            <a:spLocks noGrp="1"/>
          </p:cNvSpPr>
          <p:nvPr>
            <p:ph type="pic" sz="quarter" idx="20" hasCustomPrompt="1"/>
          </p:nvPr>
        </p:nvSpPr>
        <p:spPr>
          <a:xfrm>
            <a:off x="923751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2">
            <a:extLst>
              <a:ext uri="{FF2B5EF4-FFF2-40B4-BE49-F238E27FC236}">
                <a16:creationId xmlns:a16="http://schemas.microsoft.com/office/drawing/2014/main" id="{0E2FD197-77A2-4D9C-9660-BC1BE4AF484B}"/>
              </a:ext>
            </a:extLst>
          </p:cNvPr>
          <p:cNvSpPr>
            <a:spLocks noGrp="1"/>
          </p:cNvSpPr>
          <p:nvPr>
            <p:ph type="pic" sz="quarter" idx="21" hasCustomPrompt="1"/>
          </p:nvPr>
        </p:nvSpPr>
        <p:spPr>
          <a:xfrm>
            <a:off x="3661626"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2" name="그림 개체 틀 2">
            <a:extLst>
              <a:ext uri="{FF2B5EF4-FFF2-40B4-BE49-F238E27FC236}">
                <a16:creationId xmlns:a16="http://schemas.microsoft.com/office/drawing/2014/main" id="{C9A83A7E-5F60-41D1-8897-EA3531A3ADF0}"/>
              </a:ext>
            </a:extLst>
          </p:cNvPr>
          <p:cNvSpPr>
            <a:spLocks noGrp="1"/>
          </p:cNvSpPr>
          <p:nvPr>
            <p:ph type="pic" sz="quarter" idx="22" hasCustomPrompt="1"/>
          </p:nvPr>
        </p:nvSpPr>
        <p:spPr>
          <a:xfrm>
            <a:off x="923751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24700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9172501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hasCustomPrompt="1"/>
          </p:nvPr>
        </p:nvSpPr>
        <p:spPr>
          <a:xfrm>
            <a:off x="340093" y="281411"/>
            <a:ext cx="11511814" cy="984885"/>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dirty="0"/>
              <a:t>Two lines </a:t>
            </a:r>
            <a:br>
              <a:rPr lang="en-US" dirty="0"/>
            </a:br>
            <a:r>
              <a:rPr lang="en-US" dirty="0"/>
              <a:t>Slide title</a:t>
            </a:r>
          </a:p>
        </p:txBody>
      </p:sp>
      <p:sp>
        <p:nvSpPr>
          <p:cNvPr id="16" name="Text Placeholder 9">
            <a:extLst>
              <a:ext uri="{FF2B5EF4-FFF2-40B4-BE49-F238E27FC236}">
                <a16:creationId xmlns:a16="http://schemas.microsoft.com/office/drawing/2014/main" id="{46A2E252-59C9-45CC-AE2B-05C6EA875891}"/>
              </a:ext>
            </a:extLst>
          </p:cNvPr>
          <p:cNvSpPr>
            <a:spLocks noGrp="1"/>
          </p:cNvSpPr>
          <p:nvPr>
            <p:ph type="body" sz="quarter" idx="11"/>
          </p:nvPr>
        </p:nvSpPr>
        <p:spPr>
          <a:xfrm>
            <a:off x="340093" y="1579347"/>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4" name="Picture 13">
            <a:extLst>
              <a:ext uri="{FF2B5EF4-FFF2-40B4-BE49-F238E27FC236}">
                <a16:creationId xmlns:a16="http://schemas.microsoft.com/office/drawing/2014/main" id="{3B5813B1-8A60-42D8-8DE1-F6D5A8CAEEE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8" name="Slide Number Placeholder 5">
            <a:extLst>
              <a:ext uri="{FF2B5EF4-FFF2-40B4-BE49-F238E27FC236}">
                <a16:creationId xmlns:a16="http://schemas.microsoft.com/office/drawing/2014/main" id="{126F9E15-D5A7-48AD-BBE3-0DA4FAFEA773}"/>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9" name="Rectangle: Rounded Corners 18">
            <a:extLst>
              <a:ext uri="{FF2B5EF4-FFF2-40B4-BE49-F238E27FC236}">
                <a16:creationId xmlns:a16="http://schemas.microsoft.com/office/drawing/2014/main" id="{871F122C-A9BF-4CE6-93B2-E227572893B6}"/>
              </a:ext>
            </a:extLst>
          </p:cNvPr>
          <p:cNvSpPr>
            <a:spLocks/>
          </p:cNvSpPr>
          <p:nvPr userDrawn="1"/>
        </p:nvSpPr>
        <p:spPr>
          <a:xfrm>
            <a:off x="130174" y="281411"/>
            <a:ext cx="99897" cy="984885"/>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14">
            <a:extLst>
              <a:ext uri="{FF2B5EF4-FFF2-40B4-BE49-F238E27FC236}">
                <a16:creationId xmlns:a16="http://schemas.microsoft.com/office/drawing/2014/main" id="{4E31F9DA-E89D-A151-7FF9-34D893359904}"/>
              </a:ext>
              <a:ext uri="{C183D7F6-B498-43B3-948B-1728B52AA6E4}">
                <adec:decorative xmlns:adec="http://schemas.microsoft.com/office/drawing/2017/decorative" val="1"/>
              </a:ext>
            </a:extLst>
          </p:cNvPr>
          <p:cNvSpPr/>
          <p:nvPr userDrawn="1"/>
        </p:nvSpPr>
        <p:spPr>
          <a:xfrm>
            <a:off x="1684569" y="6498771"/>
            <a:ext cx="9726448" cy="75138"/>
          </a:xfrm>
          <a:prstGeom prst="roundRect">
            <a:avLst>
              <a:gd name="adj" fmla="val 50000"/>
            </a:avLst>
          </a:prstGeom>
          <a:gradFill flip="none" rotWithShape="1">
            <a:gsLst>
              <a:gs pos="0">
                <a:schemeClr val="accent6"/>
              </a:gs>
              <a:gs pos="99000">
                <a:schemeClr val="accent6">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19572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2 Lay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165567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hasCustomPrompt="1"/>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hasCustomPrompt="1"/>
          </p:nvPr>
        </p:nvSpPr>
        <p:spPr>
          <a:xfrm>
            <a:off x="636150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lvl5pPr>
            <a:lvl6pPr>
              <a:spcAft>
                <a:spcPts val="600"/>
              </a:spcAft>
              <a:defRPr>
                <a:solidFill>
                  <a:schemeClr val="bg1"/>
                </a:solidFill>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pic>
        <p:nvPicPr>
          <p:cNvPr id="18" name="Picture 17">
            <a:extLst>
              <a:ext uri="{FF2B5EF4-FFF2-40B4-BE49-F238E27FC236}">
                <a16:creationId xmlns:a16="http://schemas.microsoft.com/office/drawing/2014/main" id="{FF0E4F00-D032-495B-BEED-C22CBE540757}"/>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0237486E-CFE5-4644-BE51-5B934893AE34}"/>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0" name="Rectangle: Rounded Corners 19">
            <a:extLst>
              <a:ext uri="{FF2B5EF4-FFF2-40B4-BE49-F238E27FC236}">
                <a16:creationId xmlns:a16="http://schemas.microsoft.com/office/drawing/2014/main" id="{F48A0DAE-A9BF-4348-8CE4-792CB063D7FA}"/>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868742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8">
            <a:extLst>
              <a:ext uri="{FF2B5EF4-FFF2-40B4-BE49-F238E27FC236}">
                <a16:creationId xmlns:a16="http://schemas.microsoft.com/office/drawing/2014/main" id="{FB75A2F2-27FE-77F8-7429-E5780518A6A2}"/>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0420599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6361504" y="527631"/>
            <a:ext cx="5561943" cy="492443"/>
          </a:xfrm>
        </p:spPr>
        <p:txBody>
          <a:bodyPr vert="horz" lIns="0" tIns="0" rIns="0" bIns="0" rtlCol="0" anchor="ctr" anchorCtr="0">
            <a:spAutoFit/>
          </a:bodyPr>
          <a:lstStyle>
            <a:lvl1pPr>
              <a:defRPr lang="en-US" sz="3200" dirty="0">
                <a:solidFill>
                  <a:schemeClr val="accent6"/>
                </a:solidFill>
                <a:ea typeface="Cambria" panose="02040503050406030204" pitchFamily="18" charset="0"/>
              </a:defRPr>
            </a:lvl1pPr>
          </a:lstStyle>
          <a:p>
            <a:pPr lvl="0"/>
            <a:r>
              <a:rPr lang="en-US" dirty="0"/>
              <a:t>Click to edit Master title style</a:t>
            </a:r>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6361504" y="1582337"/>
            <a:ext cx="5561943" cy="1846659"/>
          </a:xfrm>
        </p:spPr>
        <p:txBody>
          <a:bodyPr>
            <a:spAutoFit/>
          </a:bodyPr>
          <a:lstStyle>
            <a:lvl1pPr marL="0" indent="0">
              <a:spcAft>
                <a:spcPts val="600"/>
              </a:spcAft>
              <a:buNone/>
              <a:defRPr>
                <a:solidFill>
                  <a:schemeClr val="accent6"/>
                </a:solidFill>
              </a:defRPr>
            </a:lvl1pPr>
            <a:lvl2pPr marL="228600" indent="-228600">
              <a:spcAft>
                <a:spcPts val="600"/>
              </a:spcAft>
              <a:defRPr>
                <a:solidFill>
                  <a:schemeClr val="accent6"/>
                </a:solidFill>
              </a:defRPr>
            </a:lvl2pPr>
            <a:lvl3pPr marL="457200" indent="-228600">
              <a:spcAft>
                <a:spcPts val="600"/>
              </a:spcAft>
              <a:defRPr>
                <a:solidFill>
                  <a:schemeClr val="accent6"/>
                </a:solidFill>
              </a:defRPr>
            </a:lvl3pPr>
            <a:lvl4pPr marL="685800" indent="-228600">
              <a:spcAft>
                <a:spcPts val="600"/>
              </a:spcAft>
              <a:buFont typeface="Arial" panose="020B0604020202020204" pitchFamily="34" charset="0"/>
              <a:buChar char="•"/>
              <a:defRPr>
                <a:solidFill>
                  <a:schemeClr val="accent6"/>
                </a:solidFill>
              </a:defRPr>
            </a:lvl4pPr>
            <a:lvl5pPr>
              <a:spcAft>
                <a:spcPts val="600"/>
              </a:spcAft>
              <a:defRPr>
                <a:solidFill>
                  <a:schemeClr val="accent6"/>
                </a:solidFill>
              </a:defRPr>
            </a:lvl5pPr>
            <a:lvl6pPr>
              <a:spcAft>
                <a:spcPts val="600"/>
              </a:spcAft>
              <a:defRPr>
                <a:solidFill>
                  <a:schemeClr val="bg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8">
            <a:extLst>
              <a:ext uri="{FF2B5EF4-FFF2-40B4-BE49-F238E27FC236}">
                <a16:creationId xmlns:a16="http://schemas.microsoft.com/office/drawing/2014/main" id="{FB75A2F2-27FE-77F8-7429-E5780518A6A2}"/>
              </a:ext>
            </a:extLst>
          </p:cNvPr>
          <p:cNvSpPr>
            <a:spLocks noGrp="1"/>
          </p:cNvSpPr>
          <p:nvPr>
            <p:ph sz="quarter" idx="16"/>
          </p:nvPr>
        </p:nvSpPr>
        <p:spPr>
          <a:xfrm>
            <a:off x="328869" y="102007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7008219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6361504" y="527631"/>
            <a:ext cx="5561943" cy="492443"/>
          </a:xfrm>
        </p:spPr>
        <p:txBody>
          <a:bodyPr vert="horz" lIns="0" tIns="0" rIns="0" bIns="0" rtlCol="0" anchor="ctr" anchorCtr="0">
            <a:spAutoFit/>
          </a:bodyPr>
          <a:lstStyle>
            <a:lvl1pPr>
              <a:defRPr lang="en-US" sz="3200" dirty="0">
                <a:solidFill>
                  <a:schemeClr val="accent6"/>
                </a:solidFill>
                <a:ea typeface="Cambria" panose="02040503050406030204" pitchFamily="18" charset="0"/>
              </a:defRPr>
            </a:lvl1pPr>
          </a:lstStyle>
          <a:p>
            <a:pPr lvl="0"/>
            <a:r>
              <a:rPr lang="en-US" dirty="0"/>
              <a:t>Click to edit Master title style</a:t>
            </a:r>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6361504" y="1582337"/>
            <a:ext cx="5561943" cy="1846659"/>
          </a:xfrm>
        </p:spPr>
        <p:txBody>
          <a:bodyPr>
            <a:spAutoFit/>
          </a:bodyPr>
          <a:lstStyle>
            <a:lvl1pPr marL="0" indent="0">
              <a:spcAft>
                <a:spcPts val="600"/>
              </a:spcAft>
              <a:buNone/>
              <a:defRPr>
                <a:solidFill>
                  <a:schemeClr val="accent6"/>
                </a:solidFill>
              </a:defRPr>
            </a:lvl1pPr>
            <a:lvl2pPr marL="228600" indent="-228600">
              <a:spcAft>
                <a:spcPts val="600"/>
              </a:spcAft>
              <a:defRPr>
                <a:solidFill>
                  <a:schemeClr val="accent6"/>
                </a:solidFill>
              </a:defRPr>
            </a:lvl2pPr>
            <a:lvl3pPr marL="457200" indent="-228600">
              <a:spcAft>
                <a:spcPts val="600"/>
              </a:spcAft>
              <a:defRPr>
                <a:solidFill>
                  <a:schemeClr val="accent6"/>
                </a:solidFill>
              </a:defRPr>
            </a:lvl3pPr>
            <a:lvl4pPr marL="685800" indent="-228600">
              <a:spcAft>
                <a:spcPts val="600"/>
              </a:spcAft>
              <a:buFont typeface="Arial" panose="020B0604020202020204" pitchFamily="34" charset="0"/>
              <a:buChar char="•"/>
              <a:defRPr>
                <a:solidFill>
                  <a:schemeClr val="accent6"/>
                </a:solidFill>
              </a:defRPr>
            </a:lvl4pPr>
            <a:lvl5pPr>
              <a:spcAft>
                <a:spcPts val="600"/>
              </a:spcAft>
              <a:defRPr>
                <a:solidFill>
                  <a:schemeClr val="accent6"/>
                </a:solidFill>
              </a:defRPr>
            </a:lvl5pPr>
            <a:lvl6pPr>
              <a:spcAft>
                <a:spcPts val="600"/>
              </a:spcAft>
              <a:defRPr>
                <a:solidFill>
                  <a:schemeClr val="bg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8">
            <a:extLst>
              <a:ext uri="{FF2B5EF4-FFF2-40B4-BE49-F238E27FC236}">
                <a16:creationId xmlns:a16="http://schemas.microsoft.com/office/drawing/2014/main" id="{FB75A2F2-27FE-77F8-7429-E5780518A6A2}"/>
              </a:ext>
            </a:extLst>
          </p:cNvPr>
          <p:cNvSpPr>
            <a:spLocks noGrp="1"/>
          </p:cNvSpPr>
          <p:nvPr>
            <p:ph sz="quarter" idx="16"/>
          </p:nvPr>
        </p:nvSpPr>
        <p:spPr>
          <a:xfrm>
            <a:off x="328869" y="102007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9290470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4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6361504" y="527631"/>
            <a:ext cx="5561943" cy="492443"/>
          </a:xfrm>
        </p:spPr>
        <p:txBody>
          <a:bodyPr vert="horz" lIns="0" tIns="0" rIns="0" bIns="0" rtlCol="0" anchor="ctr" anchorCtr="0">
            <a:spAutoFit/>
          </a:bodyPr>
          <a:lstStyle>
            <a:lvl1pPr>
              <a:defRPr lang="en-US" sz="3200" dirty="0">
                <a:solidFill>
                  <a:schemeClr val="accent6"/>
                </a:solidFill>
                <a:ea typeface="Cambria" panose="02040503050406030204" pitchFamily="18" charset="0"/>
              </a:defRPr>
            </a:lvl1pPr>
          </a:lstStyle>
          <a:p>
            <a:pPr lvl="0"/>
            <a:r>
              <a:rPr lang="en-US" dirty="0"/>
              <a:t>Click to edit Master title style</a:t>
            </a:r>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6361504" y="1582337"/>
            <a:ext cx="5561943" cy="1846659"/>
          </a:xfrm>
        </p:spPr>
        <p:txBody>
          <a:bodyPr>
            <a:spAutoFit/>
          </a:bodyPr>
          <a:lstStyle>
            <a:lvl1pPr marL="0" indent="0">
              <a:spcAft>
                <a:spcPts val="600"/>
              </a:spcAft>
              <a:buNone/>
              <a:defRPr>
                <a:solidFill>
                  <a:schemeClr val="accent6"/>
                </a:solidFill>
              </a:defRPr>
            </a:lvl1pPr>
            <a:lvl2pPr marL="228600" indent="-228600">
              <a:spcAft>
                <a:spcPts val="600"/>
              </a:spcAft>
              <a:defRPr>
                <a:solidFill>
                  <a:schemeClr val="accent6"/>
                </a:solidFill>
              </a:defRPr>
            </a:lvl2pPr>
            <a:lvl3pPr marL="457200" indent="-228600">
              <a:spcAft>
                <a:spcPts val="600"/>
              </a:spcAft>
              <a:defRPr>
                <a:solidFill>
                  <a:schemeClr val="accent6"/>
                </a:solidFill>
              </a:defRPr>
            </a:lvl3pPr>
            <a:lvl4pPr marL="685800" indent="-228600">
              <a:spcAft>
                <a:spcPts val="600"/>
              </a:spcAft>
              <a:buFont typeface="Arial" panose="020B0604020202020204" pitchFamily="34" charset="0"/>
              <a:buChar char="•"/>
              <a:defRPr>
                <a:solidFill>
                  <a:schemeClr val="accent6"/>
                </a:solidFill>
              </a:defRPr>
            </a:lvl4pPr>
            <a:lvl5pPr>
              <a:spcAft>
                <a:spcPts val="600"/>
              </a:spcAft>
              <a:defRPr>
                <a:solidFill>
                  <a:schemeClr val="accent6"/>
                </a:solidFill>
              </a:defRPr>
            </a:lvl5pPr>
            <a:lvl6pPr>
              <a:spcAft>
                <a:spcPts val="600"/>
              </a:spcAft>
              <a:defRPr>
                <a:solidFill>
                  <a:schemeClr val="bg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8">
            <a:extLst>
              <a:ext uri="{FF2B5EF4-FFF2-40B4-BE49-F238E27FC236}">
                <a16:creationId xmlns:a16="http://schemas.microsoft.com/office/drawing/2014/main" id="{FB75A2F2-27FE-77F8-7429-E5780518A6A2}"/>
              </a:ext>
            </a:extLst>
          </p:cNvPr>
          <p:cNvSpPr>
            <a:spLocks noGrp="1"/>
          </p:cNvSpPr>
          <p:nvPr>
            <p:ph sz="quarter" idx="16"/>
          </p:nvPr>
        </p:nvSpPr>
        <p:spPr>
          <a:xfrm>
            <a:off x="328869" y="102007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4351537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5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6361504" y="527631"/>
            <a:ext cx="5561943" cy="492443"/>
          </a:xfrm>
        </p:spPr>
        <p:txBody>
          <a:bodyPr vert="horz" lIns="0" tIns="0" rIns="0" bIns="0" rtlCol="0" anchor="ctr" anchorCtr="0">
            <a:spAutoFit/>
          </a:bodyPr>
          <a:lstStyle>
            <a:lvl1pPr>
              <a:defRPr lang="en-US" sz="3200" dirty="0">
                <a:solidFill>
                  <a:schemeClr val="accent6"/>
                </a:solidFill>
                <a:ea typeface="Cambria" panose="02040503050406030204" pitchFamily="18" charset="0"/>
              </a:defRPr>
            </a:lvl1pPr>
          </a:lstStyle>
          <a:p>
            <a:pPr lvl="0"/>
            <a:r>
              <a:rPr lang="en-US" dirty="0"/>
              <a:t>Click to edit Master title style</a:t>
            </a:r>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6361504" y="1582337"/>
            <a:ext cx="5561943" cy="1846659"/>
          </a:xfrm>
        </p:spPr>
        <p:txBody>
          <a:bodyPr>
            <a:spAutoFit/>
          </a:bodyPr>
          <a:lstStyle>
            <a:lvl1pPr marL="0" indent="0">
              <a:spcAft>
                <a:spcPts val="600"/>
              </a:spcAft>
              <a:buNone/>
              <a:defRPr>
                <a:solidFill>
                  <a:schemeClr val="accent6"/>
                </a:solidFill>
              </a:defRPr>
            </a:lvl1pPr>
            <a:lvl2pPr marL="228600" indent="-228600">
              <a:spcAft>
                <a:spcPts val="600"/>
              </a:spcAft>
              <a:defRPr>
                <a:solidFill>
                  <a:schemeClr val="accent6"/>
                </a:solidFill>
              </a:defRPr>
            </a:lvl2pPr>
            <a:lvl3pPr marL="457200" indent="-228600">
              <a:spcAft>
                <a:spcPts val="600"/>
              </a:spcAft>
              <a:defRPr>
                <a:solidFill>
                  <a:schemeClr val="accent6"/>
                </a:solidFill>
              </a:defRPr>
            </a:lvl3pPr>
            <a:lvl4pPr marL="685800" indent="-228600">
              <a:spcAft>
                <a:spcPts val="600"/>
              </a:spcAft>
              <a:buFont typeface="Arial" panose="020B0604020202020204" pitchFamily="34" charset="0"/>
              <a:buChar char="•"/>
              <a:defRPr>
                <a:solidFill>
                  <a:schemeClr val="accent6"/>
                </a:solidFill>
              </a:defRPr>
            </a:lvl4pPr>
            <a:lvl5pPr>
              <a:spcAft>
                <a:spcPts val="600"/>
              </a:spcAft>
              <a:defRPr>
                <a:solidFill>
                  <a:schemeClr val="accent6"/>
                </a:solidFill>
              </a:defRPr>
            </a:lvl5pPr>
            <a:lvl6pPr>
              <a:spcAft>
                <a:spcPts val="600"/>
              </a:spcAft>
              <a:defRPr>
                <a:solidFill>
                  <a:schemeClr val="bg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8">
            <a:extLst>
              <a:ext uri="{FF2B5EF4-FFF2-40B4-BE49-F238E27FC236}">
                <a16:creationId xmlns:a16="http://schemas.microsoft.com/office/drawing/2014/main" id="{FB75A2F2-27FE-77F8-7429-E5780518A6A2}"/>
              </a:ext>
            </a:extLst>
          </p:cNvPr>
          <p:cNvSpPr>
            <a:spLocks noGrp="1"/>
          </p:cNvSpPr>
          <p:nvPr>
            <p:ph sz="quarter" idx="16"/>
          </p:nvPr>
        </p:nvSpPr>
        <p:spPr>
          <a:xfrm>
            <a:off x="328869" y="102007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8489757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hasCustomPrompt="1"/>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9" name="Rectangle: Rounded Corners 18">
            <a:extLst>
              <a:ext uri="{FF2B5EF4-FFF2-40B4-BE49-F238E27FC236}">
                <a16:creationId xmlns:a16="http://schemas.microsoft.com/office/drawing/2014/main" id="{D67283D5-99FC-458C-A8DC-56AC2958880A}"/>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83845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hasCustomPrompt="1"/>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9" name="Rectangle: Rounded Corners 18">
            <a:extLst>
              <a:ext uri="{FF2B5EF4-FFF2-40B4-BE49-F238E27FC236}">
                <a16:creationId xmlns:a16="http://schemas.microsoft.com/office/drawing/2014/main" id="{D67283D5-99FC-458C-A8DC-56AC2958880A}"/>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33423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636832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6"/>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1566482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hasCustomPrompt="1"/>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9" name="Rectangle: Rounded Corners 18">
            <a:extLst>
              <a:ext uri="{FF2B5EF4-FFF2-40B4-BE49-F238E27FC236}">
                <a16:creationId xmlns:a16="http://schemas.microsoft.com/office/drawing/2014/main" id="{D67283D5-99FC-458C-A8DC-56AC2958880A}"/>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79206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_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hasCustomPrompt="1"/>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9" name="Rectangle: Rounded Corners 18">
            <a:extLst>
              <a:ext uri="{FF2B5EF4-FFF2-40B4-BE49-F238E27FC236}">
                <a16:creationId xmlns:a16="http://schemas.microsoft.com/office/drawing/2014/main" id="{D67283D5-99FC-458C-A8DC-56AC2958880A}"/>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904477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1/2 Layout with Tab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04925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hasCustomPrompt="1"/>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lvl5pPr>
            <a:lvl6pPr>
              <a:spcAft>
                <a:spcPts val="600"/>
              </a:spcAft>
              <a:defRPr>
                <a:solidFill>
                  <a:schemeClr val="bg1"/>
                </a:solidFill>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pic>
        <p:nvPicPr>
          <p:cNvPr id="15" name="Picture 14">
            <a:extLst>
              <a:ext uri="{FF2B5EF4-FFF2-40B4-BE49-F238E27FC236}">
                <a16:creationId xmlns:a16="http://schemas.microsoft.com/office/drawing/2014/main" id="{30B5996E-4702-4DBF-9205-53A44896EEC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AA748404-1510-4A57-A782-91DF51E8F9A2}"/>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9" name="Rectangle: Rounded Corners 18">
            <a:extLst>
              <a:ext uri="{FF2B5EF4-FFF2-40B4-BE49-F238E27FC236}">
                <a16:creationId xmlns:a16="http://schemas.microsoft.com/office/drawing/2014/main" id="{04A3E101-3644-4590-987E-43105085A2B3}"/>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8">
            <a:extLst>
              <a:ext uri="{FF2B5EF4-FFF2-40B4-BE49-F238E27FC236}">
                <a16:creationId xmlns:a16="http://schemas.microsoft.com/office/drawing/2014/main" id="{ADA296C0-6094-F8CE-2626-C28C28574058}"/>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839802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16237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5" name="Textplatzhalter 5">
            <a:extLst>
              <a:ext uri="{FF2B5EF4-FFF2-40B4-BE49-F238E27FC236}">
                <a16:creationId xmlns:a16="http://schemas.microsoft.com/office/drawing/2014/main" id="{9A1647E7-A1D4-4A38-9DDE-BB6B1C288237}"/>
              </a:ext>
            </a:extLst>
          </p:cNvPr>
          <p:cNvSpPr>
            <a:spLocks noGrp="1"/>
          </p:cNvSpPr>
          <p:nvPr>
            <p:ph type="body" sz="quarter" idx="20" hasCustomPrompt="1"/>
          </p:nvPr>
        </p:nvSpPr>
        <p:spPr>
          <a:xfrm>
            <a:off x="340093" y="1461558"/>
            <a:ext cx="11511814" cy="4031873"/>
          </a:xfrm>
        </p:spPr>
        <p:txBody>
          <a:bodyPr/>
          <a:lstStyle>
            <a:lvl1pPr marL="342900" indent="-342900">
              <a:spcAft>
                <a:spcPts val="300"/>
              </a:spcAft>
              <a:buFont typeface="+mj-lt"/>
              <a:buAutoNum type="arabicPeriod"/>
              <a:defRPr sz="1400">
                <a:latin typeface="+mn-lt"/>
              </a:defRPr>
            </a:lvl1pPr>
            <a:lvl2pPr marL="685800" indent="-339725">
              <a:spcAft>
                <a:spcPts val="300"/>
              </a:spcAft>
              <a:buClrTx/>
              <a:buFont typeface="+mj-lt"/>
              <a:buAutoNum type="alphaLcPeriod"/>
              <a:defRPr sz="1400">
                <a:latin typeface="+mn-lt"/>
              </a:defRPr>
            </a:lvl2pPr>
            <a:lvl3pPr marL="1031875" indent="-346075">
              <a:spcAft>
                <a:spcPts val="300"/>
              </a:spcAft>
              <a:buFont typeface="Symbol" panose="05050102010706020507" pitchFamily="18" charset="2"/>
              <a:buChar char="-"/>
              <a:defRPr sz="1400">
                <a:latin typeface="+mn-lt"/>
              </a:defRPr>
            </a:lvl3pPr>
            <a:lvl4pPr marL="1031875" indent="-346075">
              <a:spcAft>
                <a:spcPts val="300"/>
              </a:spcAft>
              <a:buFont typeface="Symbol" panose="05050102010706020507" pitchFamily="18" charset="2"/>
              <a:buChar char="-"/>
              <a:defRPr sz="1400">
                <a:latin typeface="+mn-lt"/>
              </a:defRPr>
            </a:lvl4pPr>
            <a:lvl5pPr>
              <a:defRPr>
                <a:latin typeface="+mn-lt"/>
              </a:defRPr>
            </a:lvl5pPr>
          </a:lstStyle>
          <a:p>
            <a:pPr lvl="0"/>
            <a:r>
              <a:rPr lang="de-DE" dirty="0"/>
              <a:t>Insert text</a:t>
            </a:r>
          </a:p>
          <a:p>
            <a:pPr lvl="1"/>
            <a:r>
              <a:rPr lang="de-DE" dirty="0"/>
              <a:t>Insert text</a:t>
            </a:r>
          </a:p>
          <a:p>
            <a:pPr lvl="2"/>
            <a:r>
              <a:rPr lang="de-DE" dirty="0"/>
              <a:t>Insert text</a:t>
            </a:r>
          </a:p>
          <a:p>
            <a:pPr lvl="3"/>
            <a:r>
              <a:rPr lang="de-DE" dirty="0"/>
              <a:t>Insert text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Topic ten</a:t>
            </a:r>
          </a:p>
        </p:txBody>
      </p:sp>
    </p:spTree>
    <p:extLst>
      <p:ext uri="{BB962C8B-B14F-4D97-AF65-F5344CB8AC3E}">
        <p14:creationId xmlns:p14="http://schemas.microsoft.com/office/powerpoint/2010/main" val="18214474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bg1"/>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1" name="Slide Number Placeholder 5">
            <a:extLst>
              <a:ext uri="{FF2B5EF4-FFF2-40B4-BE49-F238E27FC236}">
                <a16:creationId xmlns:a16="http://schemas.microsoft.com/office/drawing/2014/main" id="{80CC0390-7CA2-41B6-AD9C-F4152326C65A}"/>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3" name="Rectangle: Rounded Corners 14">
            <a:extLst>
              <a:ext uri="{FF2B5EF4-FFF2-40B4-BE49-F238E27FC236}">
                <a16:creationId xmlns:a16="http://schemas.microsoft.com/office/drawing/2014/main" id="{54538D28-7DC0-5CCB-AA91-559C323263CB}"/>
              </a:ext>
              <a:ext uri="{C183D7F6-B498-43B3-948B-1728B52AA6E4}">
                <adec:decorative xmlns:adec="http://schemas.microsoft.com/office/drawing/2017/decorative" val="1"/>
              </a:ext>
            </a:extLst>
          </p:cNvPr>
          <p:cNvSpPr/>
          <p:nvPr userDrawn="1"/>
        </p:nvSpPr>
        <p:spPr>
          <a:xfrm>
            <a:off x="1684569" y="6498771"/>
            <a:ext cx="9726448" cy="75138"/>
          </a:xfrm>
          <a:prstGeom prst="roundRect">
            <a:avLst>
              <a:gd name="adj" fmla="val 50000"/>
            </a:avLst>
          </a:prstGeom>
          <a:gradFill flip="none" rotWithShape="1">
            <a:gsLst>
              <a:gs pos="0">
                <a:schemeClr val="accent6"/>
              </a:gs>
              <a:gs pos="99000">
                <a:schemeClr val="accent6">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878323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bg1"/>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1" name="Slide Number Placeholder 5">
            <a:extLst>
              <a:ext uri="{FF2B5EF4-FFF2-40B4-BE49-F238E27FC236}">
                <a16:creationId xmlns:a16="http://schemas.microsoft.com/office/drawing/2014/main" id="{80CC0390-7CA2-41B6-AD9C-F4152326C65A}"/>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3" name="Rectangle: Rounded Corners 14">
            <a:extLst>
              <a:ext uri="{FF2B5EF4-FFF2-40B4-BE49-F238E27FC236}">
                <a16:creationId xmlns:a16="http://schemas.microsoft.com/office/drawing/2014/main" id="{54538D28-7DC0-5CCB-AA91-559C323263CB}"/>
              </a:ext>
              <a:ext uri="{C183D7F6-B498-43B3-948B-1728B52AA6E4}">
                <adec:decorative xmlns:adec="http://schemas.microsoft.com/office/drawing/2017/decorative" val="1"/>
              </a:ext>
            </a:extLst>
          </p:cNvPr>
          <p:cNvSpPr/>
          <p:nvPr userDrawn="1"/>
        </p:nvSpPr>
        <p:spPr>
          <a:xfrm>
            <a:off x="1684569" y="6498771"/>
            <a:ext cx="9726448" cy="75138"/>
          </a:xfrm>
          <a:prstGeom prst="roundRect">
            <a:avLst>
              <a:gd name="adj" fmla="val 50000"/>
            </a:avLst>
          </a:prstGeom>
          <a:gradFill flip="none" rotWithShape="1">
            <a:gsLst>
              <a:gs pos="0">
                <a:schemeClr val="accent6"/>
              </a:gs>
              <a:gs pos="99000">
                <a:schemeClr val="accent6">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08020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rgbClr val="950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bg1"/>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1" name="Slide Number Placeholder 5">
            <a:extLst>
              <a:ext uri="{FF2B5EF4-FFF2-40B4-BE49-F238E27FC236}">
                <a16:creationId xmlns:a16="http://schemas.microsoft.com/office/drawing/2014/main" id="{80CC0390-7CA2-41B6-AD9C-F4152326C65A}"/>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3" name="Rectangle: Rounded Corners 14">
            <a:extLst>
              <a:ext uri="{FF2B5EF4-FFF2-40B4-BE49-F238E27FC236}">
                <a16:creationId xmlns:a16="http://schemas.microsoft.com/office/drawing/2014/main" id="{54538D28-7DC0-5CCB-AA91-559C323263CB}"/>
              </a:ext>
              <a:ext uri="{C183D7F6-B498-43B3-948B-1728B52AA6E4}">
                <adec:decorative xmlns:adec="http://schemas.microsoft.com/office/drawing/2017/decorative" val="1"/>
              </a:ext>
            </a:extLst>
          </p:cNvPr>
          <p:cNvSpPr/>
          <p:nvPr userDrawn="1"/>
        </p:nvSpPr>
        <p:spPr>
          <a:xfrm>
            <a:off x="1684569" y="6498771"/>
            <a:ext cx="9726448" cy="75138"/>
          </a:xfrm>
          <a:prstGeom prst="roundRect">
            <a:avLst>
              <a:gd name="adj" fmla="val 50000"/>
            </a:avLst>
          </a:prstGeom>
          <a:gradFill flip="none" rotWithShape="1">
            <a:gsLst>
              <a:gs pos="0">
                <a:schemeClr val="accent6"/>
              </a:gs>
              <a:gs pos="99000">
                <a:schemeClr val="accent6">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457134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accent6"/>
                </a:solidFill>
              </a:defRPr>
            </a:lvl1pPr>
          </a:lstStyle>
          <a:p>
            <a:r>
              <a:rPr lang="en-US" dirty="0"/>
              <a:t>Click to edit Master title style</a:t>
            </a:r>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1" name="Slide Number Placeholder 5">
            <a:extLst>
              <a:ext uri="{FF2B5EF4-FFF2-40B4-BE49-F238E27FC236}">
                <a16:creationId xmlns:a16="http://schemas.microsoft.com/office/drawing/2014/main" id="{80CC0390-7CA2-41B6-AD9C-F4152326C65A}"/>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3" name="Rectangle: Rounded Corners 14">
            <a:extLst>
              <a:ext uri="{FF2B5EF4-FFF2-40B4-BE49-F238E27FC236}">
                <a16:creationId xmlns:a16="http://schemas.microsoft.com/office/drawing/2014/main" id="{54538D28-7DC0-5CCB-AA91-559C323263CB}"/>
              </a:ext>
              <a:ext uri="{C183D7F6-B498-43B3-948B-1728B52AA6E4}">
                <adec:decorative xmlns:adec="http://schemas.microsoft.com/office/drawing/2017/decorative" val="1"/>
              </a:ext>
            </a:extLst>
          </p:cNvPr>
          <p:cNvSpPr/>
          <p:nvPr userDrawn="1"/>
        </p:nvSpPr>
        <p:spPr>
          <a:xfrm>
            <a:off x="1684569" y="6498771"/>
            <a:ext cx="9726448" cy="75138"/>
          </a:xfrm>
          <a:prstGeom prst="roundRect">
            <a:avLst>
              <a:gd name="adj" fmla="val 50000"/>
            </a:avLst>
          </a:prstGeom>
          <a:gradFill flip="none" rotWithShape="1">
            <a:gsLst>
              <a:gs pos="0">
                <a:schemeClr val="accent6"/>
              </a:gs>
              <a:gs pos="99000">
                <a:schemeClr val="accent6">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31423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With Two Columns">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3038270851"/>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13" name="Textplatzhalter 7"/>
          <p:cNvSpPr>
            <a:spLocks noGrp="1"/>
          </p:cNvSpPr>
          <p:nvPr>
            <p:ph type="body" sz="quarter" idx="25" hasCustomPrompt="1"/>
          </p:nvPr>
        </p:nvSpPr>
        <p:spPr>
          <a:xfrm>
            <a:off x="339853" y="5356043"/>
            <a:ext cx="5285090" cy="446044"/>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dirty="0"/>
              <a:t>Add underline</a:t>
            </a:r>
          </a:p>
        </p:txBody>
      </p:sp>
      <p:sp>
        <p:nvSpPr>
          <p:cNvPr id="16" name="Textplatzhalter 7"/>
          <p:cNvSpPr>
            <a:spLocks noGrp="1"/>
          </p:cNvSpPr>
          <p:nvPr>
            <p:ph type="body" sz="quarter" idx="26" hasCustomPrompt="1"/>
          </p:nvPr>
        </p:nvSpPr>
        <p:spPr>
          <a:xfrm>
            <a:off x="6567056" y="5356043"/>
            <a:ext cx="5285090" cy="446044"/>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underline</a:t>
            </a:r>
            <a:endParaRPr lang="de-DE"/>
          </a:p>
        </p:txBody>
      </p:sp>
      <p:sp>
        <p:nvSpPr>
          <p:cNvPr id="8" name="Textplatzhalter 7"/>
          <p:cNvSpPr>
            <a:spLocks noGrp="1"/>
          </p:cNvSpPr>
          <p:nvPr>
            <p:ph type="body" sz="quarter" idx="35" hasCustomPrompt="1"/>
          </p:nvPr>
        </p:nvSpPr>
        <p:spPr>
          <a:xfrm>
            <a:off x="339852" y="1461557"/>
            <a:ext cx="5285090" cy="1549698"/>
          </a:xfrm>
        </p:spPr>
        <p:txBody>
          <a:bodyPr vert="horz" wrap="square" lIns="0" tIns="0" rIns="0" bIns="0" rtlCol="0">
            <a:noAutofit/>
          </a:bodyPr>
          <a:lstStyle>
            <a:lvl1pPr>
              <a:defRPr lang="de-DE" b="0" dirty="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14" name="Textplatzhalter 7"/>
          <p:cNvSpPr>
            <a:spLocks noGrp="1"/>
          </p:cNvSpPr>
          <p:nvPr>
            <p:ph type="body" sz="quarter" idx="36" hasCustomPrompt="1"/>
          </p:nvPr>
        </p:nvSpPr>
        <p:spPr>
          <a:xfrm>
            <a:off x="6567056" y="1461560"/>
            <a:ext cx="5285090" cy="1549698"/>
          </a:xfrm>
        </p:spPr>
        <p:txBody>
          <a:bodyPr vert="horz" wrap="square" lIns="0" tIns="0" rIns="0" bIns="0" rtlCol="0">
            <a:noAutofit/>
          </a:bodyPr>
          <a:lstStyle>
            <a:lvl1pPr>
              <a:defRPr lang="de-DE" b="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9" name="Bildplatzhalter 8"/>
          <p:cNvSpPr>
            <a:spLocks noGrp="1"/>
          </p:cNvSpPr>
          <p:nvPr>
            <p:ph type="pic" sz="quarter" idx="37" hasCustomPrompt="1"/>
          </p:nvPr>
        </p:nvSpPr>
        <p:spPr>
          <a:xfrm>
            <a:off x="339854"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
        <p:nvSpPr>
          <p:cNvPr id="15" name="Bildplatzhalter 8"/>
          <p:cNvSpPr>
            <a:spLocks noGrp="1"/>
          </p:cNvSpPr>
          <p:nvPr>
            <p:ph type="pic" sz="quarter" idx="38" hasCustomPrompt="1"/>
          </p:nvPr>
        </p:nvSpPr>
        <p:spPr>
          <a:xfrm>
            <a:off x="6567056"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Tree>
    <p:extLst>
      <p:ext uri="{BB962C8B-B14F-4D97-AF65-F5344CB8AC3E}">
        <p14:creationId xmlns:p14="http://schemas.microsoft.com/office/powerpoint/2010/main" val="4431473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With Three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69FF93C-FC33-4172-9C19-A73488365ED1}"/>
              </a:ext>
            </a:extLst>
          </p:cNvPr>
          <p:cNvGraphicFramePr>
            <a:graphicFrameLocks noChangeAspect="1"/>
          </p:cNvGraphicFramePr>
          <p:nvPr userDrawn="1">
            <p:custDataLst>
              <p:tags r:id="rId1"/>
            </p:custDataLst>
            <p:extLst>
              <p:ext uri="{D42A27DB-BD31-4B8C-83A1-F6EECF244321}">
                <p14:modId xmlns:p14="http://schemas.microsoft.com/office/powerpoint/2010/main" val="178118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69FF93C-FC33-4172-9C19-A73488365E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4322196"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82974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3554696" cy="3222445"/>
          </a:xfrm>
          <a:solidFill>
            <a:schemeClr val="bg2"/>
          </a:solidFill>
        </p:spPr>
        <p:txBody>
          <a:bodyPr>
            <a:noAutofit/>
          </a:bodyPr>
          <a:lstStyle>
            <a:lvl1pPr marL="0" indent="0">
              <a:buFontTx/>
              <a:buNone/>
              <a:defRPr/>
            </a:lvl1pPr>
          </a:lstStyle>
          <a:p>
            <a:r>
              <a:rPr lang="de-DE"/>
              <a:t>Picture</a:t>
            </a:r>
          </a:p>
        </p:txBody>
      </p:sp>
      <p:sp>
        <p:nvSpPr>
          <p:cNvPr id="14" name="Bildplatzhalter 8"/>
          <p:cNvSpPr>
            <a:spLocks noGrp="1"/>
          </p:cNvSpPr>
          <p:nvPr>
            <p:ph type="pic" sz="quarter" idx="38" hasCustomPrompt="1"/>
          </p:nvPr>
        </p:nvSpPr>
        <p:spPr>
          <a:xfrm>
            <a:off x="4322195" y="2503441"/>
            <a:ext cx="3554696" cy="3222445"/>
          </a:xfrm>
          <a:solidFill>
            <a:schemeClr val="bg2"/>
          </a:solidFill>
        </p:spPr>
        <p:txBody>
          <a:bodyPr>
            <a:noAutofit/>
          </a:bodyPr>
          <a:lstStyle>
            <a:lvl1pPr marL="0" indent="0">
              <a:buFontTx/>
              <a:buNone/>
              <a:defRPr/>
            </a:lvl1pPr>
          </a:lstStyle>
          <a:p>
            <a:r>
              <a:rPr lang="de-DE"/>
              <a:t>Picture</a:t>
            </a:r>
          </a:p>
        </p:txBody>
      </p:sp>
      <p:sp>
        <p:nvSpPr>
          <p:cNvPr id="15" name="Bildplatzhalter 8"/>
          <p:cNvSpPr>
            <a:spLocks noGrp="1"/>
          </p:cNvSpPr>
          <p:nvPr>
            <p:ph type="pic" sz="quarter" idx="39" hasCustomPrompt="1"/>
          </p:nvPr>
        </p:nvSpPr>
        <p:spPr>
          <a:xfrm>
            <a:off x="8297451" y="2503441"/>
            <a:ext cx="3554696" cy="3222445"/>
          </a:xfrm>
          <a:solidFill>
            <a:schemeClr val="bg2"/>
          </a:solidFill>
        </p:spPr>
        <p:txBody>
          <a:bodyPr>
            <a:noAutofit/>
          </a:bodyPr>
          <a:lstStyle>
            <a:lvl1pPr marL="0" indent="0">
              <a:buFontTx/>
              <a:buNone/>
              <a:defRPr/>
            </a:lvl1pPr>
          </a:lstStyle>
          <a:p>
            <a:r>
              <a:rPr lang="de-DE"/>
              <a:t>Picture</a:t>
            </a:r>
          </a:p>
        </p:txBody>
      </p:sp>
    </p:spTree>
    <p:extLst>
      <p:ext uri="{BB962C8B-B14F-4D97-AF65-F5344CB8AC3E}">
        <p14:creationId xmlns:p14="http://schemas.microsoft.com/office/powerpoint/2010/main" val="20349134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itle Slide with Image">
    <p:bg>
      <p:bgPr>
        <a:solidFill>
          <a:schemeClr val="accent6"/>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7269016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4728183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Slide With Four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52F81B2-4F7C-4C2E-AC09-A97C3A5E35D4}"/>
              </a:ext>
            </a:extLst>
          </p:cNvPr>
          <p:cNvGraphicFramePr>
            <a:graphicFrameLocks noChangeAspect="1"/>
          </p:cNvGraphicFramePr>
          <p:nvPr userDrawn="1">
            <p:custDataLst>
              <p:tags r:id="rId1"/>
            </p:custDataLst>
            <p:extLst>
              <p:ext uri="{D42A27DB-BD31-4B8C-83A1-F6EECF244321}">
                <p14:modId xmlns:p14="http://schemas.microsoft.com/office/powerpoint/2010/main" val="4071373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52F81B2-4F7C-4C2E-AC09-A97C3A5E35D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3267443"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9122626"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2729522" cy="3265988"/>
          </a:xfrm>
          <a:solidFill>
            <a:schemeClr val="bg2"/>
          </a:solidFill>
        </p:spPr>
        <p:txBody>
          <a:bodyPr/>
          <a:lstStyle>
            <a:lvl1pPr>
              <a:defRPr/>
            </a:lvl1pPr>
          </a:lstStyle>
          <a:p>
            <a:r>
              <a:rPr lang="de-DE"/>
              <a:t>Picture</a:t>
            </a:r>
          </a:p>
        </p:txBody>
      </p:sp>
      <p:sp>
        <p:nvSpPr>
          <p:cNvPr id="14" name="Bildplatzhalter 8"/>
          <p:cNvSpPr>
            <a:spLocks noGrp="1"/>
          </p:cNvSpPr>
          <p:nvPr>
            <p:ph type="pic" sz="quarter" idx="38" hasCustomPrompt="1"/>
          </p:nvPr>
        </p:nvSpPr>
        <p:spPr>
          <a:xfrm>
            <a:off x="3267443" y="2503441"/>
            <a:ext cx="2729522" cy="3265988"/>
          </a:xfrm>
          <a:solidFill>
            <a:schemeClr val="bg2"/>
          </a:solidFill>
        </p:spPr>
        <p:txBody>
          <a:bodyPr/>
          <a:lstStyle>
            <a:lvl1pPr>
              <a:defRPr/>
            </a:lvl1pPr>
          </a:lstStyle>
          <a:p>
            <a:r>
              <a:rPr lang="de-DE"/>
              <a:t>Picture</a:t>
            </a:r>
          </a:p>
        </p:txBody>
      </p:sp>
      <p:sp>
        <p:nvSpPr>
          <p:cNvPr id="15" name="Bildplatzhalter 8"/>
          <p:cNvSpPr>
            <a:spLocks noGrp="1"/>
          </p:cNvSpPr>
          <p:nvPr>
            <p:ph type="pic" sz="quarter" idx="39" hasCustomPrompt="1"/>
          </p:nvPr>
        </p:nvSpPr>
        <p:spPr>
          <a:xfrm>
            <a:off x="9122626" y="2503441"/>
            <a:ext cx="2729522" cy="3265988"/>
          </a:xfrm>
          <a:solidFill>
            <a:schemeClr val="bg2"/>
          </a:solidFill>
        </p:spPr>
        <p:txBody>
          <a:bodyPr/>
          <a:lstStyle>
            <a:lvl1pPr>
              <a:defRPr/>
            </a:lvl1pPr>
          </a:lstStyle>
          <a:p>
            <a:r>
              <a:rPr lang="de-DE"/>
              <a:t>Picture</a:t>
            </a:r>
          </a:p>
        </p:txBody>
      </p:sp>
      <p:sp>
        <p:nvSpPr>
          <p:cNvPr id="9" name="Textplatzhalter 4"/>
          <p:cNvSpPr>
            <a:spLocks noGrp="1"/>
          </p:cNvSpPr>
          <p:nvPr>
            <p:ph type="body" sz="quarter" idx="40" hasCustomPrompt="1"/>
          </p:nvPr>
        </p:nvSpPr>
        <p:spPr>
          <a:xfrm>
            <a:off x="6195034"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0" name="Bildplatzhalter 8"/>
          <p:cNvSpPr>
            <a:spLocks noGrp="1"/>
          </p:cNvSpPr>
          <p:nvPr>
            <p:ph type="pic" sz="quarter" idx="41" hasCustomPrompt="1"/>
          </p:nvPr>
        </p:nvSpPr>
        <p:spPr>
          <a:xfrm>
            <a:off x="6195034" y="2503441"/>
            <a:ext cx="2729522" cy="3265988"/>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3525486682"/>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Slide With 3 Columns and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503538886"/>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3554696" cy="266023"/>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4322195" y="5492520"/>
            <a:ext cx="3554696" cy="266023"/>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8297452" y="5492520"/>
            <a:ext cx="3554696" cy="266023"/>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3554696"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4322196" y="1461558"/>
            <a:ext cx="3554696"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8297452" y="1461558"/>
            <a:ext cx="3554696"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3554696"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4322195" y="3570057"/>
            <a:ext cx="3554696"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8297452" y="3570057"/>
            <a:ext cx="3554696"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569769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Slide With 4 Columns &amp;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36450362"/>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3267443"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9122626"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2729522"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3267443" y="1461558"/>
            <a:ext cx="2729522"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9122626" y="1461558"/>
            <a:ext cx="2729522"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2729522"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3267443" y="3570057"/>
            <a:ext cx="2729522"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9122626" y="3570057"/>
            <a:ext cx="2729522" cy="1916113"/>
          </a:xfrm>
          <a:solidFill>
            <a:schemeClr val="bg2"/>
          </a:solidFill>
        </p:spPr>
        <p:txBody>
          <a:bodyPr/>
          <a:lstStyle>
            <a:lvl1pPr>
              <a:defRPr/>
            </a:lvl1pPr>
          </a:lstStyle>
          <a:p>
            <a:r>
              <a:rPr lang="de-DE"/>
              <a:t>Picture</a:t>
            </a:r>
          </a:p>
        </p:txBody>
      </p:sp>
      <p:sp>
        <p:nvSpPr>
          <p:cNvPr id="13" name="Textplatzhalter 7"/>
          <p:cNvSpPr>
            <a:spLocks noGrp="1"/>
          </p:cNvSpPr>
          <p:nvPr>
            <p:ph type="body" sz="quarter" idx="45" hasCustomPrompt="1"/>
          </p:nvPr>
        </p:nvSpPr>
        <p:spPr>
          <a:xfrm>
            <a:off x="6195034"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0" name="Textplatzhalter 4"/>
          <p:cNvSpPr>
            <a:spLocks noGrp="1"/>
          </p:cNvSpPr>
          <p:nvPr>
            <p:ph type="body" sz="quarter" idx="46" hasCustomPrompt="1"/>
          </p:nvPr>
        </p:nvSpPr>
        <p:spPr>
          <a:xfrm>
            <a:off x="6195034" y="1461558"/>
            <a:ext cx="2729522" cy="2111405"/>
          </a:xfrm>
        </p:spPr>
        <p:txBody>
          <a:bodyPr/>
          <a:lstStyle>
            <a:lvl1pPr>
              <a:defRPr/>
            </a:lvl1pPr>
          </a:lstStyle>
          <a:p>
            <a:pPr lvl="0"/>
            <a:r>
              <a:rPr lang="de-DE"/>
              <a:t>Insert text</a:t>
            </a:r>
          </a:p>
        </p:txBody>
      </p:sp>
      <p:sp>
        <p:nvSpPr>
          <p:cNvPr id="21" name="Bildplatzhalter 8"/>
          <p:cNvSpPr>
            <a:spLocks noGrp="1"/>
          </p:cNvSpPr>
          <p:nvPr>
            <p:ph type="pic" sz="quarter" idx="47" hasCustomPrompt="1"/>
          </p:nvPr>
        </p:nvSpPr>
        <p:spPr>
          <a:xfrm>
            <a:off x="6195034" y="3570057"/>
            <a:ext cx="2729522"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1422165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282E807-4BDA-4F98-9983-D05F7D123CF9}"/>
              </a:ext>
            </a:extLst>
          </p:cNvPr>
          <p:cNvGraphicFramePr>
            <a:graphicFrameLocks noChangeAspect="1"/>
          </p:cNvGraphicFramePr>
          <p:nvPr userDrawn="1">
            <p:custDataLst>
              <p:tags r:id="rId1"/>
            </p:custDataLst>
            <p:extLst>
              <p:ext uri="{D42A27DB-BD31-4B8C-83A1-F6EECF244321}">
                <p14:modId xmlns:p14="http://schemas.microsoft.com/office/powerpoint/2010/main" val="8911194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282E807-4BDA-4F98-9983-D05F7D123CF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6283036" y="1461557"/>
            <a:ext cx="5569112" cy="4585951"/>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33A1A04A-8930-4130-8B75-8C3AD9B94FBA}"/>
              </a:ext>
            </a:extLst>
          </p:cNvPr>
          <p:cNvSpPr>
            <a:spLocks noGrp="1"/>
          </p:cNvSpPr>
          <p:nvPr>
            <p:ph type="body" sz="quarter" idx="11" hasCustomPrompt="1"/>
          </p:nvPr>
        </p:nvSpPr>
        <p:spPr>
          <a:xfrm>
            <a:off x="339852" y="1461557"/>
            <a:ext cx="5569112"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Tree>
    <p:extLst>
      <p:ext uri="{BB962C8B-B14F-4D97-AF65-F5344CB8AC3E}">
        <p14:creationId xmlns:p14="http://schemas.microsoft.com/office/powerpoint/2010/main" val="31292641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D1D84B8-2423-4D13-9C4B-63EC131C0AF0}"/>
              </a:ext>
            </a:extLst>
          </p:cNvPr>
          <p:cNvGraphicFramePr>
            <a:graphicFrameLocks noChangeAspect="1"/>
          </p:cNvGraphicFramePr>
          <p:nvPr userDrawn="1">
            <p:custDataLst>
              <p:tags r:id="rId1"/>
            </p:custDataLst>
            <p:extLst>
              <p:ext uri="{D42A27DB-BD31-4B8C-83A1-F6EECF244321}">
                <p14:modId xmlns:p14="http://schemas.microsoft.com/office/powerpoint/2010/main" val="2989738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D1D84B8-2423-4D13-9C4B-63EC131C0A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339852" y="1461558"/>
            <a:ext cx="5568696" cy="4373185"/>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877345EF-C3C3-4D31-BCD4-1875DE8D4B1D}"/>
              </a:ext>
            </a:extLst>
          </p:cNvPr>
          <p:cNvSpPr>
            <a:spLocks noGrp="1"/>
          </p:cNvSpPr>
          <p:nvPr>
            <p:ph type="body" sz="quarter" idx="11" hasCustomPrompt="1"/>
          </p:nvPr>
        </p:nvSpPr>
        <p:spPr>
          <a:xfrm>
            <a:off x="6283452" y="1461558"/>
            <a:ext cx="5568696"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Tree>
    <p:extLst>
      <p:ext uri="{BB962C8B-B14F-4D97-AF65-F5344CB8AC3E}">
        <p14:creationId xmlns:p14="http://schemas.microsoft.com/office/powerpoint/2010/main" val="37744295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Slide with Text &amp; Small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816437F-F1B7-4633-BB98-154D06635005}"/>
              </a:ext>
            </a:extLst>
          </p:cNvPr>
          <p:cNvGraphicFramePr>
            <a:graphicFrameLocks noChangeAspect="1"/>
          </p:cNvGraphicFramePr>
          <p:nvPr userDrawn="1">
            <p:custDataLst>
              <p:tags r:id="rId1"/>
            </p:custDataLst>
            <p:extLst>
              <p:ext uri="{D42A27DB-BD31-4B8C-83A1-F6EECF244321}">
                <p14:modId xmlns:p14="http://schemas.microsoft.com/office/powerpoint/2010/main" val="2238229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816437F-F1B7-4633-BB98-154D066350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7" name="Bildplatzhalter 8"/>
          <p:cNvSpPr>
            <a:spLocks noGrp="1"/>
          </p:cNvSpPr>
          <p:nvPr>
            <p:ph type="pic" sz="quarter" idx="38" hasCustomPrompt="1"/>
          </p:nvPr>
        </p:nvSpPr>
        <p:spPr>
          <a:xfrm>
            <a:off x="8288211" y="1461558"/>
            <a:ext cx="3563937" cy="4429424"/>
          </a:xfrm>
          <a:solidFill>
            <a:schemeClr val="bg2"/>
          </a:solidFill>
        </p:spPr>
        <p:txBody>
          <a:bodyPr/>
          <a:lstStyle>
            <a:lvl1pPr>
              <a:defRPr/>
            </a:lvl1pPr>
          </a:lstStyle>
          <a:p>
            <a:r>
              <a:rPr lang="de-DE"/>
              <a:t>Picture</a:t>
            </a:r>
          </a:p>
        </p:txBody>
      </p:sp>
      <p:sp>
        <p:nvSpPr>
          <p:cNvPr id="9" name="Text Placeholder 9">
            <a:extLst>
              <a:ext uri="{FF2B5EF4-FFF2-40B4-BE49-F238E27FC236}">
                <a16:creationId xmlns:a16="http://schemas.microsoft.com/office/drawing/2014/main" id="{57466B07-7CC1-47CD-81A1-923CEF58054C}"/>
              </a:ext>
            </a:extLst>
          </p:cNvPr>
          <p:cNvSpPr>
            <a:spLocks noGrp="1"/>
          </p:cNvSpPr>
          <p:nvPr>
            <p:ph type="body" sz="quarter" idx="11" hasCustomPrompt="1"/>
          </p:nvPr>
        </p:nvSpPr>
        <p:spPr>
          <a:xfrm>
            <a:off x="339852" y="1461557"/>
            <a:ext cx="7427175"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Tree>
    <p:extLst>
      <p:ext uri="{BB962C8B-B14F-4D97-AF65-F5344CB8AC3E}">
        <p14:creationId xmlns:p14="http://schemas.microsoft.com/office/powerpoint/2010/main" val="27438900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0838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reserve="1">
  <p:cSld name="1_End slide">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47492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_End slid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4B675A-0708-3EDC-3849-67F94BE90015}"/>
              </a:ext>
            </a:extLst>
          </p:cNvPr>
          <p:cNvSpPr txBox="1"/>
          <p:nvPr userDrawn="1"/>
        </p:nvSpPr>
        <p:spPr>
          <a:xfrm>
            <a:off x="2960914" y="1828800"/>
            <a:ext cx="6193972"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ctr"/>
            <a:r>
              <a:rPr lang="en-US" sz="3600" dirty="0">
                <a:solidFill>
                  <a:schemeClr val="tx1"/>
                </a:solidFill>
              </a:rPr>
              <a:t>Thank you!</a:t>
            </a:r>
          </a:p>
        </p:txBody>
      </p:sp>
      <p:sp>
        <p:nvSpPr>
          <p:cNvPr id="2" name="Text Placeholder 9">
            <a:extLst>
              <a:ext uri="{FF2B5EF4-FFF2-40B4-BE49-F238E27FC236}">
                <a16:creationId xmlns:a16="http://schemas.microsoft.com/office/drawing/2014/main" id="{47051A44-586D-BF84-3C8C-E3C1EFEF0DA7}"/>
              </a:ext>
            </a:extLst>
          </p:cNvPr>
          <p:cNvSpPr>
            <a:spLocks noGrp="1"/>
          </p:cNvSpPr>
          <p:nvPr>
            <p:ph type="body" sz="quarter" idx="11" hasCustomPrompt="1"/>
          </p:nvPr>
        </p:nvSpPr>
        <p:spPr>
          <a:xfrm>
            <a:off x="2960914" y="2773522"/>
            <a:ext cx="7427175"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Tree>
    <p:extLst>
      <p:ext uri="{BB962C8B-B14F-4D97-AF65-F5344CB8AC3E}">
        <p14:creationId xmlns:p14="http://schemas.microsoft.com/office/powerpoint/2010/main" val="20295057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3_End slide">
    <p:bg>
      <p:bgPr>
        <a:solidFill>
          <a:schemeClr val="accent6"/>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22355E-5E54-A5A3-E9B5-9E11A9E9B748}"/>
              </a:ext>
            </a:extLst>
          </p:cNvPr>
          <p:cNvSpPr txBox="1"/>
          <p:nvPr userDrawn="1"/>
        </p:nvSpPr>
        <p:spPr>
          <a:xfrm>
            <a:off x="2960914" y="1828800"/>
            <a:ext cx="6193972"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ctr"/>
            <a:r>
              <a:rPr lang="en-US" sz="3600" dirty="0">
                <a:solidFill>
                  <a:schemeClr val="bg1"/>
                </a:solidFill>
              </a:rPr>
              <a:t>Thank you!</a:t>
            </a:r>
          </a:p>
        </p:txBody>
      </p:sp>
      <p:sp>
        <p:nvSpPr>
          <p:cNvPr id="5" name="Text Placeholder 9">
            <a:extLst>
              <a:ext uri="{FF2B5EF4-FFF2-40B4-BE49-F238E27FC236}">
                <a16:creationId xmlns:a16="http://schemas.microsoft.com/office/drawing/2014/main" id="{A43DC793-FAE8-CF65-F65E-46340CE7FE81}"/>
              </a:ext>
            </a:extLst>
          </p:cNvPr>
          <p:cNvSpPr>
            <a:spLocks noGrp="1"/>
          </p:cNvSpPr>
          <p:nvPr>
            <p:ph type="body" sz="quarter" idx="11" hasCustomPrompt="1"/>
          </p:nvPr>
        </p:nvSpPr>
        <p:spPr>
          <a:xfrm>
            <a:off x="2960914" y="2773522"/>
            <a:ext cx="7427175"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lvl5pPr>
            <a:lvl6pPr>
              <a:spcAft>
                <a:spcPts val="600"/>
              </a:spcAft>
              <a:defRPr>
                <a:solidFill>
                  <a:schemeClr val="bg1"/>
                </a:solidFill>
              </a:defRPr>
            </a:lvl6pPr>
          </a:lstStyle>
          <a:p>
            <a:r>
              <a:rPr lang="en-US" dirty="0"/>
              <a:t>Content</a:t>
            </a:r>
          </a:p>
          <a:p>
            <a:pPr lvl="1"/>
            <a:r>
              <a:rPr lang="en-US" dirty="0"/>
              <a:t>First bullet</a:t>
            </a:r>
          </a:p>
          <a:p>
            <a:pPr lvl="2"/>
            <a:r>
              <a:rPr lang="en-US" dirty="0"/>
              <a:t>Second bullet</a:t>
            </a:r>
          </a:p>
          <a:p>
            <a:pPr lvl="3"/>
            <a:r>
              <a:rPr lang="en-US" dirty="0"/>
              <a:t>Third bullet</a:t>
            </a:r>
          </a:p>
          <a:p>
            <a:pPr lvl="5"/>
            <a:r>
              <a:rPr lang="en-US" dirty="0"/>
              <a:t>Fourth bullet</a:t>
            </a:r>
          </a:p>
        </p:txBody>
      </p:sp>
    </p:spTree>
    <p:extLst>
      <p:ext uri="{BB962C8B-B14F-4D97-AF65-F5344CB8AC3E}">
        <p14:creationId xmlns:p14="http://schemas.microsoft.com/office/powerpoint/2010/main" val="3441612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920091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6"/>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406169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itle Slide with Image">
    <p:bg>
      <p:bgPr>
        <a:solidFill>
          <a:schemeClr val="accent6"/>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814375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790159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799342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6"/>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988313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Title Slide with Image">
    <p:bg>
      <p:bgPr>
        <a:solidFill>
          <a:schemeClr val="accent6"/>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065275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dirty="0"/>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350005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ags" Target="../tags/tag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2.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609D3C-BC29-4694-B89A-268F8CEBD7D8}"/>
              </a:ext>
            </a:extLst>
          </p:cNvPr>
          <p:cNvGraphicFramePr>
            <a:graphicFrameLocks noChangeAspect="1"/>
          </p:cNvGraphicFramePr>
          <p:nvPr userDrawn="1">
            <p:custDataLst>
              <p:tags r:id="rId61"/>
            </p:custDataLst>
            <p:extLst>
              <p:ext uri="{D42A27DB-BD31-4B8C-83A1-F6EECF244321}">
                <p14:modId xmlns:p14="http://schemas.microsoft.com/office/powerpoint/2010/main" val="15813777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2" imgW="272" imgH="272" progId="TCLayout.ActiveDocument.1">
                  <p:embed/>
                </p:oleObj>
              </mc:Choice>
              <mc:Fallback>
                <p:oleObj name="think-cell Slide" r:id="rId62" imgW="272" imgH="272" progId="TCLayout.ActiveDocument.1">
                  <p:embed/>
                  <p:pic>
                    <p:nvPicPr>
                      <p:cNvPr id="5" name="Object 4" hidden="1">
                        <a:extLst>
                          <a:ext uri="{FF2B5EF4-FFF2-40B4-BE49-F238E27FC236}">
                            <a16:creationId xmlns:a16="http://schemas.microsoft.com/office/drawing/2014/main" id="{ED609D3C-BC29-4694-B89A-268F8CEBD7D8}"/>
                          </a:ext>
                        </a:extLst>
                      </p:cNvPr>
                      <p:cNvPicPr/>
                      <p:nvPr/>
                    </p:nvPicPr>
                    <p:blipFill>
                      <a:blip r:embed="rId63"/>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C5BF1F4B-D731-4391-9291-628B25F01C2A}"/>
              </a:ext>
            </a:extLst>
          </p:cNvPr>
          <p:cNvSpPr>
            <a:spLocks noGrp="1"/>
          </p:cNvSpPr>
          <p:nvPr>
            <p:ph type="title"/>
          </p:nvPr>
        </p:nvSpPr>
        <p:spPr>
          <a:xfrm>
            <a:off x="340093" y="527632"/>
            <a:ext cx="11511814" cy="492443"/>
          </a:xfrm>
          <a:prstGeom prst="rect">
            <a:avLst/>
          </a:prstGeom>
        </p:spPr>
        <p:txBody>
          <a:bodyPr vert="horz" lIns="0" tIns="0" rIns="0" bIns="0" rtlCol="0" anchor="b" anchorCtr="0">
            <a:spAutoFit/>
          </a:bodyPr>
          <a:lstStyle/>
          <a:p>
            <a:pPr lvl="0"/>
            <a:r>
              <a:rPr lang="en-US"/>
              <a:t>Click to edit Master title style</a:t>
            </a:r>
            <a:endParaRPr lang="en-US" dirty="0"/>
          </a:p>
        </p:txBody>
      </p:sp>
      <p:sp>
        <p:nvSpPr>
          <p:cNvPr id="19" name="Text Placeholder 18">
            <a:extLst>
              <a:ext uri="{FF2B5EF4-FFF2-40B4-BE49-F238E27FC236}">
                <a16:creationId xmlns:a16="http://schemas.microsoft.com/office/drawing/2014/main" id="{CC30CE96-0688-4A7A-AC7B-45AAF84E3C95}"/>
              </a:ext>
            </a:extLst>
          </p:cNvPr>
          <p:cNvSpPr>
            <a:spLocks noGrp="1"/>
          </p:cNvSpPr>
          <p:nvPr>
            <p:ph type="body" idx="1"/>
          </p:nvPr>
        </p:nvSpPr>
        <p:spPr>
          <a:xfrm>
            <a:off x="340093" y="1579347"/>
            <a:ext cx="11511814" cy="1846659"/>
          </a:xfrm>
          <a:prstGeom prst="rect">
            <a:avLst/>
          </a:prstGeom>
        </p:spPr>
        <p:txBody>
          <a:bodyPr vert="horz" lIns="0" tIns="0" rIns="0" bIns="0" rtlCol="0">
            <a:spAutoFit/>
          </a:bodyPr>
          <a:lstStyle/>
          <a:p>
            <a:pPr lvl="0"/>
            <a:r>
              <a:rPr lang="en-US" dirty="0"/>
              <a:t>Click to edit Master text styles</a:t>
            </a:r>
          </a:p>
          <a:p>
            <a:pPr marL="228600" lvl="1" indent="-228600" algn="l" defTabSz="914400" rtl="0" eaLnBrk="1" latinLnBrk="0" hangingPunct="1">
              <a:lnSpc>
                <a:spcPct val="100000"/>
              </a:lnSpc>
              <a:spcBef>
                <a:spcPts val="0"/>
              </a:spcBef>
              <a:spcAft>
                <a:spcPts val="600"/>
              </a:spcAft>
              <a:buFont typeface="Wingdings" panose="05000000000000000000" pitchFamily="2" charset="2"/>
              <a:buChar char="§"/>
            </a:pPr>
            <a:r>
              <a:rPr lang="en-US" dirty="0"/>
              <a:t>First level</a:t>
            </a:r>
          </a:p>
          <a:p>
            <a:pPr marL="457200" lvl="2" indent="-228600" algn="l" defTabSz="914400" rtl="0" eaLnBrk="1" latinLnBrk="0" hangingPunct="1">
              <a:lnSpc>
                <a:spcPct val="100000"/>
              </a:lnSpc>
              <a:spcBef>
                <a:spcPts val="0"/>
              </a:spcBef>
              <a:spcAft>
                <a:spcPts val="600"/>
              </a:spcAft>
              <a:buFont typeface="Nunito Light" panose="00000400000000000000" pitchFamily="2" charset="0"/>
              <a:buChar char="–"/>
            </a:pPr>
            <a:r>
              <a:rPr lang="en-US" dirty="0"/>
              <a:t>Second level</a:t>
            </a:r>
          </a:p>
          <a:p>
            <a:pPr marL="685800" lvl="3" indent="-228600" algn="l" defTabSz="914400" rtl="0" eaLnBrk="1" latinLnBrk="0" hangingPunct="1">
              <a:lnSpc>
                <a:spcPct val="100000"/>
              </a:lnSpc>
              <a:spcBef>
                <a:spcPts val="600"/>
              </a:spcBef>
              <a:spcAft>
                <a:spcPts val="600"/>
              </a:spcAft>
              <a:buFont typeface="Arial" panose="020B0604020202020204" pitchFamily="34" charset="0"/>
              <a:buChar char="•"/>
            </a:pPr>
            <a:r>
              <a:rPr lang="en-US" dirty="0"/>
              <a:t>Third level</a:t>
            </a:r>
          </a:p>
          <a:p>
            <a:pPr marL="914400" lvl="5" indent="-228600" algn="l" defTabSz="914400" rtl="0" eaLnBrk="1" latinLnBrk="0" hangingPunct="1">
              <a:lnSpc>
                <a:spcPct val="100000"/>
              </a:lnSpc>
              <a:spcBef>
                <a:spcPts val="600"/>
              </a:spcBef>
              <a:spcAft>
                <a:spcPts val="600"/>
              </a:spcAft>
              <a:buFont typeface="Courier New" panose="02070309020205020404" pitchFamily="49" charset="0"/>
              <a:buChar char="o"/>
            </a:pPr>
            <a:r>
              <a:rPr lang="en-US" dirty="0"/>
              <a:t>Fourth level</a:t>
            </a:r>
          </a:p>
        </p:txBody>
      </p:sp>
      <p:pic>
        <p:nvPicPr>
          <p:cNvPr id="14" name="Picture 13">
            <a:extLst>
              <a:ext uri="{FF2B5EF4-FFF2-40B4-BE49-F238E27FC236}">
                <a16:creationId xmlns:a16="http://schemas.microsoft.com/office/drawing/2014/main" id="{7E19E1E4-9F3D-4951-8BF5-71640ADCFF5E}"/>
              </a:ext>
            </a:extLst>
          </p:cNvPr>
          <p:cNvPicPr>
            <a:picLocks noChangeAspect="1"/>
          </p:cNvPicPr>
          <p:nvPr userDrawn="1"/>
        </p:nvPicPr>
        <p:blipFill>
          <a:blip r:embed="rId64">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5" name="Rectangle: Rounded Corners 14">
            <a:extLst>
              <a:ext uri="{FF2B5EF4-FFF2-40B4-BE49-F238E27FC236}">
                <a16:creationId xmlns:a16="http://schemas.microsoft.com/office/drawing/2014/main" id="{4E3281F7-32A0-4281-84B2-AD25070B9C92}"/>
              </a:ext>
              <a:ext uri="{C183D7F6-B498-43B3-948B-1728B52AA6E4}">
                <adec:decorative xmlns:adec="http://schemas.microsoft.com/office/drawing/2017/decorative" val="1"/>
              </a:ext>
            </a:extLst>
          </p:cNvPr>
          <p:cNvSpPr/>
          <p:nvPr userDrawn="1"/>
        </p:nvSpPr>
        <p:spPr>
          <a:xfrm>
            <a:off x="1684569" y="6498771"/>
            <a:ext cx="9726448" cy="75138"/>
          </a:xfrm>
          <a:prstGeom prst="roundRect">
            <a:avLst>
              <a:gd name="adj" fmla="val 50000"/>
            </a:avLst>
          </a:prstGeom>
          <a:gradFill flip="none" rotWithShape="1">
            <a:gsLst>
              <a:gs pos="0">
                <a:schemeClr val="accent6"/>
              </a:gs>
              <a:gs pos="99000">
                <a:schemeClr val="accent6">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5">
            <a:extLst>
              <a:ext uri="{FF2B5EF4-FFF2-40B4-BE49-F238E27FC236}">
                <a16:creationId xmlns:a16="http://schemas.microsoft.com/office/drawing/2014/main" id="{CEC2F39C-2C14-4BD3-9013-6BC422037DE7}"/>
              </a:ext>
            </a:extLst>
          </p:cNvPr>
          <p:cNvSpPr txBox="1">
            <a:spLocks/>
          </p:cNvSpPr>
          <p:nvPr userDrawn="1"/>
        </p:nvSpPr>
        <p:spPr>
          <a:xfrm>
            <a:off x="11588267" y="6373769"/>
            <a:ext cx="308840" cy="308840"/>
          </a:xfrm>
          <a:prstGeom prst="ellipse">
            <a:avLst/>
          </a:prstGeom>
          <a:no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1E1D1042-073F-4618-9651-AB958BFE2E2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88807007"/>
      </p:ext>
    </p:extLst>
  </p:cSld>
  <p:clrMap bg1="lt1" tx1="dk1" bg2="lt2" tx2="dk2" accent1="accent1" accent2="accent2" accent3="accent3" accent4="accent4" accent5="accent5" accent6="accent6" hlink="hlink" folHlink="folHlink"/>
  <p:sldLayoutIdLst>
    <p:sldLayoutId id="2147483660" r:id="rId1"/>
    <p:sldLayoutId id="2147483694" r:id="rId2"/>
    <p:sldLayoutId id="2147483695" r:id="rId3"/>
    <p:sldLayoutId id="2147483663" r:id="rId4"/>
    <p:sldLayoutId id="2147483701" r:id="rId5"/>
    <p:sldLayoutId id="2147483700" r:id="rId6"/>
    <p:sldLayoutId id="2147483702" r:id="rId7"/>
    <p:sldLayoutId id="2147483703" r:id="rId8"/>
    <p:sldLayoutId id="2147483704" r:id="rId9"/>
    <p:sldLayoutId id="2147483699" r:id="rId10"/>
    <p:sldLayoutId id="2147483705" r:id="rId11"/>
    <p:sldLayoutId id="2147483678" r:id="rId12"/>
    <p:sldLayoutId id="2147483679" r:id="rId13"/>
    <p:sldLayoutId id="2147483650" r:id="rId14"/>
    <p:sldLayoutId id="2147483674" r:id="rId15"/>
    <p:sldLayoutId id="2147483707" r:id="rId16"/>
    <p:sldLayoutId id="2147483706" r:id="rId17"/>
    <p:sldLayoutId id="2147483675" r:id="rId18"/>
    <p:sldLayoutId id="2147483684" r:id="rId19"/>
    <p:sldLayoutId id="2147483689" r:id="rId20"/>
    <p:sldLayoutId id="2147483691" r:id="rId21"/>
    <p:sldLayoutId id="2147483708" r:id="rId22"/>
    <p:sldLayoutId id="2147483709" r:id="rId23"/>
    <p:sldLayoutId id="2147483710" r:id="rId24"/>
    <p:sldLayoutId id="2147483719" r:id="rId25"/>
    <p:sldLayoutId id="2147483661" r:id="rId26"/>
    <p:sldLayoutId id="2147483716" r:id="rId27"/>
    <p:sldLayoutId id="2147483685" r:id="rId28"/>
    <p:sldLayoutId id="2147483683" r:id="rId29"/>
    <p:sldLayoutId id="2147483688" r:id="rId30"/>
    <p:sldLayoutId id="2147483681" r:id="rId31"/>
    <p:sldLayoutId id="2147483677" r:id="rId32"/>
    <p:sldLayoutId id="2147483692" r:id="rId33"/>
    <p:sldLayoutId id="2147483711" r:id="rId34"/>
    <p:sldLayoutId id="2147483713" r:id="rId35"/>
    <p:sldLayoutId id="2147483714" r:id="rId36"/>
    <p:sldLayoutId id="2147483720" r:id="rId37"/>
    <p:sldLayoutId id="2147483690" r:id="rId38"/>
    <p:sldLayoutId id="2147483712" r:id="rId39"/>
    <p:sldLayoutId id="2147483715" r:id="rId40"/>
    <p:sldLayoutId id="2147483721" r:id="rId41"/>
    <p:sldLayoutId id="2147483693" r:id="rId42"/>
    <p:sldLayoutId id="2147483664" r:id="rId43"/>
    <p:sldLayoutId id="2147483662" r:id="rId44"/>
    <p:sldLayoutId id="2147483717" r:id="rId45"/>
    <p:sldLayoutId id="2147483718" r:id="rId46"/>
    <p:sldLayoutId id="2147483722" r:id="rId47"/>
    <p:sldLayoutId id="2147483665" r:id="rId48"/>
    <p:sldLayoutId id="2147483666" r:id="rId49"/>
    <p:sldLayoutId id="2147483667" r:id="rId50"/>
    <p:sldLayoutId id="2147483668" r:id="rId51"/>
    <p:sldLayoutId id="2147483669" r:id="rId52"/>
    <p:sldLayoutId id="2147483670" r:id="rId53"/>
    <p:sldLayoutId id="2147483671" r:id="rId54"/>
    <p:sldLayoutId id="2147483672" r:id="rId55"/>
    <p:sldLayoutId id="2147483655" r:id="rId56"/>
    <p:sldLayoutId id="2147483696" r:id="rId57"/>
    <p:sldLayoutId id="2147483697" r:id="rId58"/>
    <p:sldLayoutId id="2147483698" r:id="rId59"/>
  </p:sldLayoutIdLst>
  <p:hf hdr="0" ftr="0" dt="0"/>
  <p:txStyles>
    <p:titleStyle>
      <a:lvl1pPr algn="l" defTabSz="914400" rtl="0" eaLnBrk="1" latinLnBrk="0" hangingPunct="1">
        <a:lnSpc>
          <a:spcPct val="100000"/>
        </a:lnSpc>
        <a:spcBef>
          <a:spcPct val="0"/>
        </a:spcBef>
        <a:buNone/>
        <a:defRPr lang="en-US" sz="3200" b="0" kern="1200">
          <a:solidFill>
            <a:schemeClr val="accent6"/>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microsoft.com/office/2017/04/relationships/track" Target="../media/track1.vtt"/><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audio" Target="../media/media10.m4a"/><Relationship Id="rId7" Type="http://schemas.openxmlformats.org/officeDocument/2006/relationships/image" Target="../media/image1.emf"/><Relationship Id="rId2" Type="http://schemas.microsoft.com/office/2007/relationships/media" Target="../media/media10.m4a"/><Relationship Id="rId1" Type="http://schemas.openxmlformats.org/officeDocument/2006/relationships/tags" Target="../tags/tag61.xml"/><Relationship Id="rId6" Type="http://schemas.openxmlformats.org/officeDocument/2006/relationships/oleObject" Target="../embeddings/oleObject30.bin"/><Relationship Id="rId5" Type="http://schemas.openxmlformats.org/officeDocument/2006/relationships/notesSlide" Target="../notesSlides/notesSlide9.xml"/><Relationship Id="rId10" Type="http://schemas.openxmlformats.org/officeDocument/2006/relationships/image" Target="../media/image5.png"/><Relationship Id="rId4" Type="http://schemas.openxmlformats.org/officeDocument/2006/relationships/slideLayout" Target="../slideLayouts/slideLayout21.xml"/><Relationship Id="rId9" Type="http://schemas.microsoft.com/office/2017/04/relationships/track" Target="../media/track10.vtt"/></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8.xml"/><Relationship Id="rId7" Type="http://schemas.openxmlformats.org/officeDocument/2006/relationships/diagramQuickStyle" Target="../diagrams/quickStyle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1.xml"/><Relationship Id="rId11" Type="http://schemas.openxmlformats.org/officeDocument/2006/relationships/image" Target="../media/image5.png"/><Relationship Id="rId5" Type="http://schemas.openxmlformats.org/officeDocument/2006/relationships/diagramData" Target="../diagrams/data1.xml"/><Relationship Id="rId10" Type="http://schemas.microsoft.com/office/2017/04/relationships/track" Target="../media/track11.vtt"/><Relationship Id="rId4" Type="http://schemas.openxmlformats.org/officeDocument/2006/relationships/notesSlide" Target="../notesSlides/notesSlide10.xml"/><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8" Type="http://schemas.microsoft.com/office/2017/04/relationships/track" Target="../media/track12.vtt"/><Relationship Id="rId3" Type="http://schemas.openxmlformats.org/officeDocument/2006/relationships/audio" Target="../media/media12.m4a"/><Relationship Id="rId7" Type="http://schemas.openxmlformats.org/officeDocument/2006/relationships/image" Target="../media/image1.emf"/><Relationship Id="rId2" Type="http://schemas.microsoft.com/office/2007/relationships/media" Target="../media/media12.m4a"/><Relationship Id="rId1" Type="http://schemas.openxmlformats.org/officeDocument/2006/relationships/tags" Target="../tags/tag62.xml"/><Relationship Id="rId6" Type="http://schemas.openxmlformats.org/officeDocument/2006/relationships/oleObject" Target="../embeddings/oleObject31.bin"/><Relationship Id="rId5" Type="http://schemas.openxmlformats.org/officeDocument/2006/relationships/notesSlide" Target="../notesSlides/notesSlide11.xml"/><Relationship Id="rId10" Type="http://schemas.openxmlformats.org/officeDocument/2006/relationships/hyperlink" Target="https://www.cdrnet.org/LicensureMap" TargetMode="External"/><Relationship Id="rId4" Type="http://schemas.openxmlformats.org/officeDocument/2006/relationships/slideLayout" Target="../slideLayouts/slideLayout18.xml"/><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microsoft.com/office/2017/04/relationships/track" Target="../media/track13.vtt"/><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audio" Target="../media/media14.m4a"/><Relationship Id="rId7" Type="http://schemas.openxmlformats.org/officeDocument/2006/relationships/image" Target="../media/image1.emf"/><Relationship Id="rId2" Type="http://schemas.microsoft.com/office/2007/relationships/media" Target="../media/media14.m4a"/><Relationship Id="rId1" Type="http://schemas.openxmlformats.org/officeDocument/2006/relationships/tags" Target="../tags/tag63.xml"/><Relationship Id="rId6" Type="http://schemas.openxmlformats.org/officeDocument/2006/relationships/oleObject" Target="../embeddings/oleObject30.bin"/><Relationship Id="rId5" Type="http://schemas.openxmlformats.org/officeDocument/2006/relationships/notesSlide" Target="../notesSlides/notesSlide13.xml"/><Relationship Id="rId10" Type="http://schemas.openxmlformats.org/officeDocument/2006/relationships/image" Target="../media/image5.png"/><Relationship Id="rId4" Type="http://schemas.openxmlformats.org/officeDocument/2006/relationships/slideLayout" Target="../slideLayouts/slideLayout21.xml"/><Relationship Id="rId9" Type="http://schemas.microsoft.com/office/2017/04/relationships/track" Target="../media/track14.vtt"/></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microsoft.com/office/2017/04/relationships/track" Target="../media/track15.vtt"/><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microsoft.com/office/2017/04/relationships/track" Target="../media/track16.vtt"/><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microsoft.com/office/2017/04/relationships/track" Target="../media/track17.vtt"/><Relationship Id="rId5" Type="http://schemas.openxmlformats.org/officeDocument/2006/relationships/image" Target="../media/image14.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5.png"/><Relationship Id="rId2" Type="http://schemas.openxmlformats.org/officeDocument/2006/relationships/audio" Target="../media/media18.m4a"/><Relationship Id="rId1" Type="http://schemas.microsoft.com/office/2007/relationships/media" Target="../media/media18.m4a"/><Relationship Id="rId6" Type="http://schemas.microsoft.com/office/2017/04/relationships/track" Target="../media/track18.vtt"/><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5.png"/><Relationship Id="rId2" Type="http://schemas.openxmlformats.org/officeDocument/2006/relationships/audio" Target="../media/media19.m4a"/><Relationship Id="rId1" Type="http://schemas.microsoft.com/office/2007/relationships/media" Target="../media/media19.m4a"/><Relationship Id="rId6" Type="http://schemas.microsoft.com/office/2017/04/relationships/track" Target="../media/track19.vtt"/><Relationship Id="rId5" Type="http://schemas.openxmlformats.org/officeDocument/2006/relationships/image" Target="../media/image14.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28.bin"/><Relationship Id="rId3" Type="http://schemas.openxmlformats.org/officeDocument/2006/relationships/tags" Target="../tags/tag58.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microsoft.com/office/2017/04/relationships/track" Target="../media/track2.vtt"/><Relationship Id="rId5" Type="http://schemas.openxmlformats.org/officeDocument/2006/relationships/notesSlide" Target="../notesSlides/notesSlide2.xml"/><Relationship Id="rId4" Type="http://schemas.openxmlformats.org/officeDocument/2006/relationships/slideLayout" Target="../slideLayouts/slideLayout14.xml"/><Relationship Id="rId9"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5.png"/><Relationship Id="rId2" Type="http://schemas.openxmlformats.org/officeDocument/2006/relationships/audio" Target="../media/media20.m4a"/><Relationship Id="rId1" Type="http://schemas.microsoft.com/office/2007/relationships/media" Target="../media/media20.m4a"/><Relationship Id="rId6" Type="http://schemas.microsoft.com/office/2017/04/relationships/track" Target="../media/track20.vtt"/><Relationship Id="rId5" Type="http://schemas.openxmlformats.org/officeDocument/2006/relationships/image" Target="../media/image14.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5.png"/><Relationship Id="rId2" Type="http://schemas.openxmlformats.org/officeDocument/2006/relationships/audio" Target="../media/media21.m4a"/><Relationship Id="rId1" Type="http://schemas.microsoft.com/office/2007/relationships/media" Target="../media/media21.m4a"/><Relationship Id="rId6" Type="http://schemas.microsoft.com/office/2017/04/relationships/track" Target="../media/track21.vtt"/><Relationship Id="rId5" Type="http://schemas.openxmlformats.org/officeDocument/2006/relationships/image" Target="../media/image14.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audio" Target="../media/media22.m4a"/><Relationship Id="rId7" Type="http://schemas.openxmlformats.org/officeDocument/2006/relationships/oleObject" Target="../embeddings/oleObject30.bin"/><Relationship Id="rId2" Type="http://schemas.microsoft.com/office/2007/relationships/media" Target="../media/media22.m4a"/><Relationship Id="rId1" Type="http://schemas.openxmlformats.org/officeDocument/2006/relationships/tags" Target="../tags/tag64.xml"/><Relationship Id="rId6" Type="http://schemas.openxmlformats.org/officeDocument/2006/relationships/image" Target="../media/image13.jpg"/><Relationship Id="rId11" Type="http://schemas.openxmlformats.org/officeDocument/2006/relationships/image" Target="../media/image5.png"/><Relationship Id="rId5" Type="http://schemas.openxmlformats.org/officeDocument/2006/relationships/notesSlide" Target="../notesSlides/notesSlide21.xml"/><Relationship Id="rId10" Type="http://schemas.microsoft.com/office/2017/04/relationships/track" Target="../media/track22.vtt"/><Relationship Id="rId4" Type="http://schemas.openxmlformats.org/officeDocument/2006/relationships/slideLayout" Target="../slideLayouts/slideLayout21.xml"/><Relationship Id="rId9" Type="http://schemas.openxmlformats.org/officeDocument/2006/relationships/hyperlink" Target="https://nam10.safelinks.protection.outlook.com/?url=https%3A%2F%2Fwww.eatrightpro.org%2Fpractice%2Fscope-and-standards-of-practice&amp;data=05%7C02%7Ckhui%40eatright.org%7C6ada425cc6ed476a5fcb08dea187605f%7C5da1b5c430044586b7ab2dd01f24d7d2%7C0%7C0%7C639125799992817287%7CUnknown%7CTWFpbGZsb3d8eyJFbXB0eU1hcGkiOnRydWUsIlYiOiIwLjAuMDAwMCIsIlAiOiJXaW4zMiIsIkFOIjoiTWFpbCIsIldUIjoyfQ%3D%3D%7C0%7C%7C%7C&amp;sdata=%2BD%2B%2FlVlIiFKLMw1jU0ClFk3w%2FrkeQmM%2F6p2u%2BOUPixQ%3D&amp;reserved=0" TargetMode="External"/></Relationships>
</file>

<file path=ppt/slides/_rels/slide23.xml.rels><?xml version="1.0" encoding="UTF-8" standalone="yes"?>
<Relationships xmlns="http://schemas.openxmlformats.org/package/2006/relationships"><Relationship Id="rId8" Type="http://schemas.microsoft.com/office/2017/04/relationships/track" Target="../media/track23.vtt"/><Relationship Id="rId3" Type="http://schemas.openxmlformats.org/officeDocument/2006/relationships/audio" Target="../media/media23.m4a"/><Relationship Id="rId7" Type="http://schemas.openxmlformats.org/officeDocument/2006/relationships/image" Target="../media/image1.emf"/><Relationship Id="rId2" Type="http://schemas.microsoft.com/office/2007/relationships/media" Target="../media/media23.m4a"/><Relationship Id="rId1" Type="http://schemas.openxmlformats.org/officeDocument/2006/relationships/tags" Target="../tags/tag65.xml"/><Relationship Id="rId6" Type="http://schemas.openxmlformats.org/officeDocument/2006/relationships/oleObject" Target="../embeddings/oleObject32.bin"/><Relationship Id="rId5" Type="http://schemas.openxmlformats.org/officeDocument/2006/relationships/notesSlide" Target="../notesSlides/notesSlide22.xml"/><Relationship Id="rId4" Type="http://schemas.openxmlformats.org/officeDocument/2006/relationships/slideLayout" Target="../slideLayouts/slideLayout59.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audio" Target="../media/media3.m4a"/><Relationship Id="rId7" Type="http://schemas.openxmlformats.org/officeDocument/2006/relationships/image" Target="../media/image1.emf"/><Relationship Id="rId12" Type="http://schemas.openxmlformats.org/officeDocument/2006/relationships/image" Target="../media/image5.png"/><Relationship Id="rId2" Type="http://schemas.microsoft.com/office/2007/relationships/media" Target="../media/media3.m4a"/><Relationship Id="rId1" Type="http://schemas.openxmlformats.org/officeDocument/2006/relationships/tags" Target="../tags/tag59.xml"/><Relationship Id="rId6" Type="http://schemas.openxmlformats.org/officeDocument/2006/relationships/oleObject" Target="../embeddings/oleObject29.bin"/><Relationship Id="rId11" Type="http://schemas.microsoft.com/office/2017/04/relationships/track" Target="../media/track3.vtt"/><Relationship Id="rId5" Type="http://schemas.openxmlformats.org/officeDocument/2006/relationships/notesSlide" Target="../notesSlides/notesSlide3.xml"/><Relationship Id="rId10" Type="http://schemas.openxmlformats.org/officeDocument/2006/relationships/image" Target="../media/image8.svg"/><Relationship Id="rId4" Type="http://schemas.openxmlformats.org/officeDocument/2006/relationships/slideLayout" Target="../slideLayouts/slideLayout14.xml"/><Relationship Id="rId9" Type="http://schemas.openxmlformats.org/officeDocument/2006/relationships/image" Target="../media/image7.svg"/></Relationships>
</file>

<file path=ppt/slides/_rels/slide4.xml.rels><?xml version="1.0" encoding="UTF-8" standalone="yes"?>
<Relationships xmlns="http://schemas.openxmlformats.org/package/2006/relationships"><Relationship Id="rId8" Type="http://schemas.microsoft.com/office/2017/04/relationships/track" Target="../media/track4.vtt"/><Relationship Id="rId3" Type="http://schemas.openxmlformats.org/officeDocument/2006/relationships/audio" Target="../media/media4.m4a"/><Relationship Id="rId7" Type="http://schemas.openxmlformats.org/officeDocument/2006/relationships/image" Target="../media/image9.jpg"/><Relationship Id="rId2" Type="http://schemas.microsoft.com/office/2007/relationships/media" Target="../media/media4.m4a"/><Relationship Id="rId1" Type="http://schemas.openxmlformats.org/officeDocument/2006/relationships/tags" Target="../tags/tag60.xml"/><Relationship Id="rId6" Type="http://schemas.openxmlformats.org/officeDocument/2006/relationships/image" Target="../media/image1.emf"/><Relationship Id="rId5" Type="http://schemas.openxmlformats.org/officeDocument/2006/relationships/oleObject" Target="../embeddings/oleObject30.bin"/><Relationship Id="rId4" Type="http://schemas.openxmlformats.org/officeDocument/2006/relationships/slideLayout" Target="../slideLayouts/slideLayout21.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microsoft.com/office/2017/04/relationships/track" Target="../media/track5.vtt"/><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microsoft.com/office/2017/04/relationships/track" Target="../media/track6.vtt"/><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microsoft.com/office/2017/04/relationships/track" Target="../media/track7.vtt"/><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microsoft.com/office/2017/04/relationships/track" Target="../media/track8.vtt"/><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microsoft.com/office/2017/04/relationships/track" Target="../media/track9.vtt"/><Relationship Id="rId5" Type="http://schemas.openxmlformats.org/officeDocument/2006/relationships/image" Target="../media/image10.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28552A3-600D-F23B-222A-46B73CBEBFF5}"/>
              </a:ext>
            </a:extLst>
          </p:cNvPr>
          <p:cNvSpPr>
            <a:spLocks noGrp="1"/>
          </p:cNvSpPr>
          <p:nvPr>
            <p:ph type="ctrTitle"/>
          </p:nvPr>
        </p:nvSpPr>
        <p:spPr>
          <a:xfrm>
            <a:off x="5826864" y="2539537"/>
            <a:ext cx="5860472" cy="1477328"/>
          </a:xfrm>
        </p:spPr>
        <p:txBody>
          <a:bodyPr/>
          <a:lstStyle/>
          <a:p>
            <a:r>
              <a:rPr lang="en-US" dirty="0"/>
              <a:t>Navigating Licensure Related Topics</a:t>
            </a:r>
          </a:p>
        </p:txBody>
      </p:sp>
      <p:pic>
        <p:nvPicPr>
          <p:cNvPr id="11" name="Picture Placeholder 10" descr="Hand pointing to globe">
            <a:extLst>
              <a:ext uri="{FF2B5EF4-FFF2-40B4-BE49-F238E27FC236}">
                <a16:creationId xmlns:a16="http://schemas.microsoft.com/office/drawing/2014/main" id="{429EE338-3B45-28A7-78A8-DA998DF27ED3}"/>
              </a:ext>
            </a:extLst>
          </p:cNvPr>
          <p:cNvPicPr>
            <a:picLocks noGrp="1" noChangeAspect="1"/>
          </p:cNvPicPr>
          <p:nvPr>
            <p:ph type="pic" sz="quarter" idx="10"/>
          </p:nvPr>
        </p:nvPicPr>
        <p:blipFill>
          <a:blip r:embed="rId5"/>
          <a:srcRect l="28204" r="28204"/>
          <a:stretch/>
        </p:blipFill>
        <p:spPr/>
      </p:pic>
      <p:pic>
        <p:nvPicPr>
          <p:cNvPr id="4" name="Audio 3" descr="Audio speaker icon">
            <a:hlinkClick r:id="" action="ppaction://media"/>
            <a:extLst>
              <a:ext uri="{FF2B5EF4-FFF2-40B4-BE49-F238E27FC236}">
                <a16:creationId xmlns:a16="http://schemas.microsoft.com/office/drawing/2014/main" id="{16F23E56-02E1-DCB9-18C6-2915D44E2AE0}"/>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D3183D3F-2551-4745-8093-421DABCE56D1}" label="" lang="en-us" r:embed="rId6"/>
                        </p173:trackLst>
                      </p173:tracksInfo>
                    </p:ext>
                  </p14:extLst>
                </p14:media>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03128612"/>
      </p:ext>
    </p:extLst>
  </p:cSld>
  <p:clrMapOvr>
    <a:masterClrMapping/>
  </p:clrMapOvr>
  <mc:AlternateContent xmlns:mc="http://schemas.openxmlformats.org/markup-compatibility/2006" xmlns:p14="http://schemas.microsoft.com/office/powerpoint/2010/main">
    <mc:Choice Requires="p14">
      <p:transition spd="slow" p14:dur="2000" advTm="7600"/>
    </mc:Choice>
    <mc:Fallback xmlns="">
      <p:transition spd="slow" advTm="7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930B9E0-A300-4F16-9A5D-B7023A2B95F1}"/>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31999170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72" imgH="272" progId="TCLayout.ActiveDocument.1">
                  <p:embed/>
                </p:oleObj>
              </mc:Choice>
              <mc:Fallback>
                <p:oleObj name="think-cell Slide" r:id="rId6" imgW="272" imgH="272" progId="TCLayout.ActiveDocument.1">
                  <p:embed/>
                  <p:pic>
                    <p:nvPicPr>
                      <p:cNvPr id="5" name="Object 4" hidden="1">
                        <a:extLst>
                          <a:ext uri="{FF2B5EF4-FFF2-40B4-BE49-F238E27FC236}">
                            <a16:creationId xmlns:a16="http://schemas.microsoft.com/office/drawing/2014/main" id="{E930B9E0-A300-4F16-9A5D-B7023A2B95F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B90EE5FE-EE8E-47D0-BF3F-2EC990CA4120}"/>
              </a:ext>
            </a:extLst>
          </p:cNvPr>
          <p:cNvSpPr>
            <a:spLocks noGrp="1"/>
          </p:cNvSpPr>
          <p:nvPr>
            <p:ph type="ctrTitle"/>
          </p:nvPr>
        </p:nvSpPr>
        <p:spPr>
          <a:xfrm>
            <a:off x="-95793" y="1136469"/>
            <a:ext cx="5760719" cy="3312322"/>
          </a:xfrm>
        </p:spPr>
        <p:txBody>
          <a:bodyPr vert="horz"/>
          <a:lstStyle/>
          <a:p>
            <a:pPr algn="ctr"/>
            <a:r>
              <a:rPr lang="en-US" dirty="0"/>
              <a:t>CDR Credential vs </a:t>
            </a:r>
            <a:br>
              <a:rPr lang="en-US" dirty="0"/>
            </a:br>
            <a:r>
              <a:rPr lang="en-US" dirty="0"/>
              <a:t>State Licensure</a:t>
            </a:r>
            <a:br>
              <a:rPr lang="en-US" dirty="0"/>
            </a:br>
            <a:r>
              <a:rPr lang="en-US" dirty="0"/>
              <a:t> </a:t>
            </a:r>
            <a:br>
              <a:rPr lang="en-US" dirty="0"/>
            </a:br>
            <a:r>
              <a:rPr lang="en-US" sz="3600" dirty="0"/>
              <a:t>What is the Difference? </a:t>
            </a:r>
            <a:endParaRPr lang="en-US" dirty="0"/>
          </a:p>
        </p:txBody>
      </p:sp>
      <p:pic>
        <p:nvPicPr>
          <p:cNvPr id="10" name="Picture Placeholder 9" descr="A close-up of the Capitol&#10;&#10;">
            <a:extLst>
              <a:ext uri="{FF2B5EF4-FFF2-40B4-BE49-F238E27FC236}">
                <a16:creationId xmlns:a16="http://schemas.microsoft.com/office/drawing/2014/main" id="{53D6340D-46DB-FBCB-D1C9-440CCE163634}"/>
              </a:ext>
            </a:extLst>
          </p:cNvPr>
          <p:cNvPicPr>
            <a:picLocks noGrp="1" noChangeAspect="1"/>
          </p:cNvPicPr>
          <p:nvPr>
            <p:ph type="pic" sz="quarter" idx="10"/>
          </p:nvPr>
        </p:nvPicPr>
        <p:blipFill>
          <a:blip r:embed="rId8"/>
          <a:srcRect t="6050" b="6050"/>
          <a:stretch>
            <a:fillRect/>
          </a:stretch>
        </p:blipFill>
        <p:spPr>
          <a:xfrm>
            <a:off x="4621650" y="0"/>
            <a:ext cx="7570350" cy="6858000"/>
          </a:xfrm>
        </p:spPr>
      </p:pic>
      <p:sp>
        <p:nvSpPr>
          <p:cNvPr id="2" name="TextBox 1">
            <a:extLst>
              <a:ext uri="{FF2B5EF4-FFF2-40B4-BE49-F238E27FC236}">
                <a16:creationId xmlns:a16="http://schemas.microsoft.com/office/drawing/2014/main" id="{D00B9855-5379-6B7D-1FAB-AEEA327779E3}"/>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a:t>
            </a:r>
            <a:endParaRPr kumimoji="0" lang="en-US" sz="1050" b="0" i="0" u="none" strike="noStrike" kern="0" cap="none" spc="0" normalizeH="0" baseline="0" noProof="0" dirty="0">
              <a:ln>
                <a:noFill/>
              </a:ln>
              <a:solidFill>
                <a:srgbClr val="000000"/>
              </a:solidFill>
              <a:effectLst/>
              <a:uLnTx/>
              <a:uFillTx/>
              <a:latin typeface="Myriad Pro" panose="020B0503030403020204" pitchFamily="34" charset="0"/>
              <a:ea typeface="+mn-ea"/>
              <a:cs typeface="Arial" panose="020B0604020202020204" pitchFamily="34" charset="0"/>
            </a:endParaRPr>
          </a:p>
        </p:txBody>
      </p:sp>
      <p:pic>
        <p:nvPicPr>
          <p:cNvPr id="6" name="Audio 5" descr="Audio speaker icon">
            <a:hlinkClick r:id="" action="ppaction://media"/>
            <a:extLst>
              <a:ext uri="{FF2B5EF4-FFF2-40B4-BE49-F238E27FC236}">
                <a16:creationId xmlns:a16="http://schemas.microsoft.com/office/drawing/2014/main" id="{95B9F312-B42B-D0DD-4E5E-6597254D2B9A}"/>
              </a:ext>
            </a:extLst>
          </p:cNvPr>
          <p:cNvPicPr>
            <a:picLocks noChangeAspect="1"/>
          </p:cNvPicPr>
          <p:nvPr>
            <a:audioFile r:link="rId3"/>
            <p:extLst>
              <p:ext uri="{DAA4B4D4-6D71-4841-9C94-3DE7FCFB9230}">
                <p14:media xmlns:p14="http://schemas.microsoft.com/office/powerpoint/2010/main" r:embed="rId2">
                  <p14:extLst>
                    <p:ext uri="{3AFAAA56-56D3-431D-BCD4-E75A35582382}">
                      <p173:tracksInfo xmlns:p173="http://schemas.microsoft.com/office/powerpoint/2017/3/main" displayLoc="slide">
                        <p173:trackLst>
                          <p173:track id="{AAF4A41C-8472-6142-A71A-CC785997CD13}" label="" lang="en-us" r:embed="rId9"/>
                        </p173:trackLst>
                      </p173:tracksInfo>
                    </p:ext>
                  </p14:extLst>
                </p14:media>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0731322"/>
      </p:ext>
    </p:extLst>
  </p:cSld>
  <p:clrMapOvr>
    <a:masterClrMapping/>
  </p:clrMapOvr>
  <mc:AlternateContent xmlns:mc="http://schemas.openxmlformats.org/markup-compatibility/2006" xmlns:p14="http://schemas.microsoft.com/office/powerpoint/2010/main">
    <mc:Choice Requires="p14">
      <p:transition spd="slow" p14:dur="2000" advTm="5784"/>
    </mc:Choice>
    <mc:Fallback xmlns="">
      <p:transition spd="slow" advTm="5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AA0E9B-9468-6D52-9209-CE154E5F2D1A}"/>
              </a:ext>
            </a:extLst>
          </p:cNvPr>
          <p:cNvSpPr>
            <a:spLocks noGrp="1"/>
          </p:cNvSpPr>
          <p:nvPr>
            <p:ph type="title"/>
          </p:nvPr>
        </p:nvSpPr>
        <p:spPr/>
        <p:txBody>
          <a:bodyPr/>
          <a:lstStyle/>
          <a:p>
            <a:r>
              <a:rPr lang="en-US" dirty="0"/>
              <a:t>Definitions</a:t>
            </a:r>
          </a:p>
        </p:txBody>
      </p:sp>
      <p:graphicFrame>
        <p:nvGraphicFramePr>
          <p:cNvPr id="5" name="Diagram 4" descr="Definitions of CDR Credential and State Licensure">
            <a:extLst>
              <a:ext uri="{FF2B5EF4-FFF2-40B4-BE49-F238E27FC236}">
                <a16:creationId xmlns:a16="http://schemas.microsoft.com/office/drawing/2014/main" id="{ECA203FA-E180-5FCC-6CAC-F01339B457BA}"/>
              </a:ext>
            </a:extLst>
          </p:cNvPr>
          <p:cNvGraphicFramePr/>
          <p:nvPr>
            <p:extLst>
              <p:ext uri="{D42A27DB-BD31-4B8C-83A1-F6EECF244321}">
                <p14:modId xmlns:p14="http://schemas.microsoft.com/office/powerpoint/2010/main" val="3430790216"/>
              </p:ext>
            </p:extLst>
          </p:nvPr>
        </p:nvGraphicFramePr>
        <p:xfrm>
          <a:off x="801511" y="1399822"/>
          <a:ext cx="10498667" cy="473851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C3EFBCA9-CD6B-8638-1AEB-6051A805C3D0}"/>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a:t>
            </a:r>
            <a:endParaRPr kumimoji="0" lang="en-US" sz="1050" b="0" i="0" u="none" strike="noStrike" kern="0" cap="none" spc="0" normalizeH="0" baseline="0" noProof="0" dirty="0">
              <a:ln>
                <a:noFill/>
              </a:ln>
              <a:solidFill>
                <a:srgbClr val="000000"/>
              </a:solidFill>
              <a:effectLst/>
              <a:uLnTx/>
              <a:uFillTx/>
              <a:latin typeface="Myriad Pro" panose="020B0503030403020204" pitchFamily="34" charset="0"/>
              <a:ea typeface="+mn-ea"/>
              <a:cs typeface="Arial" panose="020B0604020202020204" pitchFamily="34" charset="0"/>
            </a:endParaRPr>
          </a:p>
        </p:txBody>
      </p:sp>
      <p:pic>
        <p:nvPicPr>
          <p:cNvPr id="6" name="Audio 5" descr="Audio speaker icon">
            <a:hlinkClick r:id="" action="ppaction://media"/>
            <a:extLst>
              <a:ext uri="{FF2B5EF4-FFF2-40B4-BE49-F238E27FC236}">
                <a16:creationId xmlns:a16="http://schemas.microsoft.com/office/drawing/2014/main" id="{9E871EDB-D8C6-F6E9-867C-FD80D43CB681}"/>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A2EC185D-72C6-5943-88DC-7C370C8BD103}" label="" lang="en-us" r:embed="rId10"/>
                        </p173:trackLst>
                      </p173:tracksInfo>
                    </p:ext>
                  </p14:extLst>
                </p14:media>
              </p:ext>
            </p:extLst>
          </p:nvPr>
        </p:nvPicPr>
        <p:blipFill>
          <a:blip r:embed="rId11"/>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2206526"/>
      </p:ext>
    </p:extLst>
  </p:cSld>
  <p:clrMapOvr>
    <a:masterClrMapping/>
  </p:clrMapOvr>
  <mc:AlternateContent xmlns:mc="http://schemas.openxmlformats.org/markup-compatibility/2006" xmlns:p14="http://schemas.microsoft.com/office/powerpoint/2010/main">
    <mc:Choice Requires="p14">
      <p:transition spd="slow" p14:dur="2000" advTm="29208"/>
    </mc:Choice>
    <mc:Fallback xmlns="">
      <p:transition spd="slow" advTm="29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85EB05CA-18C1-480A-8397-2923C346CAB4}"/>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22576022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72" imgH="272" progId="TCLayout.ActiveDocument.1">
                  <p:embed/>
                </p:oleObj>
              </mc:Choice>
              <mc:Fallback>
                <p:oleObj name="think-cell Slide" r:id="rId6" imgW="272" imgH="272" progId="TCLayout.ActiveDocument.1">
                  <p:embed/>
                  <p:pic>
                    <p:nvPicPr>
                      <p:cNvPr id="3" name="Object 2" hidden="1">
                        <a:extLst>
                          <a:ext uri="{FF2B5EF4-FFF2-40B4-BE49-F238E27FC236}">
                            <a16:creationId xmlns:a16="http://schemas.microsoft.com/office/drawing/2014/main" id="{85EB05CA-18C1-480A-8397-2923C346CAB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07" name="Rectangle 106">
            <a:extLst>
              <a:ext uri="{FF2B5EF4-FFF2-40B4-BE49-F238E27FC236}">
                <a16:creationId xmlns:a16="http://schemas.microsoft.com/office/drawing/2014/main" id="{F85D1C31-AD91-43D3-B678-A78E9AACE3FE}"/>
              </a:ext>
              <a:ext uri="{C183D7F6-B498-43B3-948B-1728B52AA6E4}">
                <adec:decorative xmlns:adec="http://schemas.microsoft.com/office/drawing/2017/decorative" val="1"/>
              </a:ext>
            </a:extLst>
          </p:cNvPr>
          <p:cNvSpPr/>
          <p:nvPr/>
        </p:nvSpPr>
        <p:spPr>
          <a:xfrm>
            <a:off x="7531585" y="1"/>
            <a:ext cx="4660415"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FDB23240-E8BF-49F0-A7F6-E76A62B61C9E}"/>
              </a:ext>
            </a:extLst>
          </p:cNvPr>
          <p:cNvSpPr>
            <a:spLocks noGrp="1"/>
          </p:cNvSpPr>
          <p:nvPr>
            <p:ph type="title"/>
          </p:nvPr>
        </p:nvSpPr>
        <p:spPr>
          <a:xfrm>
            <a:off x="340093" y="527632"/>
            <a:ext cx="11511814" cy="492443"/>
          </a:xfrm>
        </p:spPr>
        <p:txBody>
          <a:bodyPr vert="horz"/>
          <a:lstStyle/>
          <a:p>
            <a:r>
              <a:rPr lang="en-GB" dirty="0"/>
              <a:t>Key Areas of Difference</a:t>
            </a:r>
          </a:p>
        </p:txBody>
      </p:sp>
      <p:grpSp>
        <p:nvGrpSpPr>
          <p:cNvPr id="15" name="Group 14" descr="Table Column Headers">
            <a:extLst>
              <a:ext uri="{FF2B5EF4-FFF2-40B4-BE49-F238E27FC236}">
                <a16:creationId xmlns:a16="http://schemas.microsoft.com/office/drawing/2014/main" id="{7BA78775-8B4F-8864-99AC-A48B8FF99712}"/>
              </a:ext>
            </a:extLst>
          </p:cNvPr>
          <p:cNvGrpSpPr/>
          <p:nvPr/>
        </p:nvGrpSpPr>
        <p:grpSpPr>
          <a:xfrm>
            <a:off x="3212957" y="1322097"/>
            <a:ext cx="8638950" cy="424732"/>
            <a:chOff x="3212957" y="1322097"/>
            <a:chExt cx="8638950" cy="424732"/>
          </a:xfrm>
        </p:grpSpPr>
        <p:sp>
          <p:nvSpPr>
            <p:cNvPr id="87" name="Text Placeholder 51">
              <a:extLst>
                <a:ext uri="{FF2B5EF4-FFF2-40B4-BE49-F238E27FC236}">
                  <a16:creationId xmlns:a16="http://schemas.microsoft.com/office/drawing/2014/main" id="{0CE0433B-ECF6-4D5F-B7D6-25E874E9703B}"/>
                </a:ext>
              </a:extLst>
            </p:cNvPr>
            <p:cNvSpPr txBox="1">
              <a:spLocks/>
            </p:cNvSpPr>
            <p:nvPr/>
          </p:nvSpPr>
          <p:spPr>
            <a:xfrm>
              <a:off x="3212957" y="1322097"/>
              <a:ext cx="4067003" cy="424732"/>
            </a:xfrm>
            <a:prstGeom prst="rect">
              <a:avLst/>
            </a:prstGeom>
            <a:solidFill>
              <a:schemeClr val="bg2">
                <a:lumMod val="90000"/>
              </a:schemeClr>
            </a:solidFill>
          </p:spPr>
          <p:txBody>
            <a:bodyPr vert="horz" wrap="square" lIns="73152" tIns="73152" rIns="73152" bIns="73152" rtlCol="0" anchor="ctr">
              <a:noAutofit/>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a:solidFill>
                    <a:schemeClr val="tx1"/>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Nunito Light" panose="00000400000000000000" pitchFamily="2" charset="0"/>
                <a:buChar char="–"/>
                <a:defRPr lang="en-US" sz="1800" kern="1200" dirty="0">
                  <a:solidFill>
                    <a:schemeClr val="tx1"/>
                  </a:solidFill>
                  <a:latin typeface="+mn-lt"/>
                  <a:ea typeface="+mn-ea"/>
                  <a:cs typeface="+mn-cs"/>
                </a:defRPr>
              </a:lvl3pPr>
              <a:lvl4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4pPr>
              <a:lvl5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600"/>
                </a:spcAft>
                <a:buFont typeface="Courier New" panose="02070309020205020404" pitchFamily="49" charset="0"/>
                <a:buChar char="o"/>
                <a:defRPr sz="1800" kern="120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b="1" dirty="0"/>
                <a:t>State License</a:t>
              </a:r>
            </a:p>
          </p:txBody>
        </p:sp>
        <p:sp>
          <p:nvSpPr>
            <p:cNvPr id="88" name="Text Placeholder 51">
              <a:extLst>
                <a:ext uri="{FF2B5EF4-FFF2-40B4-BE49-F238E27FC236}">
                  <a16:creationId xmlns:a16="http://schemas.microsoft.com/office/drawing/2014/main" id="{89F601BA-EFD2-43B6-A33E-BBD7FE929556}"/>
                </a:ext>
              </a:extLst>
            </p:cNvPr>
            <p:cNvSpPr txBox="1">
              <a:spLocks/>
            </p:cNvSpPr>
            <p:nvPr/>
          </p:nvSpPr>
          <p:spPr>
            <a:xfrm>
              <a:off x="7784904" y="1322097"/>
              <a:ext cx="4067003" cy="424732"/>
            </a:xfrm>
            <a:prstGeom prst="rect">
              <a:avLst/>
            </a:prstGeom>
            <a:solidFill>
              <a:schemeClr val="accent6"/>
            </a:solidFill>
          </p:spPr>
          <p:txBody>
            <a:bodyPr vert="horz" wrap="square" lIns="73152" tIns="73152" rIns="73152" bIns="73152" rtlCol="0" anchor="ctr">
              <a:noAutofit/>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a:solidFill>
                    <a:schemeClr val="tx1"/>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Nunito Light" panose="00000400000000000000" pitchFamily="2" charset="0"/>
                <a:buChar char="–"/>
                <a:defRPr lang="en-US" sz="1800" kern="1200" dirty="0">
                  <a:solidFill>
                    <a:schemeClr val="tx1"/>
                  </a:solidFill>
                  <a:latin typeface="+mn-lt"/>
                  <a:ea typeface="+mn-ea"/>
                  <a:cs typeface="+mn-cs"/>
                </a:defRPr>
              </a:lvl3pPr>
              <a:lvl4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4pPr>
              <a:lvl5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600"/>
                </a:spcAft>
                <a:buFont typeface="Courier New" panose="02070309020205020404" pitchFamily="49" charset="0"/>
                <a:buChar char="o"/>
                <a:defRPr sz="1800" kern="120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b="1" dirty="0">
                  <a:solidFill>
                    <a:schemeClr val="bg1"/>
                  </a:solidFill>
                </a:rPr>
                <a:t>CDR Credential</a:t>
              </a:r>
            </a:p>
          </p:txBody>
        </p:sp>
      </p:grpSp>
      <p:grpSp>
        <p:nvGrpSpPr>
          <p:cNvPr id="9" name="Group 8" descr="Eligibility Requirements Row">
            <a:extLst>
              <a:ext uri="{FF2B5EF4-FFF2-40B4-BE49-F238E27FC236}">
                <a16:creationId xmlns:a16="http://schemas.microsoft.com/office/drawing/2014/main" id="{1A15ED03-1082-EF8D-3BD5-3097042A1954}"/>
              </a:ext>
            </a:extLst>
          </p:cNvPr>
          <p:cNvGrpSpPr/>
          <p:nvPr/>
        </p:nvGrpSpPr>
        <p:grpSpPr>
          <a:xfrm>
            <a:off x="340093" y="1767001"/>
            <a:ext cx="11536241" cy="1128167"/>
            <a:chOff x="340093" y="1767001"/>
            <a:chExt cx="11536241" cy="1128167"/>
          </a:xfrm>
        </p:grpSpPr>
        <p:sp>
          <p:nvSpPr>
            <p:cNvPr id="54" name="Text Placeholder 51">
              <a:extLst>
                <a:ext uri="{FF2B5EF4-FFF2-40B4-BE49-F238E27FC236}">
                  <a16:creationId xmlns:a16="http://schemas.microsoft.com/office/drawing/2014/main" id="{E277EB02-10A3-4FE9-B7A2-C52A4C749A0E}"/>
                </a:ext>
              </a:extLst>
            </p:cNvPr>
            <p:cNvSpPr txBox="1">
              <a:spLocks/>
            </p:cNvSpPr>
            <p:nvPr/>
          </p:nvSpPr>
          <p:spPr>
            <a:xfrm>
              <a:off x="340093" y="1859569"/>
              <a:ext cx="2595118" cy="973554"/>
            </a:xfrm>
            <a:prstGeom prst="rect">
              <a:avLst/>
            </a:prstGeom>
            <a:solidFill>
              <a:schemeClr val="bg2"/>
            </a:solidFill>
          </p:spPr>
          <p:txBody>
            <a:bodyPr vert="horz" wrap="square" lIns="73152" tIns="73152" rIns="73152" bIns="73152" rtlCol="0" anchor="ctr">
              <a:noAutofit/>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a:solidFill>
                    <a:schemeClr val="tx1"/>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Nunito Light" panose="00000400000000000000" pitchFamily="2" charset="0"/>
                <a:buChar char="–"/>
                <a:defRPr lang="en-US" sz="1800" kern="1200" dirty="0">
                  <a:solidFill>
                    <a:schemeClr val="tx1"/>
                  </a:solidFill>
                  <a:latin typeface="+mn-lt"/>
                  <a:ea typeface="+mn-ea"/>
                  <a:cs typeface="+mn-cs"/>
                </a:defRPr>
              </a:lvl3pPr>
              <a:lvl4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4pPr>
              <a:lvl5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600"/>
                </a:spcAft>
                <a:buFont typeface="Courier New" panose="02070309020205020404" pitchFamily="49" charset="0"/>
                <a:buChar char="o"/>
                <a:defRPr sz="1800" kern="120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Eligibility Requirements</a:t>
              </a:r>
            </a:p>
          </p:txBody>
        </p:sp>
        <p:sp>
          <p:nvSpPr>
            <p:cNvPr id="56" name="Text Placeholder 51">
              <a:extLst>
                <a:ext uri="{FF2B5EF4-FFF2-40B4-BE49-F238E27FC236}">
                  <a16:creationId xmlns:a16="http://schemas.microsoft.com/office/drawing/2014/main" id="{C2FCF9B8-9643-46A9-8F2A-46AA4DFC9903}"/>
                </a:ext>
              </a:extLst>
            </p:cNvPr>
            <p:cNvSpPr txBox="1">
              <a:spLocks/>
            </p:cNvSpPr>
            <p:nvPr/>
          </p:nvSpPr>
          <p:spPr>
            <a:xfrm>
              <a:off x="3199896" y="2210431"/>
              <a:ext cx="4067003" cy="276999"/>
            </a:xfrm>
            <a:prstGeom prst="rect">
              <a:avLst/>
            </a:prstGeom>
          </p:spPr>
          <p:txBody>
            <a:bodyPr vert="horz" wrap="square" lIns="0" tIns="0" rIns="0" bIns="0" rtlCol="0" anchor="ctr">
              <a:spAutoFit/>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a:solidFill>
                    <a:schemeClr val="tx1"/>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Nunito Light" panose="00000400000000000000" pitchFamily="2" charset="0"/>
                <a:buChar char="–"/>
                <a:defRPr lang="en-US" sz="1800" kern="1200" dirty="0">
                  <a:solidFill>
                    <a:schemeClr val="tx1"/>
                  </a:solidFill>
                  <a:latin typeface="+mn-lt"/>
                  <a:ea typeface="+mn-ea"/>
                  <a:cs typeface="+mn-cs"/>
                </a:defRPr>
              </a:lvl3pPr>
              <a:lvl4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4pPr>
              <a:lvl5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600"/>
                </a:spcAft>
                <a:buFont typeface="Courier New" panose="02070309020205020404" pitchFamily="49" charset="0"/>
                <a:buChar char="o"/>
                <a:defRPr sz="1800" kern="120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b="1" dirty="0"/>
                <a:t>Differs by State</a:t>
              </a:r>
            </a:p>
          </p:txBody>
        </p:sp>
        <p:sp>
          <p:nvSpPr>
            <p:cNvPr id="89" name="Text Placeholder 51">
              <a:extLst>
                <a:ext uri="{FF2B5EF4-FFF2-40B4-BE49-F238E27FC236}">
                  <a16:creationId xmlns:a16="http://schemas.microsoft.com/office/drawing/2014/main" id="{80771F77-CF3B-42A7-AAAB-46EB4EF1D12C}"/>
                </a:ext>
              </a:extLst>
            </p:cNvPr>
            <p:cNvSpPr txBox="1">
              <a:spLocks/>
            </p:cNvSpPr>
            <p:nvPr/>
          </p:nvSpPr>
          <p:spPr>
            <a:xfrm>
              <a:off x="7809331" y="1767001"/>
              <a:ext cx="4067003" cy="1107996"/>
            </a:xfrm>
            <a:prstGeom prst="rect">
              <a:avLst/>
            </a:prstGeom>
          </p:spPr>
          <p:txBody>
            <a:bodyPr vert="horz" wrap="square" lIns="0" tIns="0" rIns="0" bIns="0" rtlCol="0" anchor="ctr">
              <a:spAutoFit/>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a:solidFill>
                    <a:schemeClr val="tx1"/>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Nunito Light" panose="00000400000000000000" pitchFamily="2" charset="0"/>
                <a:buChar char="–"/>
                <a:defRPr lang="en-US" sz="1800" kern="1200" dirty="0">
                  <a:solidFill>
                    <a:schemeClr val="tx1"/>
                  </a:solidFill>
                  <a:latin typeface="+mn-lt"/>
                  <a:ea typeface="+mn-ea"/>
                  <a:cs typeface="+mn-cs"/>
                </a:defRPr>
              </a:lvl3pPr>
              <a:lvl4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4pPr>
              <a:lvl5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600"/>
                </a:spcAft>
                <a:buFont typeface="Courier New" panose="02070309020205020404" pitchFamily="49" charset="0"/>
                <a:buChar char="o"/>
                <a:defRPr sz="1800" kern="120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spcAft>
                  <a:spcPts val="0"/>
                </a:spcAft>
              </a:pPr>
              <a:r>
                <a:rPr lang="en-GB" b="1" dirty="0"/>
                <a:t>Consistent Across States</a:t>
              </a:r>
            </a:p>
            <a:p>
              <a:pPr algn="ctr">
                <a:spcBef>
                  <a:spcPts val="0"/>
                </a:spcBef>
                <a:spcAft>
                  <a:spcPts val="0"/>
                </a:spcAft>
              </a:pPr>
              <a:r>
                <a:rPr lang="en-US" altLang="ko-KR" dirty="0">
                  <a:latin typeface="+mj-lt"/>
                </a:rPr>
                <a:t>Complete required </a:t>
              </a:r>
              <a:r>
                <a:rPr lang="en-US" altLang="ko-KR" sz="1800" dirty="0">
                  <a:latin typeface="+mj-lt"/>
                </a:rPr>
                <a:t>academic and supervised practice requirements, and pass the CDR exam </a:t>
              </a:r>
              <a:endParaRPr lang="en-GB" b="1" dirty="0"/>
            </a:p>
          </p:txBody>
        </p:sp>
        <p:cxnSp>
          <p:nvCxnSpPr>
            <p:cNvPr id="101" name="Straight Connector 100">
              <a:extLst>
                <a:ext uri="{FF2B5EF4-FFF2-40B4-BE49-F238E27FC236}">
                  <a16:creationId xmlns:a16="http://schemas.microsoft.com/office/drawing/2014/main" id="{725A5818-C04E-472F-B48E-EBCB646C49AB}"/>
                </a:ext>
                <a:ext uri="{C183D7F6-B498-43B3-948B-1728B52AA6E4}">
                  <adec:decorative xmlns:adec="http://schemas.microsoft.com/office/drawing/2017/decorative" val="1"/>
                </a:ext>
              </a:extLst>
            </p:cNvPr>
            <p:cNvCxnSpPr>
              <a:cxnSpLocks/>
            </p:cNvCxnSpPr>
            <p:nvPr/>
          </p:nvCxnSpPr>
          <p:spPr>
            <a:xfrm>
              <a:off x="3212958" y="2895168"/>
              <a:ext cx="406700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2C377F79-4CE9-451A-936C-D41AAF227E06}"/>
                </a:ext>
                <a:ext uri="{C183D7F6-B498-43B3-948B-1728B52AA6E4}">
                  <adec:decorative xmlns:adec="http://schemas.microsoft.com/office/drawing/2017/decorative" val="1"/>
                </a:ext>
              </a:extLst>
            </p:cNvPr>
            <p:cNvCxnSpPr>
              <a:cxnSpLocks/>
            </p:cNvCxnSpPr>
            <p:nvPr/>
          </p:nvCxnSpPr>
          <p:spPr>
            <a:xfrm>
              <a:off x="7784904" y="2895168"/>
              <a:ext cx="406700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 name="Group 11" descr="Categories Row">
            <a:extLst>
              <a:ext uri="{FF2B5EF4-FFF2-40B4-BE49-F238E27FC236}">
                <a16:creationId xmlns:a16="http://schemas.microsoft.com/office/drawing/2014/main" id="{8F219721-106E-F83D-099D-4F82F42A2537}"/>
              </a:ext>
            </a:extLst>
          </p:cNvPr>
          <p:cNvGrpSpPr/>
          <p:nvPr/>
        </p:nvGrpSpPr>
        <p:grpSpPr>
          <a:xfrm>
            <a:off x="340093" y="2957213"/>
            <a:ext cx="11555200" cy="1035599"/>
            <a:chOff x="340093" y="2957213"/>
            <a:chExt cx="11555200" cy="1035599"/>
          </a:xfrm>
        </p:grpSpPr>
        <p:sp>
          <p:nvSpPr>
            <p:cNvPr id="64" name="Text Placeholder 51">
              <a:extLst>
                <a:ext uri="{FF2B5EF4-FFF2-40B4-BE49-F238E27FC236}">
                  <a16:creationId xmlns:a16="http://schemas.microsoft.com/office/drawing/2014/main" id="{474724F9-02E5-4760-BC84-AAA62AB0A3D2}"/>
                </a:ext>
              </a:extLst>
            </p:cNvPr>
            <p:cNvSpPr txBox="1">
              <a:spLocks/>
            </p:cNvSpPr>
            <p:nvPr/>
          </p:nvSpPr>
          <p:spPr>
            <a:xfrm>
              <a:off x="340093" y="2957213"/>
              <a:ext cx="2595118" cy="973554"/>
            </a:xfrm>
            <a:prstGeom prst="rect">
              <a:avLst/>
            </a:prstGeom>
            <a:solidFill>
              <a:schemeClr val="bg2"/>
            </a:solidFill>
          </p:spPr>
          <p:txBody>
            <a:bodyPr vert="horz" wrap="square" lIns="73152" tIns="73152" rIns="73152" bIns="73152" rtlCol="0" anchor="ctr">
              <a:noAutofit/>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a:solidFill>
                    <a:schemeClr val="tx1"/>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Nunito Light" panose="00000400000000000000" pitchFamily="2" charset="0"/>
                <a:buChar char="–"/>
                <a:defRPr lang="en-US" sz="1800" kern="1200" dirty="0">
                  <a:solidFill>
                    <a:schemeClr val="tx1"/>
                  </a:solidFill>
                  <a:latin typeface="+mn-lt"/>
                  <a:ea typeface="+mn-ea"/>
                  <a:cs typeface="+mn-cs"/>
                </a:defRPr>
              </a:lvl3pPr>
              <a:lvl4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4pPr>
              <a:lvl5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600"/>
                </a:spcAft>
                <a:buFont typeface="Courier New" panose="02070309020205020404" pitchFamily="49" charset="0"/>
                <a:buChar char="o"/>
                <a:defRPr sz="1800" kern="120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Categories</a:t>
              </a:r>
            </a:p>
          </p:txBody>
        </p:sp>
        <p:sp>
          <p:nvSpPr>
            <p:cNvPr id="5" name="Text Placeholder 51">
              <a:extLst>
                <a:ext uri="{FF2B5EF4-FFF2-40B4-BE49-F238E27FC236}">
                  <a16:creationId xmlns:a16="http://schemas.microsoft.com/office/drawing/2014/main" id="{7FCB1986-20DF-31F4-A446-3165D5440D31}"/>
                </a:ext>
              </a:extLst>
            </p:cNvPr>
            <p:cNvSpPr txBox="1">
              <a:spLocks/>
            </p:cNvSpPr>
            <p:nvPr/>
          </p:nvSpPr>
          <p:spPr>
            <a:xfrm>
              <a:off x="3248447" y="3025901"/>
              <a:ext cx="4067003" cy="830997"/>
            </a:xfrm>
            <a:prstGeom prst="rect">
              <a:avLst/>
            </a:prstGeom>
          </p:spPr>
          <p:txBody>
            <a:bodyPr vert="horz" wrap="square" lIns="0" tIns="0" rIns="0" bIns="0" rtlCol="0" anchor="ctr">
              <a:spAutoFit/>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a:solidFill>
                    <a:schemeClr val="tx1"/>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Nunito Light" panose="00000400000000000000" pitchFamily="2" charset="0"/>
                <a:buChar char="–"/>
                <a:defRPr lang="en-US" sz="1800" kern="1200" dirty="0">
                  <a:solidFill>
                    <a:schemeClr val="tx1"/>
                  </a:solidFill>
                  <a:latin typeface="+mn-lt"/>
                  <a:ea typeface="+mn-ea"/>
                  <a:cs typeface="+mn-cs"/>
                </a:defRPr>
              </a:lvl3pPr>
              <a:lvl4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4pPr>
              <a:lvl5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600"/>
                </a:spcAft>
                <a:buFont typeface="Courier New" panose="02070309020205020404" pitchFamily="49" charset="0"/>
                <a:buChar char="o"/>
                <a:defRPr sz="1800" kern="120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spcAft>
                  <a:spcPts val="0"/>
                </a:spcAft>
              </a:pPr>
              <a:r>
                <a:rPr lang="en-GB" b="1" dirty="0"/>
                <a:t>Differs by State</a:t>
              </a:r>
            </a:p>
            <a:p>
              <a:pPr algn="ctr">
                <a:spcBef>
                  <a:spcPts val="0"/>
                </a:spcBef>
                <a:spcAft>
                  <a:spcPts val="0"/>
                </a:spcAft>
              </a:pPr>
              <a:r>
                <a:rPr lang="en-GB" dirty="0"/>
                <a:t>Categories include license, certification, and title protection</a:t>
              </a:r>
            </a:p>
          </p:txBody>
        </p:sp>
        <p:sp>
          <p:nvSpPr>
            <p:cNvPr id="2" name="Text Placeholder 51">
              <a:extLst>
                <a:ext uri="{FF2B5EF4-FFF2-40B4-BE49-F238E27FC236}">
                  <a16:creationId xmlns:a16="http://schemas.microsoft.com/office/drawing/2014/main" id="{D476EF17-4784-AB40-8EB2-C1744FC0B07A}"/>
                </a:ext>
              </a:extLst>
            </p:cNvPr>
            <p:cNvSpPr txBox="1">
              <a:spLocks/>
            </p:cNvSpPr>
            <p:nvPr/>
          </p:nvSpPr>
          <p:spPr>
            <a:xfrm>
              <a:off x="7828290" y="3073758"/>
              <a:ext cx="4067003" cy="830997"/>
            </a:xfrm>
            <a:prstGeom prst="rect">
              <a:avLst/>
            </a:prstGeom>
          </p:spPr>
          <p:txBody>
            <a:bodyPr vert="horz" wrap="square" lIns="0" tIns="0" rIns="0" bIns="0" rtlCol="0" anchor="ctr">
              <a:spAutoFit/>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a:solidFill>
                    <a:schemeClr val="tx1"/>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Nunito Light" panose="00000400000000000000" pitchFamily="2" charset="0"/>
                <a:buChar char="–"/>
                <a:defRPr lang="en-US" sz="1800" kern="1200" dirty="0">
                  <a:solidFill>
                    <a:schemeClr val="tx1"/>
                  </a:solidFill>
                  <a:latin typeface="+mn-lt"/>
                  <a:ea typeface="+mn-ea"/>
                  <a:cs typeface="+mn-cs"/>
                </a:defRPr>
              </a:lvl3pPr>
              <a:lvl4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4pPr>
              <a:lvl5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600"/>
                </a:spcAft>
                <a:buFont typeface="Courier New" panose="02070309020205020404" pitchFamily="49" charset="0"/>
                <a:buChar char="o"/>
                <a:defRPr sz="1800" kern="120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spcAft>
                  <a:spcPts val="0"/>
                </a:spcAft>
              </a:pPr>
              <a:r>
                <a:rPr lang="en-US" altLang="ko-KR" b="1" dirty="0">
                  <a:latin typeface="+mj-lt"/>
                </a:rPr>
                <a:t>Consistent Across States</a:t>
              </a:r>
            </a:p>
            <a:p>
              <a:pPr algn="ctr">
                <a:spcBef>
                  <a:spcPts val="0"/>
                </a:spcBef>
                <a:spcAft>
                  <a:spcPts val="0"/>
                </a:spcAft>
              </a:pPr>
              <a:r>
                <a:rPr lang="en-US" altLang="ko-KR" sz="1800" dirty="0">
                  <a:latin typeface="+mj-lt"/>
                </a:rPr>
                <a:t>CDR administers two primary credentials, the RD and the DTR</a:t>
              </a:r>
              <a:endParaRPr lang="en-GB" dirty="0"/>
            </a:p>
          </p:txBody>
        </p:sp>
        <p:cxnSp>
          <p:nvCxnSpPr>
            <p:cNvPr id="103" name="Straight Connector 102">
              <a:extLst>
                <a:ext uri="{FF2B5EF4-FFF2-40B4-BE49-F238E27FC236}">
                  <a16:creationId xmlns:a16="http://schemas.microsoft.com/office/drawing/2014/main" id="{F07E638E-B828-4ED8-8056-9377EB5A913C}"/>
                </a:ext>
                <a:ext uri="{C183D7F6-B498-43B3-948B-1728B52AA6E4}">
                  <adec:decorative xmlns:adec="http://schemas.microsoft.com/office/drawing/2017/decorative" val="1"/>
                </a:ext>
              </a:extLst>
            </p:cNvPr>
            <p:cNvCxnSpPr>
              <a:cxnSpLocks/>
            </p:cNvCxnSpPr>
            <p:nvPr/>
          </p:nvCxnSpPr>
          <p:spPr>
            <a:xfrm>
              <a:off x="3212958" y="3992812"/>
              <a:ext cx="406700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04D533DD-6A71-4014-85FC-69FE3E230011}"/>
                </a:ext>
                <a:ext uri="{C183D7F6-B498-43B3-948B-1728B52AA6E4}">
                  <adec:decorative xmlns:adec="http://schemas.microsoft.com/office/drawing/2017/decorative" val="1"/>
                </a:ext>
              </a:extLst>
            </p:cNvPr>
            <p:cNvCxnSpPr>
              <a:cxnSpLocks/>
            </p:cNvCxnSpPr>
            <p:nvPr/>
          </p:nvCxnSpPr>
          <p:spPr>
            <a:xfrm>
              <a:off x="7784904" y="3992812"/>
              <a:ext cx="406700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 name="Group 12" descr="Maintenance Requirements Row">
            <a:extLst>
              <a:ext uri="{FF2B5EF4-FFF2-40B4-BE49-F238E27FC236}">
                <a16:creationId xmlns:a16="http://schemas.microsoft.com/office/drawing/2014/main" id="{1ACD77CB-99A3-D229-5FC9-AA55433B8419}"/>
              </a:ext>
            </a:extLst>
          </p:cNvPr>
          <p:cNvGrpSpPr/>
          <p:nvPr/>
        </p:nvGrpSpPr>
        <p:grpSpPr>
          <a:xfrm>
            <a:off x="340093" y="3992849"/>
            <a:ext cx="11555200" cy="1107996"/>
            <a:chOff x="340093" y="3992849"/>
            <a:chExt cx="11555200" cy="1107996"/>
          </a:xfrm>
        </p:grpSpPr>
        <p:sp>
          <p:nvSpPr>
            <p:cNvPr id="72" name="Text Placeholder 51">
              <a:extLst>
                <a:ext uri="{FF2B5EF4-FFF2-40B4-BE49-F238E27FC236}">
                  <a16:creationId xmlns:a16="http://schemas.microsoft.com/office/drawing/2014/main" id="{8ECB78D4-E98D-49FD-8735-0B7D7978547A}"/>
                </a:ext>
              </a:extLst>
            </p:cNvPr>
            <p:cNvSpPr txBox="1">
              <a:spLocks/>
            </p:cNvSpPr>
            <p:nvPr/>
          </p:nvSpPr>
          <p:spPr>
            <a:xfrm>
              <a:off x="340093" y="4054856"/>
              <a:ext cx="2595118" cy="973553"/>
            </a:xfrm>
            <a:prstGeom prst="rect">
              <a:avLst/>
            </a:prstGeom>
            <a:solidFill>
              <a:schemeClr val="bg2"/>
            </a:solidFill>
          </p:spPr>
          <p:txBody>
            <a:bodyPr vert="horz" wrap="square" lIns="73152" tIns="73152" rIns="73152" bIns="73152" rtlCol="0" anchor="ctr">
              <a:noAutofit/>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a:solidFill>
                    <a:schemeClr val="tx1"/>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Nunito Light" panose="00000400000000000000" pitchFamily="2" charset="0"/>
                <a:buChar char="–"/>
                <a:defRPr lang="en-US" sz="1800" kern="1200" dirty="0">
                  <a:solidFill>
                    <a:schemeClr val="tx1"/>
                  </a:solidFill>
                  <a:latin typeface="+mn-lt"/>
                  <a:ea typeface="+mn-ea"/>
                  <a:cs typeface="+mn-cs"/>
                </a:defRPr>
              </a:lvl3pPr>
              <a:lvl4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4pPr>
              <a:lvl5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600"/>
                </a:spcAft>
                <a:buFont typeface="Courier New" panose="02070309020205020404" pitchFamily="49" charset="0"/>
                <a:buChar char="o"/>
                <a:defRPr sz="1800" kern="120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Maintenance Requirements</a:t>
              </a:r>
            </a:p>
          </p:txBody>
        </p:sp>
        <p:sp>
          <p:nvSpPr>
            <p:cNvPr id="8" name="Text Placeholder 51">
              <a:extLst>
                <a:ext uri="{FF2B5EF4-FFF2-40B4-BE49-F238E27FC236}">
                  <a16:creationId xmlns:a16="http://schemas.microsoft.com/office/drawing/2014/main" id="{D4CB85BF-D0F1-740C-C2CA-4229E5104907}"/>
                </a:ext>
              </a:extLst>
            </p:cNvPr>
            <p:cNvSpPr txBox="1">
              <a:spLocks/>
            </p:cNvSpPr>
            <p:nvPr/>
          </p:nvSpPr>
          <p:spPr>
            <a:xfrm>
              <a:off x="3199895" y="4408346"/>
              <a:ext cx="4067003" cy="276999"/>
            </a:xfrm>
            <a:prstGeom prst="rect">
              <a:avLst/>
            </a:prstGeom>
          </p:spPr>
          <p:txBody>
            <a:bodyPr vert="horz" wrap="square" lIns="0" tIns="0" rIns="0" bIns="0" rtlCol="0" anchor="ctr">
              <a:spAutoFit/>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a:solidFill>
                    <a:schemeClr val="tx1"/>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Nunito Light" panose="00000400000000000000" pitchFamily="2" charset="0"/>
                <a:buChar char="–"/>
                <a:defRPr lang="en-US" sz="1800" kern="1200" dirty="0">
                  <a:solidFill>
                    <a:schemeClr val="tx1"/>
                  </a:solidFill>
                  <a:latin typeface="+mn-lt"/>
                  <a:ea typeface="+mn-ea"/>
                  <a:cs typeface="+mn-cs"/>
                </a:defRPr>
              </a:lvl3pPr>
              <a:lvl4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4pPr>
              <a:lvl5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600"/>
                </a:spcAft>
                <a:buFont typeface="Courier New" panose="02070309020205020404" pitchFamily="49" charset="0"/>
                <a:buChar char="o"/>
                <a:defRPr sz="1800" kern="120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b="1" dirty="0"/>
                <a:t>Differs by State</a:t>
              </a:r>
            </a:p>
          </p:txBody>
        </p:sp>
        <p:cxnSp>
          <p:nvCxnSpPr>
            <p:cNvPr id="119" name="Straight Connector 118">
              <a:extLst>
                <a:ext uri="{FF2B5EF4-FFF2-40B4-BE49-F238E27FC236}">
                  <a16:creationId xmlns:a16="http://schemas.microsoft.com/office/drawing/2014/main" id="{B82F5FAC-95A9-482A-9A99-B8D21E01DDCF}"/>
                </a:ext>
                <a:ext uri="{C183D7F6-B498-43B3-948B-1728B52AA6E4}">
                  <adec:decorative xmlns:adec="http://schemas.microsoft.com/office/drawing/2017/decorative" val="1"/>
                </a:ext>
              </a:extLst>
            </p:cNvPr>
            <p:cNvCxnSpPr>
              <a:cxnSpLocks/>
            </p:cNvCxnSpPr>
            <p:nvPr/>
          </p:nvCxnSpPr>
          <p:spPr>
            <a:xfrm>
              <a:off x="7784904" y="5090456"/>
              <a:ext cx="406700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 Placeholder 51">
              <a:extLst>
                <a:ext uri="{FF2B5EF4-FFF2-40B4-BE49-F238E27FC236}">
                  <a16:creationId xmlns:a16="http://schemas.microsoft.com/office/drawing/2014/main" id="{0FB6A93A-0140-6852-4D89-ADF815F34632}"/>
                </a:ext>
              </a:extLst>
            </p:cNvPr>
            <p:cNvSpPr txBox="1">
              <a:spLocks/>
            </p:cNvSpPr>
            <p:nvPr/>
          </p:nvSpPr>
          <p:spPr>
            <a:xfrm>
              <a:off x="7828290" y="3992849"/>
              <a:ext cx="4067003" cy="1107996"/>
            </a:xfrm>
            <a:prstGeom prst="rect">
              <a:avLst/>
            </a:prstGeom>
          </p:spPr>
          <p:txBody>
            <a:bodyPr vert="horz" wrap="square" lIns="0" tIns="0" rIns="0" bIns="0" rtlCol="0" anchor="ctr">
              <a:spAutoFit/>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a:solidFill>
                    <a:schemeClr val="tx1"/>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Nunito Light" panose="00000400000000000000" pitchFamily="2" charset="0"/>
                <a:buChar char="–"/>
                <a:defRPr lang="en-US" sz="1800" kern="1200" dirty="0">
                  <a:solidFill>
                    <a:schemeClr val="tx1"/>
                  </a:solidFill>
                  <a:latin typeface="+mn-lt"/>
                  <a:ea typeface="+mn-ea"/>
                  <a:cs typeface="+mn-cs"/>
                </a:defRPr>
              </a:lvl3pPr>
              <a:lvl4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4pPr>
              <a:lvl5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600"/>
                </a:spcAft>
                <a:buFont typeface="Courier New" panose="02070309020205020404" pitchFamily="49" charset="0"/>
                <a:buChar char="o"/>
                <a:defRPr sz="1800" kern="120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spcAft>
                  <a:spcPts val="0"/>
                </a:spcAft>
              </a:pPr>
              <a:r>
                <a:rPr lang="en-GB" b="1" dirty="0"/>
                <a:t>Consistent Across States</a:t>
              </a:r>
            </a:p>
            <a:p>
              <a:pPr algn="ctr">
                <a:spcBef>
                  <a:spcPts val="0"/>
                </a:spcBef>
                <a:spcAft>
                  <a:spcPts val="0"/>
                </a:spcAft>
              </a:pPr>
              <a:r>
                <a:rPr lang="en-US" altLang="ko-KR" sz="1800" dirty="0">
                  <a:latin typeface="+mj-lt"/>
                </a:rPr>
                <a:t>Pay annual maintenance fee and complete/submit at least 75 CPEUs (RD) every 5 years</a:t>
              </a:r>
            </a:p>
          </p:txBody>
        </p:sp>
        <p:cxnSp>
          <p:nvCxnSpPr>
            <p:cNvPr id="105" name="Straight Connector 104">
              <a:extLst>
                <a:ext uri="{FF2B5EF4-FFF2-40B4-BE49-F238E27FC236}">
                  <a16:creationId xmlns:a16="http://schemas.microsoft.com/office/drawing/2014/main" id="{B19CF8EA-C5AA-4517-86B6-C4308CBDD408}"/>
                </a:ext>
                <a:ext uri="{C183D7F6-B498-43B3-948B-1728B52AA6E4}">
                  <adec:decorative xmlns:adec="http://schemas.microsoft.com/office/drawing/2017/decorative" val="1"/>
                </a:ext>
              </a:extLst>
            </p:cNvPr>
            <p:cNvCxnSpPr>
              <a:cxnSpLocks/>
            </p:cNvCxnSpPr>
            <p:nvPr/>
          </p:nvCxnSpPr>
          <p:spPr>
            <a:xfrm>
              <a:off x="3212958" y="5090456"/>
              <a:ext cx="406700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1" name="Audio 10" descr="Audio speaker icon">
            <a:hlinkClick r:id="" action="ppaction://media"/>
            <a:extLst>
              <a:ext uri="{FF2B5EF4-FFF2-40B4-BE49-F238E27FC236}">
                <a16:creationId xmlns:a16="http://schemas.microsoft.com/office/drawing/2014/main" id="{3055A41D-EF77-2FE2-A3AE-CCDAD0B3BE73}"/>
              </a:ext>
            </a:extLst>
          </p:cNvPr>
          <p:cNvPicPr>
            <a:picLocks noChangeAspect="1"/>
          </p:cNvPicPr>
          <p:nvPr>
            <a:audioFile r:link="rId3"/>
            <p:extLst>
              <p:ext uri="{DAA4B4D4-6D71-4841-9C94-3DE7FCFB9230}">
                <p14:media xmlns:p14="http://schemas.microsoft.com/office/powerpoint/2010/main" r:embed="rId2">
                  <p14:extLst>
                    <p:ext uri="{3AFAAA56-56D3-431D-BCD4-E75A35582382}">
                      <p173:tracksInfo xmlns:p173="http://schemas.microsoft.com/office/powerpoint/2017/3/main" displayLoc="slide">
                        <p173:trackLst>
                          <p173:track id="{3FE62A12-FCA7-1E4D-9097-7DB8C308CE8F}" label="" lang="en-us" r:embed="rId8"/>
                        </p173:trackLst>
                      </p173:tracksInfo>
                    </p:ext>
                  </p14:extLst>
                </p14:media>
              </p:ext>
            </p:extLst>
          </p:nvPr>
        </p:nvPicPr>
        <p:blipFill>
          <a:blip r:embed="rId9"/>
          <a:srcRect l="-203125" t="-203125" r="-203125" b="-203125"/>
          <a:stretch>
            <a:fillRect/>
          </a:stretch>
        </p:blipFill>
        <p:spPr>
          <a:xfrm>
            <a:off x="10052304" y="4718304"/>
            <a:ext cx="2057400" cy="2057400"/>
          </a:xfrm>
          <a:prstGeom prst="ellipse">
            <a:avLst/>
          </a:prstGeom>
        </p:spPr>
      </p:pic>
      <p:grpSp>
        <p:nvGrpSpPr>
          <p:cNvPr id="14" name="Group 13" descr="Recognition Row">
            <a:extLst>
              <a:ext uri="{FF2B5EF4-FFF2-40B4-BE49-F238E27FC236}">
                <a16:creationId xmlns:a16="http://schemas.microsoft.com/office/drawing/2014/main" id="{E6C63CBA-2BB5-ADC6-96F9-FAC1FFCF4C7C}"/>
              </a:ext>
            </a:extLst>
          </p:cNvPr>
          <p:cNvGrpSpPr/>
          <p:nvPr/>
        </p:nvGrpSpPr>
        <p:grpSpPr>
          <a:xfrm>
            <a:off x="340093" y="5135100"/>
            <a:ext cx="11536240" cy="910577"/>
            <a:chOff x="340093" y="5135100"/>
            <a:chExt cx="11536240" cy="910577"/>
          </a:xfrm>
        </p:grpSpPr>
        <p:sp>
          <p:nvSpPr>
            <p:cNvPr id="80" name="Text Placeholder 51">
              <a:extLst>
                <a:ext uri="{FF2B5EF4-FFF2-40B4-BE49-F238E27FC236}">
                  <a16:creationId xmlns:a16="http://schemas.microsoft.com/office/drawing/2014/main" id="{505BF768-72BF-49E2-80BB-4CDAF6B424D3}"/>
                </a:ext>
              </a:extLst>
            </p:cNvPr>
            <p:cNvSpPr txBox="1">
              <a:spLocks/>
            </p:cNvSpPr>
            <p:nvPr/>
          </p:nvSpPr>
          <p:spPr>
            <a:xfrm>
              <a:off x="340093" y="5152501"/>
              <a:ext cx="2595118" cy="893176"/>
            </a:xfrm>
            <a:prstGeom prst="rect">
              <a:avLst/>
            </a:prstGeom>
            <a:solidFill>
              <a:schemeClr val="bg2"/>
            </a:solidFill>
          </p:spPr>
          <p:txBody>
            <a:bodyPr vert="horz" wrap="square" lIns="73152" tIns="73152" rIns="73152" bIns="73152" rtlCol="0" anchor="ctr">
              <a:noAutofit/>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a:solidFill>
                    <a:schemeClr val="tx1"/>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Nunito Light" panose="00000400000000000000" pitchFamily="2" charset="0"/>
                <a:buChar char="–"/>
                <a:defRPr lang="en-US" sz="1800" kern="1200" dirty="0">
                  <a:solidFill>
                    <a:schemeClr val="tx1"/>
                  </a:solidFill>
                  <a:latin typeface="+mn-lt"/>
                  <a:ea typeface="+mn-ea"/>
                  <a:cs typeface="+mn-cs"/>
                </a:defRPr>
              </a:lvl3pPr>
              <a:lvl4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4pPr>
              <a:lvl5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600"/>
                </a:spcAft>
                <a:buFont typeface="Courier New" panose="02070309020205020404" pitchFamily="49" charset="0"/>
                <a:buChar char="o"/>
                <a:defRPr sz="1800" kern="120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Recognition</a:t>
              </a:r>
            </a:p>
          </p:txBody>
        </p:sp>
        <p:sp>
          <p:nvSpPr>
            <p:cNvPr id="81" name="Text Placeholder 51">
              <a:extLst>
                <a:ext uri="{FF2B5EF4-FFF2-40B4-BE49-F238E27FC236}">
                  <a16:creationId xmlns:a16="http://schemas.microsoft.com/office/drawing/2014/main" id="{92731C17-E247-4429-AE93-4F0D39D8BA81}"/>
                </a:ext>
              </a:extLst>
            </p:cNvPr>
            <p:cNvSpPr txBox="1">
              <a:spLocks/>
            </p:cNvSpPr>
            <p:nvPr/>
          </p:nvSpPr>
          <p:spPr>
            <a:xfrm>
              <a:off x="3248446" y="5135100"/>
              <a:ext cx="4067003" cy="830997"/>
            </a:xfrm>
            <a:prstGeom prst="rect">
              <a:avLst/>
            </a:prstGeom>
          </p:spPr>
          <p:txBody>
            <a:bodyPr vert="horz" wrap="square" lIns="0" tIns="0" rIns="0" bIns="0" rtlCol="0" anchor="ctr">
              <a:spAutoFit/>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a:solidFill>
                    <a:schemeClr val="tx1"/>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Nunito Light" panose="00000400000000000000" pitchFamily="2" charset="0"/>
                <a:buChar char="–"/>
                <a:defRPr lang="en-US" sz="1800" kern="1200" dirty="0">
                  <a:solidFill>
                    <a:schemeClr val="tx1"/>
                  </a:solidFill>
                  <a:latin typeface="+mn-lt"/>
                  <a:ea typeface="+mn-ea"/>
                  <a:cs typeface="+mn-cs"/>
                </a:defRPr>
              </a:lvl3pPr>
              <a:lvl4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4pPr>
              <a:lvl5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600"/>
                </a:spcAft>
                <a:buFont typeface="Courier New" panose="02070309020205020404" pitchFamily="49" charset="0"/>
                <a:buChar char="o"/>
                <a:defRPr sz="1800" kern="120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b="1" dirty="0"/>
                <a:t>May be required to hold more than one state license if providing services in multiple states </a:t>
              </a:r>
            </a:p>
          </p:txBody>
        </p:sp>
        <p:sp>
          <p:nvSpPr>
            <p:cNvPr id="95" name="Text Placeholder 51">
              <a:extLst>
                <a:ext uri="{FF2B5EF4-FFF2-40B4-BE49-F238E27FC236}">
                  <a16:creationId xmlns:a16="http://schemas.microsoft.com/office/drawing/2014/main" id="{E50E3918-DF0D-4770-B2BF-831E5CBC6D88}"/>
                </a:ext>
              </a:extLst>
            </p:cNvPr>
            <p:cNvSpPr txBox="1">
              <a:spLocks/>
            </p:cNvSpPr>
            <p:nvPr/>
          </p:nvSpPr>
          <p:spPr>
            <a:xfrm>
              <a:off x="7809330" y="5429567"/>
              <a:ext cx="4067003" cy="276999"/>
            </a:xfrm>
            <a:prstGeom prst="rect">
              <a:avLst/>
            </a:prstGeom>
          </p:spPr>
          <p:txBody>
            <a:bodyPr vert="horz" wrap="square" lIns="0" tIns="0" rIns="0" bIns="0" rtlCol="0" anchor="ctr">
              <a:spAutoFit/>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a:solidFill>
                    <a:schemeClr val="tx1"/>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Nunito Light" panose="00000400000000000000" pitchFamily="2" charset="0"/>
                <a:buChar char="–"/>
                <a:defRPr lang="en-US" sz="1800" kern="1200" dirty="0">
                  <a:solidFill>
                    <a:schemeClr val="tx1"/>
                  </a:solidFill>
                  <a:latin typeface="+mn-lt"/>
                  <a:ea typeface="+mn-ea"/>
                  <a:cs typeface="+mn-cs"/>
                </a:defRPr>
              </a:lvl3pPr>
              <a:lvl4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4pPr>
              <a:lvl5pPr marL="685800" indent="-22860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600"/>
                </a:spcAft>
                <a:buFont typeface="Courier New" panose="02070309020205020404" pitchFamily="49" charset="0"/>
                <a:buChar char="o"/>
                <a:defRPr sz="1800" kern="120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b="1" dirty="0"/>
                <a:t>Nationally Recognized</a:t>
              </a:r>
            </a:p>
          </p:txBody>
        </p:sp>
        <p:cxnSp>
          <p:nvCxnSpPr>
            <p:cNvPr id="106" name="Straight Connector 105">
              <a:extLst>
                <a:ext uri="{FF2B5EF4-FFF2-40B4-BE49-F238E27FC236}">
                  <a16:creationId xmlns:a16="http://schemas.microsoft.com/office/drawing/2014/main" id="{3F2C7635-75B6-437F-A29E-E0EFD312D99A}"/>
                </a:ext>
                <a:ext uri="{C183D7F6-B498-43B3-948B-1728B52AA6E4}">
                  <adec:decorative xmlns:adec="http://schemas.microsoft.com/office/drawing/2017/decorative" val="1"/>
                </a:ext>
              </a:extLst>
            </p:cNvPr>
            <p:cNvCxnSpPr>
              <a:cxnSpLocks/>
            </p:cNvCxnSpPr>
            <p:nvPr/>
          </p:nvCxnSpPr>
          <p:spPr>
            <a:xfrm>
              <a:off x="3199894" y="6045677"/>
              <a:ext cx="406700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C4D760DE-D5B6-47EB-8CEF-F4E464B798F9}"/>
                </a:ext>
                <a:ext uri="{C183D7F6-B498-43B3-948B-1728B52AA6E4}">
                  <adec:decorative xmlns:adec="http://schemas.microsoft.com/office/drawing/2017/decorative" val="1"/>
                </a:ext>
              </a:extLst>
            </p:cNvPr>
            <p:cNvCxnSpPr>
              <a:cxnSpLocks/>
            </p:cNvCxnSpPr>
            <p:nvPr/>
          </p:nvCxnSpPr>
          <p:spPr>
            <a:xfrm>
              <a:off x="7784903" y="6045677"/>
              <a:ext cx="406700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04A49477-09C1-0D5A-C18A-D887770A98CE}"/>
              </a:ext>
            </a:extLst>
          </p:cNvPr>
          <p:cNvSpPr txBox="1"/>
          <p:nvPr/>
        </p:nvSpPr>
        <p:spPr>
          <a:xfrm>
            <a:off x="3248446" y="6137827"/>
            <a:ext cx="4067003" cy="369332"/>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dirty="0">
                <a:hlinkClick r:id="rId10"/>
              </a:rPr>
              <a:t>https://www.cdrnet.org/LicensureMap</a:t>
            </a:r>
            <a:r>
              <a:rPr lang="en-US" dirty="0"/>
              <a:t> </a:t>
            </a:r>
          </a:p>
        </p:txBody>
      </p:sp>
      <p:sp>
        <p:nvSpPr>
          <p:cNvPr id="4" name="TextBox 3">
            <a:extLst>
              <a:ext uri="{FF2B5EF4-FFF2-40B4-BE49-F238E27FC236}">
                <a16:creationId xmlns:a16="http://schemas.microsoft.com/office/drawing/2014/main" id="{ED068B5D-17AC-74CB-E402-58A77C2EEA16}"/>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a:t>
            </a:r>
            <a:endParaRPr kumimoji="0" lang="en-US" sz="1050" b="0" i="0" u="none" strike="noStrike" kern="0" cap="none" spc="0" normalizeH="0" baseline="0" noProof="0" dirty="0">
              <a:ln>
                <a:noFill/>
              </a:ln>
              <a:solidFill>
                <a:srgbClr val="000000"/>
              </a:solidFill>
              <a:effectLst/>
              <a:uLnTx/>
              <a:uFillTx/>
              <a:latin typeface="Myriad Pro" panose="020B0503030403020204" pitchFamily="34" charset="0"/>
              <a:ea typeface="+mn-ea"/>
              <a:cs typeface="Arial" panose="020B0604020202020204" pitchFamily="34" charset="0"/>
            </a:endParaRPr>
          </a:p>
        </p:txBody>
      </p:sp>
    </p:spTree>
    <p:extLst>
      <p:ext uri="{BB962C8B-B14F-4D97-AF65-F5344CB8AC3E}">
        <p14:creationId xmlns:p14="http://schemas.microsoft.com/office/powerpoint/2010/main" val="1805502388"/>
      </p:ext>
    </p:extLst>
  </p:cSld>
  <p:clrMapOvr>
    <a:masterClrMapping/>
  </p:clrMapOvr>
  <mc:AlternateContent xmlns:mc="http://schemas.openxmlformats.org/markup-compatibility/2006" xmlns:p14="http://schemas.microsoft.com/office/powerpoint/2010/main">
    <mc:Choice Requires="p14">
      <p:transition spd="slow" p14:dur="2000" advTm="61233"/>
    </mc:Choice>
    <mc:Fallback xmlns="">
      <p:transition spd="slow" advTm="61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98E2E-CD9D-15BC-742B-A8F975F4E228}"/>
              </a:ext>
            </a:extLst>
          </p:cNvPr>
          <p:cNvSpPr>
            <a:spLocks noGrp="1"/>
          </p:cNvSpPr>
          <p:nvPr>
            <p:ph type="title"/>
          </p:nvPr>
        </p:nvSpPr>
        <p:spPr/>
        <p:txBody>
          <a:bodyPr/>
          <a:lstStyle/>
          <a:p>
            <a:r>
              <a:rPr lang="en-US" dirty="0"/>
              <a:t>Benefits</a:t>
            </a:r>
          </a:p>
        </p:txBody>
      </p:sp>
      <p:pic>
        <p:nvPicPr>
          <p:cNvPr id="5" name="Picture 4" descr="A Venn diagram comparing benefits of CDR Credential vs. State Licensure">
            <a:extLst>
              <a:ext uri="{FF2B5EF4-FFF2-40B4-BE49-F238E27FC236}">
                <a16:creationId xmlns:a16="http://schemas.microsoft.com/office/drawing/2014/main" id="{016A4D79-5A9E-8A58-F8F7-2D01F5E7D26B}"/>
              </a:ext>
            </a:extLst>
          </p:cNvPr>
          <p:cNvPicPr>
            <a:picLocks noChangeAspect="1"/>
          </p:cNvPicPr>
          <p:nvPr/>
        </p:nvPicPr>
        <p:blipFill>
          <a:blip r:embed="rId5"/>
          <a:srcRect l="7531" t="14873" r="7902" b="15062"/>
          <a:stretch/>
        </p:blipFill>
        <p:spPr>
          <a:xfrm>
            <a:off x="1851378" y="620103"/>
            <a:ext cx="9040964" cy="5617793"/>
          </a:xfrm>
          <a:prstGeom prst="rect">
            <a:avLst/>
          </a:prstGeom>
        </p:spPr>
      </p:pic>
      <p:sp>
        <p:nvSpPr>
          <p:cNvPr id="4" name="TextBox 3">
            <a:extLst>
              <a:ext uri="{FF2B5EF4-FFF2-40B4-BE49-F238E27FC236}">
                <a16:creationId xmlns:a16="http://schemas.microsoft.com/office/drawing/2014/main" id="{8F4A3F71-776E-B69C-8796-B99EDB870708}"/>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a:t>
            </a:r>
            <a:endParaRPr kumimoji="0" lang="en-US" sz="1050" b="0" i="0" u="none" strike="noStrike" kern="0" cap="none" spc="0" normalizeH="0" baseline="0" noProof="0" dirty="0">
              <a:ln>
                <a:noFill/>
              </a:ln>
              <a:solidFill>
                <a:srgbClr val="000000"/>
              </a:solidFill>
              <a:effectLst/>
              <a:uLnTx/>
              <a:uFillTx/>
              <a:latin typeface="Myriad Pro" panose="020B0503030403020204" pitchFamily="34" charset="0"/>
              <a:ea typeface="+mn-ea"/>
              <a:cs typeface="Arial" panose="020B0604020202020204" pitchFamily="34" charset="0"/>
            </a:endParaRPr>
          </a:p>
        </p:txBody>
      </p:sp>
      <p:pic>
        <p:nvPicPr>
          <p:cNvPr id="12" name="Audio 11" descr="Audio speaker icon">
            <a:hlinkClick r:id="" action="ppaction://media"/>
            <a:extLst>
              <a:ext uri="{FF2B5EF4-FFF2-40B4-BE49-F238E27FC236}">
                <a16:creationId xmlns:a16="http://schemas.microsoft.com/office/drawing/2014/main" id="{36E42435-F860-B587-D53C-1CF08E75483F}"/>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EA774B90-FB28-B247-82A7-87FC68890921}" label="" lang="en-us" r:embed="rId6"/>
                        </p173:trackLst>
                      </p173:tracksInfo>
                    </p:ext>
                  </p14:extLst>
                </p14:media>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30433738"/>
      </p:ext>
    </p:extLst>
  </p:cSld>
  <p:clrMapOvr>
    <a:masterClrMapping/>
  </p:clrMapOvr>
  <mc:AlternateContent xmlns:mc="http://schemas.openxmlformats.org/markup-compatibility/2006" xmlns:p14="http://schemas.microsoft.com/office/powerpoint/2010/main">
    <mc:Choice Requires="p14">
      <p:transition spd="slow" p14:dur="2000" advTm="66075"/>
    </mc:Choice>
    <mc:Fallback xmlns="">
      <p:transition spd="slow" advTm="66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E1553-0A8D-4107-6268-0FC993D07FF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D38F2DE-F211-9052-82E3-B446DB9B63A1}"/>
              </a:ext>
            </a:extLst>
          </p:cNvPr>
          <p:cNvSpPr>
            <a:spLocks noGrp="1"/>
          </p:cNvSpPr>
          <p:nvPr>
            <p:ph type="ctrTitle"/>
          </p:nvPr>
        </p:nvSpPr>
        <p:spPr>
          <a:xfrm>
            <a:off x="-95793" y="1136469"/>
            <a:ext cx="5760719" cy="3312322"/>
          </a:xfrm>
        </p:spPr>
        <p:txBody>
          <a:bodyPr vert="horz"/>
          <a:lstStyle/>
          <a:p>
            <a:pPr algn="ctr"/>
            <a:r>
              <a:rPr lang="en-US" dirty="0"/>
              <a:t>Case Study</a:t>
            </a:r>
          </a:p>
        </p:txBody>
      </p:sp>
      <p:graphicFrame>
        <p:nvGraphicFramePr>
          <p:cNvPr id="5" name="Object 4" descr="Photo of elderly woman working on a laptop while smiling">
            <a:extLst>
              <a:ext uri="{FF2B5EF4-FFF2-40B4-BE49-F238E27FC236}">
                <a16:creationId xmlns:a16="http://schemas.microsoft.com/office/drawing/2014/main" id="{74E7D3A1-539F-BEF5-85E4-485AADF2FFF9}"/>
              </a:ext>
            </a:extLst>
          </p:cNvPr>
          <p:cNvGraphicFramePr>
            <a:graphicFrameLocks noChangeAspect="1"/>
          </p:cNvGraphicFramePr>
          <p:nvPr>
            <p:custDataLst>
              <p:tags r:id="rId1"/>
            </p:custDataLst>
            <p:extLst>
              <p:ext uri="{D42A27DB-BD31-4B8C-83A1-F6EECF244321}">
                <p14:modId xmlns:p14="http://schemas.microsoft.com/office/powerpoint/2010/main" val="15841325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72" imgH="272" progId="TCLayout.ActiveDocument.1">
                  <p:embed/>
                </p:oleObj>
              </mc:Choice>
              <mc:Fallback>
                <p:oleObj name="think-cell Slide" r:id="rId6" imgW="272" imgH="272" progId="TCLayout.ActiveDocument.1">
                  <p:embed/>
                  <p:pic>
                    <p:nvPicPr>
                      <p:cNvPr id="5" name="Object 4" hidden="1">
                        <a:extLst>
                          <a:ext uri="{FF2B5EF4-FFF2-40B4-BE49-F238E27FC236}">
                            <a16:creationId xmlns:a16="http://schemas.microsoft.com/office/drawing/2014/main" id="{E930B9E0-A300-4F16-9A5D-B7023A2B95F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10" name="Picture Placeholder 9">
            <a:extLst>
              <a:ext uri="{FF2B5EF4-FFF2-40B4-BE49-F238E27FC236}">
                <a16:creationId xmlns:a16="http://schemas.microsoft.com/office/drawing/2014/main" id="{591B584C-0EF8-F96E-15EC-8FA3F334DD9E}"/>
              </a:ext>
              <a:ext uri="{C183D7F6-B498-43B3-948B-1728B52AA6E4}">
                <adec:decorative xmlns:adec="http://schemas.microsoft.com/office/drawing/2017/decorative" val="1"/>
              </a:ext>
            </a:extLst>
          </p:cNvPr>
          <p:cNvPicPr>
            <a:picLocks noGrp="1" noChangeAspect="1"/>
          </p:cNvPicPr>
          <p:nvPr>
            <p:ph type="pic" sz="quarter" idx="10"/>
          </p:nvPr>
        </p:nvPicPr>
        <p:blipFill>
          <a:blip r:embed="rId8"/>
          <a:srcRect l="11465" r="11465"/>
          <a:stretch/>
        </p:blipFill>
        <p:spPr/>
      </p:pic>
      <p:sp>
        <p:nvSpPr>
          <p:cNvPr id="4" name="TextBox 3">
            <a:extLst>
              <a:ext uri="{FF2B5EF4-FFF2-40B4-BE49-F238E27FC236}">
                <a16:creationId xmlns:a16="http://schemas.microsoft.com/office/drawing/2014/main" id="{EDA90FDD-7798-1D4C-09EE-8E152AE972E2}"/>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a:t>
            </a:r>
            <a:endParaRPr kumimoji="0" lang="en-US" sz="1050" b="0" i="0" u="none" strike="noStrike" kern="0" cap="none" spc="0" normalizeH="0" baseline="0" noProof="0" dirty="0">
              <a:ln>
                <a:noFill/>
              </a:ln>
              <a:solidFill>
                <a:srgbClr val="000000"/>
              </a:solidFill>
              <a:effectLst/>
              <a:uLnTx/>
              <a:uFillTx/>
              <a:latin typeface="Myriad Pro" panose="020B0503030403020204" pitchFamily="34" charset="0"/>
              <a:ea typeface="+mn-ea"/>
              <a:cs typeface="Arial" panose="020B0604020202020204" pitchFamily="34" charset="0"/>
            </a:endParaRPr>
          </a:p>
        </p:txBody>
      </p:sp>
      <p:pic>
        <p:nvPicPr>
          <p:cNvPr id="8" name="Audio 7" descr="Audio speaker icon">
            <a:hlinkClick r:id="" action="ppaction://media"/>
            <a:extLst>
              <a:ext uri="{FF2B5EF4-FFF2-40B4-BE49-F238E27FC236}">
                <a16:creationId xmlns:a16="http://schemas.microsoft.com/office/drawing/2014/main" id="{2E112548-AD0B-4DFF-01C6-E74516217D45}"/>
              </a:ext>
            </a:extLst>
          </p:cNvPr>
          <p:cNvPicPr>
            <a:picLocks noChangeAspect="1"/>
          </p:cNvPicPr>
          <p:nvPr>
            <a:audioFile r:link="rId3"/>
            <p:extLst>
              <p:ext uri="{DAA4B4D4-6D71-4841-9C94-3DE7FCFB9230}">
                <p14:media xmlns:p14="http://schemas.microsoft.com/office/powerpoint/2010/main" r:embed="rId2">
                  <p14:extLst>
                    <p:ext uri="{3AFAAA56-56D3-431D-BCD4-E75A35582382}">
                      <p173:tracksInfo xmlns:p173="http://schemas.microsoft.com/office/powerpoint/2017/3/main" displayLoc="slide">
                        <p173:trackLst>
                          <p173:track id="{FC895A3A-7811-5E41-8B11-07D086C67FF8}" label="" lang="en-us" r:embed="rId9"/>
                        </p173:trackLst>
                      </p173:tracksInfo>
                    </p:ext>
                  </p14:extLst>
                </p14:media>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38045522"/>
      </p:ext>
    </p:extLst>
  </p:cSld>
  <p:clrMapOvr>
    <a:masterClrMapping/>
  </p:clrMapOvr>
  <mc:AlternateContent xmlns:mc="http://schemas.openxmlformats.org/markup-compatibility/2006" xmlns:p14="http://schemas.microsoft.com/office/powerpoint/2010/main">
    <mc:Choice Requires="p14">
      <p:transition spd="slow" p14:dur="2000" advTm="12767"/>
    </mc:Choice>
    <mc:Fallback xmlns="">
      <p:transition spd="slow" advTm="12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BB8A05E-E083-499D-E9A5-D82C20262E34}"/>
              </a:ext>
            </a:extLst>
          </p:cNvPr>
          <p:cNvSpPr>
            <a:spLocks noGrp="1"/>
          </p:cNvSpPr>
          <p:nvPr>
            <p:ph type="title"/>
          </p:nvPr>
        </p:nvSpPr>
        <p:spPr/>
        <p:txBody>
          <a:bodyPr/>
          <a:lstStyle/>
          <a:p>
            <a:r>
              <a:rPr lang="en-US" sz="3200" dirty="0">
                <a:effectLst/>
                <a:latin typeface="Calibri" panose="020F0502020204030204" pitchFamily="34" charset="0"/>
                <a:ea typeface="Calibri" panose="020F0502020204030204" pitchFamily="34" charset="0"/>
              </a:rPr>
              <a:t>Case Study Using th</a:t>
            </a:r>
            <a:r>
              <a:rPr lang="en-US" dirty="0">
                <a:latin typeface="Calibri" panose="020F0502020204030204" pitchFamily="34" charset="0"/>
                <a:ea typeface="Calibri" panose="020F0502020204030204" pitchFamily="34" charset="0"/>
              </a:rPr>
              <a:t>e </a:t>
            </a:r>
            <a:r>
              <a:rPr lang="en-US" sz="3200" dirty="0">
                <a:effectLst/>
                <a:latin typeface="Calibri" panose="020F0502020204030204" pitchFamily="34" charset="0"/>
                <a:ea typeface="Calibri" panose="020F0502020204030204" pitchFamily="34" charset="0"/>
              </a:rPr>
              <a:t>Scope of Practice Decision Algorithm </a:t>
            </a:r>
            <a:endParaRPr lang="en-US" dirty="0"/>
          </a:p>
        </p:txBody>
      </p:sp>
      <p:grpSp>
        <p:nvGrpSpPr>
          <p:cNvPr id="4" name="Group 3" descr="Diagram: Can I provide MNT services via interstate and cross-border telehealth?">
            <a:extLst>
              <a:ext uri="{FF2B5EF4-FFF2-40B4-BE49-F238E27FC236}">
                <a16:creationId xmlns:a16="http://schemas.microsoft.com/office/drawing/2014/main" id="{66AE6C91-9028-A416-6746-21D9E55D44AE}"/>
              </a:ext>
            </a:extLst>
          </p:cNvPr>
          <p:cNvGrpSpPr/>
          <p:nvPr/>
        </p:nvGrpSpPr>
        <p:grpSpPr>
          <a:xfrm>
            <a:off x="1186774" y="790221"/>
            <a:ext cx="8611982" cy="5901267"/>
            <a:chOff x="1186774" y="790221"/>
            <a:chExt cx="8611982" cy="5901267"/>
          </a:xfrm>
        </p:grpSpPr>
        <p:pic>
          <p:nvPicPr>
            <p:cNvPr id="7" name="Picture 6" descr="Concentric diagram with 7 points asking “Can I provide MNT services via interstate and cross-border telehealth?”">
              <a:extLst>
                <a:ext uri="{FF2B5EF4-FFF2-40B4-BE49-F238E27FC236}">
                  <a16:creationId xmlns:a16="http://schemas.microsoft.com/office/drawing/2014/main" id="{BC339837-319B-4043-DFC9-2B4CA94E48BF}"/>
                </a:ext>
              </a:extLst>
            </p:cNvPr>
            <p:cNvPicPr>
              <a:picLocks noChangeAspect="1"/>
            </p:cNvPicPr>
            <p:nvPr/>
          </p:nvPicPr>
          <p:blipFill>
            <a:blip r:embed="rId5"/>
            <a:stretch>
              <a:fillRect/>
            </a:stretch>
          </p:blipFill>
          <p:spPr>
            <a:xfrm>
              <a:off x="1930400" y="790221"/>
              <a:ext cx="7868356" cy="5901267"/>
            </a:xfrm>
            <a:prstGeom prst="rect">
              <a:avLst/>
            </a:prstGeom>
          </p:spPr>
        </p:pic>
        <p:sp>
          <p:nvSpPr>
            <p:cNvPr id="3" name="Arrow: Right 2" descr="Purple arrow pointing to question 01">
              <a:extLst>
                <a:ext uri="{FF2B5EF4-FFF2-40B4-BE49-F238E27FC236}">
                  <a16:creationId xmlns:a16="http://schemas.microsoft.com/office/drawing/2014/main" id="{6550CE8A-03DA-BBA0-2AAE-8957950717A5}"/>
                </a:ext>
              </a:extLst>
            </p:cNvPr>
            <p:cNvSpPr/>
            <p:nvPr/>
          </p:nvSpPr>
          <p:spPr>
            <a:xfrm>
              <a:off x="1186774" y="5214026"/>
              <a:ext cx="978408" cy="757006"/>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1D1154B5-5FCB-F8D4-176F-15704BB8F412}"/>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a:t>
            </a:r>
            <a:endParaRPr kumimoji="0" lang="en-US" sz="1050" b="0" i="0" u="none" strike="noStrike" kern="0" cap="none" spc="0" normalizeH="0" baseline="0" noProof="0" dirty="0">
              <a:ln>
                <a:noFill/>
              </a:ln>
              <a:solidFill>
                <a:srgbClr val="000000"/>
              </a:solidFill>
              <a:effectLst/>
              <a:uLnTx/>
              <a:uFillTx/>
              <a:latin typeface="Myriad Pro" panose="020B0503030403020204" pitchFamily="34" charset="0"/>
              <a:ea typeface="+mn-ea"/>
              <a:cs typeface="Arial" panose="020B0604020202020204" pitchFamily="34" charset="0"/>
            </a:endParaRPr>
          </a:p>
        </p:txBody>
      </p:sp>
      <p:pic>
        <p:nvPicPr>
          <p:cNvPr id="5" name="Audio 4" descr="Audio speaker icon">
            <a:hlinkClick r:id="" action="ppaction://media"/>
            <a:extLst>
              <a:ext uri="{FF2B5EF4-FFF2-40B4-BE49-F238E27FC236}">
                <a16:creationId xmlns:a16="http://schemas.microsoft.com/office/drawing/2014/main" id="{471672A9-8259-9069-7BE5-9360ED790CF0}"/>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A8B0F298-3140-764C-8C3E-FB907EA56DAC}" label="" lang="en-us" r:embed="rId6"/>
                        </p173:trackLst>
                      </p173:tracksInfo>
                    </p:ext>
                  </p14:extLst>
                </p14:media>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89332930"/>
      </p:ext>
    </p:extLst>
  </p:cSld>
  <p:clrMapOvr>
    <a:masterClrMapping/>
  </p:clrMapOvr>
  <mc:AlternateContent xmlns:mc="http://schemas.openxmlformats.org/markup-compatibility/2006" xmlns:p14="http://schemas.microsoft.com/office/powerpoint/2010/main">
    <mc:Choice Requires="p14">
      <p:transition spd="slow" p14:dur="2000" advTm="45909"/>
    </mc:Choice>
    <mc:Fallback xmlns="">
      <p:transition spd="slow" advTm="45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67EB1-FF07-41DF-A9AF-E10C86165074}"/>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0053F75E-07EB-2B96-24EB-4425EA02E2F7}"/>
              </a:ext>
            </a:extLst>
          </p:cNvPr>
          <p:cNvSpPr>
            <a:spLocks noGrp="1"/>
          </p:cNvSpPr>
          <p:nvPr>
            <p:ph type="title"/>
          </p:nvPr>
        </p:nvSpPr>
        <p:spPr/>
        <p:txBody>
          <a:bodyPr/>
          <a:lstStyle/>
          <a:p>
            <a:r>
              <a:rPr lang="en-US" sz="3200" dirty="0">
                <a:effectLst/>
                <a:latin typeface="Calibri" panose="020F0502020204030204" pitchFamily="34" charset="0"/>
                <a:ea typeface="Calibri" panose="020F0502020204030204" pitchFamily="34" charset="0"/>
              </a:rPr>
              <a:t>Case Study Using th</a:t>
            </a:r>
            <a:r>
              <a:rPr lang="en-US" dirty="0">
                <a:latin typeface="Calibri" panose="020F0502020204030204" pitchFamily="34" charset="0"/>
                <a:ea typeface="Calibri" panose="020F0502020204030204" pitchFamily="34" charset="0"/>
              </a:rPr>
              <a:t>e </a:t>
            </a:r>
            <a:r>
              <a:rPr lang="en-US" sz="3200" dirty="0">
                <a:effectLst/>
                <a:latin typeface="Calibri" panose="020F0502020204030204" pitchFamily="34" charset="0"/>
                <a:ea typeface="Calibri" panose="020F0502020204030204" pitchFamily="34" charset="0"/>
              </a:rPr>
              <a:t>Scope of Practice Decision Algorithm </a:t>
            </a:r>
            <a:endParaRPr lang="en-US" dirty="0"/>
          </a:p>
        </p:txBody>
      </p:sp>
      <p:grpSp>
        <p:nvGrpSpPr>
          <p:cNvPr id="4" name="Group 3" descr="Diagram: Can I provide MNT services via interstate and cross-border telehealth?">
            <a:extLst>
              <a:ext uri="{FF2B5EF4-FFF2-40B4-BE49-F238E27FC236}">
                <a16:creationId xmlns:a16="http://schemas.microsoft.com/office/drawing/2014/main" id="{86BC51E7-5E0C-4E6B-DA5B-195DF71AE5A5}"/>
              </a:ext>
            </a:extLst>
          </p:cNvPr>
          <p:cNvGrpSpPr/>
          <p:nvPr/>
        </p:nvGrpSpPr>
        <p:grpSpPr>
          <a:xfrm>
            <a:off x="1055307" y="790221"/>
            <a:ext cx="8743449" cy="5901267"/>
            <a:chOff x="1055307" y="790221"/>
            <a:chExt cx="8743449" cy="5901267"/>
          </a:xfrm>
        </p:grpSpPr>
        <p:pic>
          <p:nvPicPr>
            <p:cNvPr id="7" name="Picture 6" descr="Concentric diagram with 7 points asking “Can I provide MNT services via interstate and cross-border telehealth?”">
              <a:extLst>
                <a:ext uri="{FF2B5EF4-FFF2-40B4-BE49-F238E27FC236}">
                  <a16:creationId xmlns:a16="http://schemas.microsoft.com/office/drawing/2014/main" id="{31F30351-841B-A439-367C-0B058EB159AC}"/>
                </a:ext>
              </a:extLst>
            </p:cNvPr>
            <p:cNvPicPr>
              <a:picLocks noChangeAspect="1"/>
            </p:cNvPicPr>
            <p:nvPr/>
          </p:nvPicPr>
          <p:blipFill>
            <a:blip r:embed="rId5"/>
            <a:stretch>
              <a:fillRect/>
            </a:stretch>
          </p:blipFill>
          <p:spPr>
            <a:xfrm>
              <a:off x="1930400" y="790221"/>
              <a:ext cx="7868356" cy="5901267"/>
            </a:xfrm>
            <a:prstGeom prst="rect">
              <a:avLst/>
            </a:prstGeom>
          </p:spPr>
        </p:pic>
        <p:sp>
          <p:nvSpPr>
            <p:cNvPr id="2" name="Arrow: Right 1" descr="Violet arrow pointing to question 02">
              <a:extLst>
                <a:ext uri="{FF2B5EF4-FFF2-40B4-BE49-F238E27FC236}">
                  <a16:creationId xmlns:a16="http://schemas.microsoft.com/office/drawing/2014/main" id="{9462354B-5718-76A8-08AE-D4F926DE30C3}"/>
                </a:ext>
              </a:extLst>
            </p:cNvPr>
            <p:cNvSpPr/>
            <p:nvPr/>
          </p:nvSpPr>
          <p:spPr>
            <a:xfrm rot="661832" flipV="1">
              <a:off x="1055307" y="2982110"/>
              <a:ext cx="978408" cy="831809"/>
            </a:xfrm>
            <a:prstGeom prst="rightArrow">
              <a:avLst/>
            </a:prstGeom>
            <a:solidFill>
              <a:schemeClr val="accent6">
                <a:lumMod val="60000"/>
                <a:lumOff val="4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8F260CA8-11EE-8EE7-DE3F-DC62C614BFCB}"/>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a:t>
            </a:r>
            <a:endParaRPr kumimoji="0" lang="en-US" sz="1050" b="0" i="0" u="none" strike="noStrike" kern="0" cap="none" spc="0" normalizeH="0" baseline="0" noProof="0" dirty="0">
              <a:ln>
                <a:noFill/>
              </a:ln>
              <a:solidFill>
                <a:srgbClr val="000000"/>
              </a:solidFill>
              <a:effectLst/>
              <a:uLnTx/>
              <a:uFillTx/>
              <a:latin typeface="Myriad Pro" panose="020B0503030403020204" pitchFamily="34" charset="0"/>
              <a:ea typeface="+mn-ea"/>
              <a:cs typeface="Arial" panose="020B0604020202020204" pitchFamily="34" charset="0"/>
            </a:endParaRPr>
          </a:p>
        </p:txBody>
      </p:sp>
      <p:pic>
        <p:nvPicPr>
          <p:cNvPr id="5" name="Audio 4" descr="Audio speaker icon">
            <a:hlinkClick r:id="" action="ppaction://media"/>
            <a:extLst>
              <a:ext uri="{FF2B5EF4-FFF2-40B4-BE49-F238E27FC236}">
                <a16:creationId xmlns:a16="http://schemas.microsoft.com/office/drawing/2014/main" id="{C86094FD-2446-96F0-33BE-877F7D0EC13D}"/>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6071BCDE-E0E3-6444-B9F8-0607574DF03F}" label="" lang="en-us" r:embed="rId6"/>
                        </p173:trackLst>
                      </p173:tracksInfo>
                    </p:ext>
                  </p14:extLst>
                </p14:media>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32004074"/>
      </p:ext>
    </p:extLst>
  </p:cSld>
  <p:clrMapOvr>
    <a:masterClrMapping/>
  </p:clrMapOvr>
  <mc:AlternateContent xmlns:mc="http://schemas.openxmlformats.org/markup-compatibility/2006" xmlns:p14="http://schemas.microsoft.com/office/powerpoint/2010/main">
    <mc:Choice Requires="p14">
      <p:transition spd="slow" p14:dur="2000" advTm="21550"/>
    </mc:Choice>
    <mc:Fallback xmlns="">
      <p:transition spd="slow" advTm="21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B0477-FBBA-27E4-E3D5-AF59FE557BB5}"/>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65A24405-BFD6-F1D1-B5EE-4F1A9B0A4F8A}"/>
              </a:ext>
            </a:extLst>
          </p:cNvPr>
          <p:cNvSpPr>
            <a:spLocks noGrp="1"/>
          </p:cNvSpPr>
          <p:nvPr>
            <p:ph type="title"/>
          </p:nvPr>
        </p:nvSpPr>
        <p:spPr/>
        <p:txBody>
          <a:bodyPr/>
          <a:lstStyle/>
          <a:p>
            <a:r>
              <a:rPr lang="en-US" sz="3200" dirty="0">
                <a:effectLst/>
                <a:latin typeface="Calibri" panose="020F0502020204030204" pitchFamily="34" charset="0"/>
                <a:ea typeface="Calibri" panose="020F0502020204030204" pitchFamily="34" charset="0"/>
              </a:rPr>
              <a:t>Case Study Using th</a:t>
            </a:r>
            <a:r>
              <a:rPr lang="en-US" dirty="0">
                <a:latin typeface="Calibri" panose="020F0502020204030204" pitchFamily="34" charset="0"/>
                <a:ea typeface="Calibri" panose="020F0502020204030204" pitchFamily="34" charset="0"/>
              </a:rPr>
              <a:t>e </a:t>
            </a:r>
            <a:r>
              <a:rPr lang="en-US" sz="3200" dirty="0">
                <a:effectLst/>
                <a:latin typeface="Calibri" panose="020F0502020204030204" pitchFamily="34" charset="0"/>
                <a:ea typeface="Calibri" panose="020F0502020204030204" pitchFamily="34" charset="0"/>
              </a:rPr>
              <a:t>Scope of Practice Decision Algorithm </a:t>
            </a:r>
            <a:endParaRPr lang="en-US" dirty="0"/>
          </a:p>
        </p:txBody>
      </p:sp>
      <p:pic>
        <p:nvPicPr>
          <p:cNvPr id="7" name="Picture 6" descr="Concentric diagram with 7 points asking “Can I provide MNT services via interstate and cross-border telehealth?”">
            <a:extLst>
              <a:ext uri="{FF2B5EF4-FFF2-40B4-BE49-F238E27FC236}">
                <a16:creationId xmlns:a16="http://schemas.microsoft.com/office/drawing/2014/main" id="{2995D9E8-7383-29E5-53D0-BDE6B410B162}"/>
              </a:ext>
            </a:extLst>
          </p:cNvPr>
          <p:cNvPicPr>
            <a:picLocks noChangeAspect="1"/>
          </p:cNvPicPr>
          <p:nvPr/>
        </p:nvPicPr>
        <p:blipFill>
          <a:blip r:embed="rId5"/>
          <a:stretch>
            <a:fillRect/>
          </a:stretch>
        </p:blipFill>
        <p:spPr>
          <a:xfrm>
            <a:off x="1930400" y="790221"/>
            <a:ext cx="7868356" cy="5901267"/>
          </a:xfrm>
          <a:prstGeom prst="rect">
            <a:avLst/>
          </a:prstGeom>
        </p:spPr>
      </p:pic>
      <p:sp>
        <p:nvSpPr>
          <p:cNvPr id="2" name="Arrow: Right 1" descr="Magenta arrow pointing to question 03">
            <a:extLst>
              <a:ext uri="{FF2B5EF4-FFF2-40B4-BE49-F238E27FC236}">
                <a16:creationId xmlns:a16="http://schemas.microsoft.com/office/drawing/2014/main" id="{4675DA25-8523-D8C5-6604-74B92282AD0E}"/>
              </a:ext>
            </a:extLst>
          </p:cNvPr>
          <p:cNvSpPr/>
          <p:nvPr/>
        </p:nvSpPr>
        <p:spPr>
          <a:xfrm rot="1514767">
            <a:off x="2507952" y="1192571"/>
            <a:ext cx="978408" cy="757006"/>
          </a:xfrm>
          <a:prstGeom prst="rightArrow">
            <a:avLst/>
          </a:prstGeom>
          <a:solidFill>
            <a:srgbClr val="7F1F61"/>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B899300-C6CE-69B8-C710-79084598C1CA}"/>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a:t>
            </a:r>
            <a:endParaRPr kumimoji="0" lang="en-US" sz="1050" b="0" i="0" u="none" strike="noStrike" kern="0" cap="none" spc="0" normalizeH="0" baseline="0" noProof="0" dirty="0">
              <a:ln>
                <a:noFill/>
              </a:ln>
              <a:solidFill>
                <a:srgbClr val="000000"/>
              </a:solidFill>
              <a:effectLst/>
              <a:uLnTx/>
              <a:uFillTx/>
              <a:latin typeface="Myriad Pro" panose="020B0503030403020204" pitchFamily="34" charset="0"/>
              <a:ea typeface="+mn-ea"/>
              <a:cs typeface="Arial" panose="020B0604020202020204" pitchFamily="34" charset="0"/>
            </a:endParaRPr>
          </a:p>
        </p:txBody>
      </p:sp>
      <p:pic>
        <p:nvPicPr>
          <p:cNvPr id="5" name="Audio 4" descr="Audio speaker icon">
            <a:hlinkClick r:id="" action="ppaction://media"/>
            <a:extLst>
              <a:ext uri="{FF2B5EF4-FFF2-40B4-BE49-F238E27FC236}">
                <a16:creationId xmlns:a16="http://schemas.microsoft.com/office/drawing/2014/main" id="{F1D6F1A0-25F3-3528-69E1-7BE95BA77518}"/>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B9A6885D-5715-C141-B31D-F4D4DD0E1800}" label="" lang="en-us" r:embed="rId6"/>
                        </p173:trackLst>
                      </p173:tracksInfo>
                    </p:ext>
                  </p14:extLst>
                </p14:media>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3353276"/>
      </p:ext>
    </p:extLst>
  </p:cSld>
  <p:clrMapOvr>
    <a:masterClrMapping/>
  </p:clrMapOvr>
  <mc:AlternateContent xmlns:mc="http://schemas.openxmlformats.org/markup-compatibility/2006" xmlns:p14="http://schemas.microsoft.com/office/powerpoint/2010/main">
    <mc:Choice Requires="p14">
      <p:transition spd="slow" p14:dur="2000" advTm="32207"/>
    </mc:Choice>
    <mc:Fallback xmlns="">
      <p:transition spd="slow" advTm="32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B257E-5F52-4228-3181-599C7B179FF5}"/>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B81CCC6B-E598-3665-EE25-29B03E6BC44A}"/>
              </a:ext>
            </a:extLst>
          </p:cNvPr>
          <p:cNvSpPr>
            <a:spLocks noGrp="1"/>
          </p:cNvSpPr>
          <p:nvPr>
            <p:ph type="title"/>
          </p:nvPr>
        </p:nvSpPr>
        <p:spPr>
          <a:xfrm>
            <a:off x="340093" y="455430"/>
            <a:ext cx="11511814" cy="492443"/>
          </a:xfrm>
        </p:spPr>
        <p:txBody>
          <a:bodyPr/>
          <a:lstStyle/>
          <a:p>
            <a:r>
              <a:rPr lang="en-US" sz="3200" dirty="0">
                <a:effectLst/>
                <a:latin typeface="Calibri" panose="020F0502020204030204" pitchFamily="34" charset="0"/>
                <a:ea typeface="Calibri" panose="020F0502020204030204" pitchFamily="34" charset="0"/>
              </a:rPr>
              <a:t>Case Study Using th</a:t>
            </a:r>
            <a:r>
              <a:rPr lang="en-US" dirty="0">
                <a:latin typeface="Calibri" panose="020F0502020204030204" pitchFamily="34" charset="0"/>
                <a:ea typeface="Calibri" panose="020F0502020204030204" pitchFamily="34" charset="0"/>
              </a:rPr>
              <a:t>e </a:t>
            </a:r>
            <a:r>
              <a:rPr lang="en-US" sz="3200" dirty="0">
                <a:effectLst/>
                <a:latin typeface="Calibri" panose="020F0502020204030204" pitchFamily="34" charset="0"/>
                <a:ea typeface="Calibri" panose="020F0502020204030204" pitchFamily="34" charset="0"/>
              </a:rPr>
              <a:t>Scope of Practice Decision Algorithm </a:t>
            </a:r>
            <a:endParaRPr lang="en-US" dirty="0"/>
          </a:p>
        </p:txBody>
      </p:sp>
      <p:pic>
        <p:nvPicPr>
          <p:cNvPr id="7" name="Picture 6" descr="Concentric diagram with 7 points asking “Can I provide MNT services via interstate and cross-border telehealth?”">
            <a:extLst>
              <a:ext uri="{FF2B5EF4-FFF2-40B4-BE49-F238E27FC236}">
                <a16:creationId xmlns:a16="http://schemas.microsoft.com/office/drawing/2014/main" id="{F9ECBFF4-5F9E-829E-1948-81CEDE902AFF}"/>
              </a:ext>
            </a:extLst>
          </p:cNvPr>
          <p:cNvPicPr>
            <a:picLocks noChangeAspect="1"/>
          </p:cNvPicPr>
          <p:nvPr/>
        </p:nvPicPr>
        <p:blipFill>
          <a:blip r:embed="rId5"/>
          <a:stretch>
            <a:fillRect/>
          </a:stretch>
        </p:blipFill>
        <p:spPr>
          <a:xfrm>
            <a:off x="1930400" y="790221"/>
            <a:ext cx="7868356" cy="5901267"/>
          </a:xfrm>
          <a:prstGeom prst="rect">
            <a:avLst/>
          </a:prstGeom>
        </p:spPr>
      </p:pic>
      <p:sp>
        <p:nvSpPr>
          <p:cNvPr id="2" name="Arrow: Right 1" descr="Blue arrow pointing to question 04">
            <a:extLst>
              <a:ext uri="{FF2B5EF4-FFF2-40B4-BE49-F238E27FC236}">
                <a16:creationId xmlns:a16="http://schemas.microsoft.com/office/drawing/2014/main" id="{937DF2C3-972E-0551-FA87-F72454CBE975}"/>
              </a:ext>
            </a:extLst>
          </p:cNvPr>
          <p:cNvSpPr/>
          <p:nvPr/>
        </p:nvSpPr>
        <p:spPr>
          <a:xfrm rot="8795246">
            <a:off x="6400119" y="804251"/>
            <a:ext cx="822363" cy="757006"/>
          </a:xfrm>
          <a:prstGeom prst="rightArrow">
            <a:avLst/>
          </a:prstGeom>
          <a:solidFill>
            <a:schemeClr val="accent3"/>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0E76FE3-3475-C12F-2457-1669C77B47C3}"/>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a:t>
            </a:r>
            <a:endParaRPr kumimoji="0" lang="en-US" sz="1050" b="0" i="0" u="none" strike="noStrike" kern="0" cap="none" spc="0" normalizeH="0" baseline="0" noProof="0" dirty="0">
              <a:ln>
                <a:noFill/>
              </a:ln>
              <a:solidFill>
                <a:srgbClr val="000000"/>
              </a:solidFill>
              <a:effectLst/>
              <a:uLnTx/>
              <a:uFillTx/>
              <a:latin typeface="Myriad Pro" panose="020B0503030403020204" pitchFamily="34" charset="0"/>
              <a:ea typeface="+mn-ea"/>
              <a:cs typeface="Arial" panose="020B0604020202020204" pitchFamily="34" charset="0"/>
            </a:endParaRPr>
          </a:p>
        </p:txBody>
      </p:sp>
      <p:pic>
        <p:nvPicPr>
          <p:cNvPr id="5" name="Audio 4" descr="Audio speaker icon">
            <a:hlinkClick r:id="" action="ppaction://media"/>
            <a:extLst>
              <a:ext uri="{FF2B5EF4-FFF2-40B4-BE49-F238E27FC236}">
                <a16:creationId xmlns:a16="http://schemas.microsoft.com/office/drawing/2014/main" id="{639181DC-8A9A-4129-04B9-F4EE7F498D9A}"/>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E9F6E3D0-831B-F244-88EE-D7C5C0C4DB8A}" label="" lang="en-us" r:embed="rId6"/>
                        </p173:trackLst>
                      </p173:tracksInfo>
                    </p:ext>
                  </p14:extLst>
                </p14:media>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01207419"/>
      </p:ext>
    </p:extLst>
  </p:cSld>
  <p:clrMapOvr>
    <a:masterClrMapping/>
  </p:clrMapOvr>
  <mc:AlternateContent xmlns:mc="http://schemas.openxmlformats.org/markup-compatibility/2006" xmlns:p14="http://schemas.microsoft.com/office/powerpoint/2010/main">
    <mc:Choice Requires="p14">
      <p:transition spd="slow" p14:dur="2000" advTm="18628"/>
    </mc:Choice>
    <mc:Fallback xmlns="">
      <p:transition spd="slow" advTm="18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84AAD-FC77-A50E-C3AA-6408AE571282}"/>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E6043584-DEF9-227A-4417-78C2D3D8CEFB}"/>
              </a:ext>
            </a:extLst>
          </p:cNvPr>
          <p:cNvSpPr>
            <a:spLocks noGrp="1"/>
          </p:cNvSpPr>
          <p:nvPr>
            <p:ph type="title"/>
          </p:nvPr>
        </p:nvSpPr>
        <p:spPr/>
        <p:txBody>
          <a:bodyPr/>
          <a:lstStyle/>
          <a:p>
            <a:r>
              <a:rPr lang="en-US" sz="3200" dirty="0">
                <a:effectLst/>
                <a:latin typeface="Calibri" panose="020F0502020204030204" pitchFamily="34" charset="0"/>
                <a:ea typeface="Calibri" panose="020F0502020204030204" pitchFamily="34" charset="0"/>
              </a:rPr>
              <a:t>Case Study Using th</a:t>
            </a:r>
            <a:r>
              <a:rPr lang="en-US" dirty="0">
                <a:latin typeface="Calibri" panose="020F0502020204030204" pitchFamily="34" charset="0"/>
                <a:ea typeface="Calibri" panose="020F0502020204030204" pitchFamily="34" charset="0"/>
              </a:rPr>
              <a:t>e </a:t>
            </a:r>
            <a:r>
              <a:rPr lang="en-US" sz="3200" dirty="0">
                <a:effectLst/>
                <a:latin typeface="Calibri" panose="020F0502020204030204" pitchFamily="34" charset="0"/>
                <a:ea typeface="Calibri" panose="020F0502020204030204" pitchFamily="34" charset="0"/>
              </a:rPr>
              <a:t>Scope of Practice Decision Algorithm </a:t>
            </a:r>
            <a:endParaRPr lang="en-US" dirty="0"/>
          </a:p>
        </p:txBody>
      </p:sp>
      <p:pic>
        <p:nvPicPr>
          <p:cNvPr id="7" name="Picture 6" descr="Concentric diagram with 7 points asking “Can I provide MNT services via interstate and cross-border telehealth?”">
            <a:extLst>
              <a:ext uri="{FF2B5EF4-FFF2-40B4-BE49-F238E27FC236}">
                <a16:creationId xmlns:a16="http://schemas.microsoft.com/office/drawing/2014/main" id="{BE8728B4-01DB-43CD-0F07-A4C483FBB559}"/>
              </a:ext>
            </a:extLst>
          </p:cNvPr>
          <p:cNvPicPr>
            <a:picLocks noChangeAspect="1"/>
          </p:cNvPicPr>
          <p:nvPr/>
        </p:nvPicPr>
        <p:blipFill>
          <a:blip r:embed="rId5"/>
          <a:stretch>
            <a:fillRect/>
          </a:stretch>
        </p:blipFill>
        <p:spPr>
          <a:xfrm>
            <a:off x="1930400" y="790221"/>
            <a:ext cx="7868356" cy="5901267"/>
          </a:xfrm>
          <a:prstGeom prst="rect">
            <a:avLst/>
          </a:prstGeom>
        </p:spPr>
      </p:pic>
      <p:sp>
        <p:nvSpPr>
          <p:cNvPr id="2" name="Arrow: Right 1" descr="Dark Green arrow pointing to question 05">
            <a:extLst>
              <a:ext uri="{FF2B5EF4-FFF2-40B4-BE49-F238E27FC236}">
                <a16:creationId xmlns:a16="http://schemas.microsoft.com/office/drawing/2014/main" id="{52BA3CD2-6734-D4FE-2E94-8F39487A4A05}"/>
              </a:ext>
            </a:extLst>
          </p:cNvPr>
          <p:cNvSpPr/>
          <p:nvPr/>
        </p:nvSpPr>
        <p:spPr>
          <a:xfrm rot="8795246">
            <a:off x="8284338" y="1607815"/>
            <a:ext cx="822363" cy="75700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A09822C-FDD1-2E50-3628-144E4288FEC4}"/>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a:t>
            </a:r>
            <a:endParaRPr kumimoji="0" lang="en-US" sz="1050" b="0" i="0" u="none" strike="noStrike" kern="0" cap="none" spc="0" normalizeH="0" baseline="0" noProof="0" dirty="0">
              <a:ln>
                <a:noFill/>
              </a:ln>
              <a:solidFill>
                <a:srgbClr val="000000"/>
              </a:solidFill>
              <a:effectLst/>
              <a:uLnTx/>
              <a:uFillTx/>
              <a:latin typeface="Myriad Pro" panose="020B0503030403020204" pitchFamily="34" charset="0"/>
              <a:ea typeface="+mn-ea"/>
              <a:cs typeface="Arial" panose="020B0604020202020204" pitchFamily="34" charset="0"/>
            </a:endParaRPr>
          </a:p>
        </p:txBody>
      </p:sp>
      <p:pic>
        <p:nvPicPr>
          <p:cNvPr id="5" name="Audio 4" descr="Audio speaker icon">
            <a:hlinkClick r:id="" action="ppaction://media"/>
            <a:extLst>
              <a:ext uri="{FF2B5EF4-FFF2-40B4-BE49-F238E27FC236}">
                <a16:creationId xmlns:a16="http://schemas.microsoft.com/office/drawing/2014/main" id="{D098F8DF-52A7-BDA6-D863-934ED281CA8D}"/>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53AC4615-1833-644F-8568-92B350025BC5}" label="" lang="en-us" r:embed="rId6"/>
                        </p173:trackLst>
                      </p173:tracksInfo>
                    </p:ext>
                  </p14:extLst>
                </p14:media>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80674579"/>
      </p:ext>
    </p:extLst>
  </p:cSld>
  <p:clrMapOvr>
    <a:masterClrMapping/>
  </p:clrMapOvr>
  <mc:AlternateContent xmlns:mc="http://schemas.openxmlformats.org/markup-compatibility/2006" xmlns:p14="http://schemas.microsoft.com/office/powerpoint/2010/main">
    <mc:Choice Requires="p14">
      <p:transition spd="slow" p14:dur="2000" advTm="45854"/>
    </mc:Choice>
    <mc:Fallback xmlns="">
      <p:transition spd="slow" advTm="45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0093" y="527632"/>
            <a:ext cx="11511814" cy="492443"/>
          </a:xfrm>
        </p:spPr>
        <p:txBody>
          <a:bodyPr vert="horz"/>
          <a:lstStyle/>
          <a:p>
            <a:r>
              <a:rPr lang="en-US" dirty="0"/>
              <a:t>Table of contents </a:t>
            </a:r>
          </a:p>
        </p:txBody>
      </p:sp>
      <p:grpSp>
        <p:nvGrpSpPr>
          <p:cNvPr id="2" name="Group 1" descr="Table of Contents 1">
            <a:extLst>
              <a:ext uri="{FF2B5EF4-FFF2-40B4-BE49-F238E27FC236}">
                <a16:creationId xmlns:a16="http://schemas.microsoft.com/office/drawing/2014/main" id="{BC81BAF2-9E4F-1324-9FDB-6065256C0BB7}"/>
              </a:ext>
            </a:extLst>
          </p:cNvPr>
          <p:cNvGrpSpPr/>
          <p:nvPr/>
        </p:nvGrpSpPr>
        <p:grpSpPr>
          <a:xfrm>
            <a:off x="2066341" y="2104301"/>
            <a:ext cx="7830450" cy="739690"/>
            <a:chOff x="2066341" y="2104301"/>
            <a:chExt cx="7830450" cy="739690"/>
          </a:xfrm>
        </p:grpSpPr>
        <p:sp>
          <p:nvSpPr>
            <p:cNvPr id="11" name="TextBox 10"/>
            <p:cNvSpPr txBox="1"/>
            <p:nvPr/>
          </p:nvSpPr>
          <p:spPr>
            <a:xfrm>
              <a:off x="2295209" y="2104301"/>
              <a:ext cx="7601582" cy="739690"/>
            </a:xfrm>
            <a:prstGeom prst="rect">
              <a:avLst/>
            </a:prstGeom>
            <a:solidFill>
              <a:schemeClr val="accent6">
                <a:lumMod val="20000"/>
                <a:lumOff val="80000"/>
              </a:schemeClr>
            </a:solidFill>
            <a:ln w="25400">
              <a:noFill/>
            </a:ln>
          </p:spPr>
          <p:txBody>
            <a:bodyPr wrap="square" lIns="365760" tIns="76200" rIns="76200" bIns="76200" anchor="ctr">
              <a:noAutofit/>
            </a:bodyPr>
            <a:lstStyle>
              <a:defPPr>
                <a:defRPr lang="en-US"/>
              </a:defPPr>
              <a:lvl1pPr algn="r">
                <a:defRPr sz="1000"/>
              </a:lvl1pPr>
            </a:lstStyle>
            <a:p>
              <a:pPr algn="l"/>
              <a:r>
                <a:rPr lang="en-US" sz="2000" i="0" u="none" strike="noStrike" baseline="0" dirty="0">
                  <a:solidFill>
                    <a:srgbClr val="000000"/>
                  </a:solidFill>
                  <a:latin typeface="+mj-lt"/>
                </a:rPr>
                <a:t>Delivering Nutrition-Related Services Via Telehealth </a:t>
              </a:r>
              <a:endParaRPr lang="en-US" sz="2400" dirty="0">
                <a:latin typeface="+mj-lt"/>
              </a:endParaRPr>
            </a:p>
          </p:txBody>
        </p:sp>
        <p:sp>
          <p:nvSpPr>
            <p:cNvPr id="12" name="Oval 11"/>
            <p:cNvSpPr/>
            <p:nvPr/>
          </p:nvSpPr>
          <p:spPr>
            <a:xfrm>
              <a:off x="2066341" y="2245279"/>
              <a:ext cx="457734" cy="457734"/>
            </a:xfrm>
            <a:prstGeom prst="ellipse">
              <a:avLst/>
            </a:pr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mj-lt"/>
                </a:rPr>
                <a:t>1</a:t>
              </a:r>
            </a:p>
          </p:txBody>
        </p:sp>
      </p:grpSp>
      <p:grpSp>
        <p:nvGrpSpPr>
          <p:cNvPr id="6" name="Group 5" descr="Table of Contents 2">
            <a:extLst>
              <a:ext uri="{FF2B5EF4-FFF2-40B4-BE49-F238E27FC236}">
                <a16:creationId xmlns:a16="http://schemas.microsoft.com/office/drawing/2014/main" id="{4576001E-4D16-19CC-9D8F-EAE3C92C3A0C}"/>
              </a:ext>
            </a:extLst>
          </p:cNvPr>
          <p:cNvGrpSpPr/>
          <p:nvPr/>
        </p:nvGrpSpPr>
        <p:grpSpPr>
          <a:xfrm>
            <a:off x="2066341" y="3092784"/>
            <a:ext cx="7830450" cy="739690"/>
            <a:chOff x="2066341" y="3092784"/>
            <a:chExt cx="7830450" cy="739690"/>
          </a:xfrm>
        </p:grpSpPr>
        <p:sp>
          <p:nvSpPr>
            <p:cNvPr id="16" name="TextBox 15"/>
            <p:cNvSpPr txBox="1"/>
            <p:nvPr/>
          </p:nvSpPr>
          <p:spPr>
            <a:xfrm>
              <a:off x="2295209" y="3092784"/>
              <a:ext cx="7601582" cy="739690"/>
            </a:xfrm>
            <a:prstGeom prst="rect">
              <a:avLst/>
            </a:prstGeom>
            <a:solidFill>
              <a:schemeClr val="accent6">
                <a:lumMod val="20000"/>
                <a:lumOff val="80000"/>
              </a:schemeClr>
            </a:solidFill>
            <a:ln w="25400">
              <a:noFill/>
            </a:ln>
          </p:spPr>
          <p:txBody>
            <a:bodyPr wrap="square" lIns="365760" tIns="76200" rIns="76200" bIns="76200" anchor="ctr">
              <a:noAutofit/>
            </a:bodyPr>
            <a:lstStyle>
              <a:defPPr>
                <a:defRPr lang="en-US"/>
              </a:defPPr>
              <a:lvl1pPr algn="r">
                <a:defRPr sz="1000"/>
              </a:lvl1pPr>
            </a:lstStyle>
            <a:p>
              <a:pPr algn="l"/>
              <a:r>
                <a:rPr lang="en-US" sz="2000" dirty="0">
                  <a:solidFill>
                    <a:srgbClr val="000000"/>
                  </a:solidFill>
                  <a:latin typeface="+mj-lt"/>
                </a:rPr>
                <a:t>CDR </a:t>
              </a:r>
              <a:r>
                <a:rPr lang="en-US" sz="2000" i="0" u="none" strike="noStrike" baseline="0" dirty="0">
                  <a:solidFill>
                    <a:srgbClr val="000000"/>
                  </a:solidFill>
                  <a:latin typeface="+mj-lt"/>
                </a:rPr>
                <a:t>Credential vs State Licensure: What is the Difference? </a:t>
              </a:r>
              <a:endParaRPr lang="en-US" sz="2400" dirty="0">
                <a:latin typeface="+mj-lt"/>
              </a:endParaRPr>
            </a:p>
          </p:txBody>
        </p:sp>
        <p:sp>
          <p:nvSpPr>
            <p:cNvPr id="17" name="Oval 16"/>
            <p:cNvSpPr/>
            <p:nvPr/>
          </p:nvSpPr>
          <p:spPr>
            <a:xfrm>
              <a:off x="2066341" y="3233762"/>
              <a:ext cx="457734" cy="457734"/>
            </a:xfrm>
            <a:prstGeom prst="ellipse">
              <a:avLst/>
            </a:pr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mj-lt"/>
                </a:rPr>
                <a:t>2</a:t>
              </a:r>
            </a:p>
          </p:txBody>
        </p:sp>
      </p:grpSp>
      <p:grpSp>
        <p:nvGrpSpPr>
          <p:cNvPr id="7" name="Group 6" descr="Table of Contents 3">
            <a:extLst>
              <a:ext uri="{FF2B5EF4-FFF2-40B4-BE49-F238E27FC236}">
                <a16:creationId xmlns:a16="http://schemas.microsoft.com/office/drawing/2014/main" id="{F0310F12-2AA7-9174-B5CD-747CE6613C90}"/>
              </a:ext>
            </a:extLst>
          </p:cNvPr>
          <p:cNvGrpSpPr/>
          <p:nvPr/>
        </p:nvGrpSpPr>
        <p:grpSpPr>
          <a:xfrm>
            <a:off x="2066341" y="4081267"/>
            <a:ext cx="7830450" cy="739690"/>
            <a:chOff x="2066341" y="4081267"/>
            <a:chExt cx="7830450" cy="739690"/>
          </a:xfrm>
        </p:grpSpPr>
        <p:sp>
          <p:nvSpPr>
            <p:cNvPr id="19" name="TextBox 18"/>
            <p:cNvSpPr txBox="1"/>
            <p:nvPr/>
          </p:nvSpPr>
          <p:spPr>
            <a:xfrm>
              <a:off x="2295209" y="4081267"/>
              <a:ext cx="7601582" cy="739690"/>
            </a:xfrm>
            <a:prstGeom prst="rect">
              <a:avLst/>
            </a:prstGeom>
            <a:solidFill>
              <a:schemeClr val="accent6">
                <a:lumMod val="20000"/>
                <a:lumOff val="80000"/>
              </a:schemeClr>
            </a:solidFill>
            <a:ln w="25400">
              <a:noFill/>
            </a:ln>
          </p:spPr>
          <p:txBody>
            <a:bodyPr wrap="square" lIns="365760" tIns="76200" rIns="76200" bIns="76200" anchor="ctr">
              <a:noAutofit/>
            </a:bodyPr>
            <a:lstStyle>
              <a:defPPr>
                <a:defRPr lang="en-US"/>
              </a:defPPr>
              <a:lvl1pPr algn="r">
                <a:defRPr sz="1000"/>
              </a:lvl1pPr>
            </a:lstStyle>
            <a:p>
              <a:pPr algn="l"/>
              <a:r>
                <a:rPr lang="en-US" sz="2000" dirty="0"/>
                <a:t>Case Study</a:t>
              </a:r>
            </a:p>
          </p:txBody>
        </p:sp>
        <p:sp>
          <p:nvSpPr>
            <p:cNvPr id="20" name="Oval 19"/>
            <p:cNvSpPr/>
            <p:nvPr/>
          </p:nvSpPr>
          <p:spPr>
            <a:xfrm>
              <a:off x="2066341" y="4222245"/>
              <a:ext cx="457734" cy="457734"/>
            </a:xfrm>
            <a:prstGeom prst="ellipse">
              <a:avLst/>
            </a:prstGeom>
            <a:solidFill>
              <a:schemeClr val="accent6"/>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mj-lt"/>
                </a:rPr>
                <a:t>3</a:t>
              </a:r>
            </a:p>
          </p:txBody>
        </p:sp>
      </p:grpSp>
      <p:sp>
        <p:nvSpPr>
          <p:cNvPr id="5" name="TextBox 4">
            <a:extLst>
              <a:ext uri="{FF2B5EF4-FFF2-40B4-BE49-F238E27FC236}">
                <a16:creationId xmlns:a16="http://schemas.microsoft.com/office/drawing/2014/main" id="{EB696AC4-6D16-645F-D335-8FF5835D9F19}"/>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R="0" lvl="0" algn="l" defTabSz="914400" rtl="0" eaLnBrk="1" fontAlgn="auto" latinLnBrk="0" hangingPunct="1">
              <a:spcBef>
                <a:spcPts val="0"/>
              </a:spcBef>
              <a:spcAft>
                <a:spcPts val="0"/>
              </a:spcAft>
              <a:buClr>
                <a:srgbClr val="39683E"/>
              </a:buClr>
              <a:buSzTx/>
              <a:tabLst/>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 </a:t>
            </a:r>
            <a:endParaRPr kumimoji="0" lang="en-US" sz="1050" b="0" i="0" u="none" strike="noStrike" kern="0" cap="none" spc="0" normalizeH="0" baseline="0" noProof="0" dirty="0">
              <a:ln>
                <a:noFill/>
              </a:ln>
              <a:solidFill>
                <a:srgbClr val="000000"/>
              </a:solidFill>
              <a:effectLst/>
              <a:uLnTx/>
              <a:uFillTx/>
              <a:latin typeface="Myriad Pro" panose="020B0503030403020204" pitchFamily="34" charset="0"/>
              <a:ea typeface="+mn-ea"/>
              <a:cs typeface="Arial" panose="020B0604020202020204" pitchFamily="34" charset="0"/>
            </a:endParaRPr>
          </a:p>
        </p:txBody>
      </p:sp>
      <p:pic>
        <p:nvPicPr>
          <p:cNvPr id="14" name="Audio 13" descr="Audio speaker icon">
            <a:hlinkClick r:id="" action="ppaction://media"/>
            <a:extLst>
              <a:ext uri="{FF2B5EF4-FFF2-40B4-BE49-F238E27FC236}">
                <a16:creationId xmlns:a16="http://schemas.microsoft.com/office/drawing/2014/main" id="{18388898-9AF2-FA62-C001-365F58097E04}"/>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A1AC0A4F-7DDF-3E42-9BB9-CA10F241EE65}" label="" lang="en-us" r:embed="rId6"/>
                        </p173:trackLst>
                      </p173:tracksInfo>
                    </p:ext>
                  </p14:extLst>
                </p14:media>
              </p:ext>
            </p:extLst>
          </p:nvPr>
        </p:nvPicPr>
        <p:blipFill>
          <a:blip r:embed="rId7"/>
          <a:srcRect l="-203125" t="-203125" r="-203125" b="-203125"/>
          <a:stretch>
            <a:fillRect/>
          </a:stretch>
        </p:blipFill>
        <p:spPr>
          <a:xfrm>
            <a:off x="10052304" y="4718304"/>
            <a:ext cx="2057400" cy="2057400"/>
          </a:xfrm>
          <a:prstGeom prst="ellipse">
            <a:avLst/>
          </a:prstGeom>
        </p:spPr>
      </p:pic>
      <p:graphicFrame>
        <p:nvGraphicFramePr>
          <p:cNvPr id="3" name="Object 2">
            <a:extLst>
              <a:ext uri="{FF2B5EF4-FFF2-40B4-BE49-F238E27FC236}">
                <a16:creationId xmlns:a16="http://schemas.microsoft.com/office/drawing/2014/main" id="{66771E95-1F7A-42DE-BA09-208A0BFA9C82}"/>
              </a:ext>
              <a:ext uri="{C183D7F6-B498-43B3-948B-1728B52AA6E4}">
                <adec:decorative xmlns:adec="http://schemas.microsoft.com/office/drawing/2017/decorative" val="1"/>
              </a:ext>
            </a:extLst>
          </p:cNvPr>
          <p:cNvGraphicFramePr>
            <a:graphicFrameLocks noChangeAspect="1"/>
          </p:cNvGraphicFramePr>
          <p:nvPr>
            <p:custDataLst>
              <p:tags r:id="rId3"/>
            </p:custDataLst>
            <p:extLst>
              <p:ext uri="{D42A27DB-BD31-4B8C-83A1-F6EECF244321}">
                <p14:modId xmlns:p14="http://schemas.microsoft.com/office/powerpoint/2010/main" val="13556934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272" imgH="272" progId="TCLayout.ActiveDocument.1">
                  <p:embed/>
                </p:oleObj>
              </mc:Choice>
              <mc:Fallback>
                <p:oleObj name="think-cell Slide" r:id="rId8" imgW="272" imgH="272" progId="TCLayout.ActiveDocument.1">
                  <p:embed/>
                  <p:pic>
                    <p:nvPicPr>
                      <p:cNvPr id="3" name="Object 2" hidden="1">
                        <a:extLst>
                          <a:ext uri="{FF2B5EF4-FFF2-40B4-BE49-F238E27FC236}">
                            <a16:creationId xmlns:a16="http://schemas.microsoft.com/office/drawing/2014/main" id="{66771E95-1F7A-42DE-BA09-208A0BFA9C82}"/>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1279916291"/>
      </p:ext>
    </p:extLst>
  </p:cSld>
  <p:clrMapOvr>
    <a:masterClrMapping/>
  </p:clrMapOvr>
  <mc:AlternateContent xmlns:mc="http://schemas.openxmlformats.org/markup-compatibility/2006" xmlns:p14="http://schemas.microsoft.com/office/powerpoint/2010/main">
    <mc:Choice Requires="p14">
      <p:transition spd="slow" p14:dur="2000" advTm="15669"/>
    </mc:Choice>
    <mc:Fallback xmlns="">
      <p:transition spd="slow" advTm="15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685DE-D078-BF90-A5E8-7B3E00635C9D}"/>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402B2E4A-1DA0-375F-F50C-001677238DD6}"/>
              </a:ext>
            </a:extLst>
          </p:cNvPr>
          <p:cNvSpPr>
            <a:spLocks noGrp="1"/>
          </p:cNvSpPr>
          <p:nvPr>
            <p:ph type="title"/>
          </p:nvPr>
        </p:nvSpPr>
        <p:spPr/>
        <p:txBody>
          <a:bodyPr/>
          <a:lstStyle/>
          <a:p>
            <a:r>
              <a:rPr lang="en-US" sz="3200" dirty="0">
                <a:effectLst/>
                <a:latin typeface="Calibri" panose="020F0502020204030204" pitchFamily="34" charset="0"/>
                <a:ea typeface="Calibri" panose="020F0502020204030204" pitchFamily="34" charset="0"/>
              </a:rPr>
              <a:t>Case Study Using th</a:t>
            </a:r>
            <a:r>
              <a:rPr lang="en-US" dirty="0">
                <a:latin typeface="Calibri" panose="020F0502020204030204" pitchFamily="34" charset="0"/>
                <a:ea typeface="Calibri" panose="020F0502020204030204" pitchFamily="34" charset="0"/>
              </a:rPr>
              <a:t>e </a:t>
            </a:r>
            <a:r>
              <a:rPr lang="en-US" sz="3200" dirty="0">
                <a:effectLst/>
                <a:latin typeface="Calibri" panose="020F0502020204030204" pitchFamily="34" charset="0"/>
                <a:ea typeface="Calibri" panose="020F0502020204030204" pitchFamily="34" charset="0"/>
              </a:rPr>
              <a:t>Scope of Practice Decision Algorithm </a:t>
            </a:r>
            <a:endParaRPr lang="en-US" dirty="0"/>
          </a:p>
        </p:txBody>
      </p:sp>
      <p:pic>
        <p:nvPicPr>
          <p:cNvPr id="7" name="Picture 6" descr="Concentric diagram with 7 points asking “Can I provide MNT services via interstate and cross-border telehealth?”">
            <a:extLst>
              <a:ext uri="{FF2B5EF4-FFF2-40B4-BE49-F238E27FC236}">
                <a16:creationId xmlns:a16="http://schemas.microsoft.com/office/drawing/2014/main" id="{0EC1260A-B148-0B53-306C-DB937427E34D}"/>
              </a:ext>
            </a:extLst>
          </p:cNvPr>
          <p:cNvPicPr>
            <a:picLocks noChangeAspect="1"/>
          </p:cNvPicPr>
          <p:nvPr/>
        </p:nvPicPr>
        <p:blipFill>
          <a:blip r:embed="rId5"/>
          <a:stretch>
            <a:fillRect/>
          </a:stretch>
        </p:blipFill>
        <p:spPr>
          <a:xfrm>
            <a:off x="1930400" y="790221"/>
            <a:ext cx="7868356" cy="5901267"/>
          </a:xfrm>
          <a:prstGeom prst="rect">
            <a:avLst/>
          </a:prstGeom>
        </p:spPr>
      </p:pic>
      <p:sp>
        <p:nvSpPr>
          <p:cNvPr id="2" name="Arrow: Right 1" descr="Medium green arrow pointing to question 06">
            <a:extLst>
              <a:ext uri="{FF2B5EF4-FFF2-40B4-BE49-F238E27FC236}">
                <a16:creationId xmlns:a16="http://schemas.microsoft.com/office/drawing/2014/main" id="{1864E5B4-4491-CAF5-0D37-08873E2332E9}"/>
              </a:ext>
            </a:extLst>
          </p:cNvPr>
          <p:cNvSpPr/>
          <p:nvPr/>
        </p:nvSpPr>
        <p:spPr>
          <a:xfrm rot="10423535">
            <a:off x="9513979" y="3161333"/>
            <a:ext cx="822363" cy="757006"/>
          </a:xfrm>
          <a:prstGeom prst="righ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C2677D1-5512-8984-D447-CB57A2F8E8B3}"/>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a:t>
            </a:r>
            <a:endParaRPr kumimoji="0" lang="en-US" sz="1050" b="0" i="0" u="none" strike="noStrike" kern="0" cap="none" spc="0" normalizeH="0" baseline="0" noProof="0" dirty="0">
              <a:ln>
                <a:noFill/>
              </a:ln>
              <a:solidFill>
                <a:srgbClr val="000000"/>
              </a:solidFill>
              <a:effectLst/>
              <a:uLnTx/>
              <a:uFillTx/>
              <a:latin typeface="Myriad Pro" panose="020B0503030403020204" pitchFamily="34" charset="0"/>
              <a:ea typeface="+mn-ea"/>
              <a:cs typeface="Arial" panose="020B0604020202020204" pitchFamily="34" charset="0"/>
            </a:endParaRPr>
          </a:p>
        </p:txBody>
      </p:sp>
      <p:pic>
        <p:nvPicPr>
          <p:cNvPr id="6" name="Audio 5" descr="Audio speaker icon">
            <a:hlinkClick r:id="" action="ppaction://media"/>
            <a:extLst>
              <a:ext uri="{FF2B5EF4-FFF2-40B4-BE49-F238E27FC236}">
                <a16:creationId xmlns:a16="http://schemas.microsoft.com/office/drawing/2014/main" id="{5C231E21-0773-9D9C-30B1-9035B97AEF06}"/>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CB2E770C-E5D2-6743-8540-52FA83A9E667}" label="" lang="en-us" r:embed="rId6"/>
                        </p173:trackLst>
                      </p173:tracksInfo>
                    </p:ext>
                  </p14:extLst>
                </p14:media>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94068300"/>
      </p:ext>
    </p:extLst>
  </p:cSld>
  <p:clrMapOvr>
    <a:masterClrMapping/>
  </p:clrMapOvr>
  <mc:AlternateContent xmlns:mc="http://schemas.openxmlformats.org/markup-compatibility/2006" xmlns:p14="http://schemas.microsoft.com/office/powerpoint/2010/main">
    <mc:Choice Requires="p14">
      <p:transition spd="slow" p14:dur="2000" advTm="24020"/>
    </mc:Choice>
    <mc:Fallback xmlns="">
      <p:transition spd="slow" advTm="24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9D741-349C-CBD1-0524-A4C33A752268}"/>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4E585EE1-F465-688F-D627-D1A1C4434047}"/>
              </a:ext>
            </a:extLst>
          </p:cNvPr>
          <p:cNvSpPr>
            <a:spLocks noGrp="1"/>
          </p:cNvSpPr>
          <p:nvPr>
            <p:ph type="title"/>
          </p:nvPr>
        </p:nvSpPr>
        <p:spPr/>
        <p:txBody>
          <a:bodyPr/>
          <a:lstStyle/>
          <a:p>
            <a:r>
              <a:rPr lang="en-US" sz="3200" dirty="0">
                <a:effectLst/>
                <a:latin typeface="Calibri" panose="020F0502020204030204" pitchFamily="34" charset="0"/>
                <a:ea typeface="Calibri" panose="020F0502020204030204" pitchFamily="34" charset="0"/>
              </a:rPr>
              <a:t>Case Study Using th</a:t>
            </a:r>
            <a:r>
              <a:rPr lang="en-US" dirty="0">
                <a:latin typeface="Calibri" panose="020F0502020204030204" pitchFamily="34" charset="0"/>
                <a:ea typeface="Calibri" panose="020F0502020204030204" pitchFamily="34" charset="0"/>
              </a:rPr>
              <a:t>e </a:t>
            </a:r>
            <a:r>
              <a:rPr lang="en-US" sz="3200" dirty="0">
                <a:effectLst/>
                <a:latin typeface="Calibri" panose="020F0502020204030204" pitchFamily="34" charset="0"/>
                <a:ea typeface="Calibri" panose="020F0502020204030204" pitchFamily="34" charset="0"/>
              </a:rPr>
              <a:t>Scope of Practice Decision Algorithm </a:t>
            </a:r>
            <a:endParaRPr lang="en-US" dirty="0"/>
          </a:p>
        </p:txBody>
      </p:sp>
      <p:pic>
        <p:nvPicPr>
          <p:cNvPr id="7" name="Picture 6" descr="Concentric diagram with 7 points asking “Can I provide MNT services via interstate and cross-border telehealth?”">
            <a:extLst>
              <a:ext uri="{FF2B5EF4-FFF2-40B4-BE49-F238E27FC236}">
                <a16:creationId xmlns:a16="http://schemas.microsoft.com/office/drawing/2014/main" id="{09CFD8DC-396E-8CD9-38FA-03E2F776F357}"/>
              </a:ext>
            </a:extLst>
          </p:cNvPr>
          <p:cNvPicPr>
            <a:picLocks noChangeAspect="1"/>
          </p:cNvPicPr>
          <p:nvPr/>
        </p:nvPicPr>
        <p:blipFill>
          <a:blip r:embed="rId5"/>
          <a:stretch>
            <a:fillRect/>
          </a:stretch>
        </p:blipFill>
        <p:spPr>
          <a:xfrm>
            <a:off x="1930400" y="790221"/>
            <a:ext cx="7868356" cy="5901267"/>
          </a:xfrm>
          <a:prstGeom prst="rect">
            <a:avLst/>
          </a:prstGeom>
        </p:spPr>
      </p:pic>
      <p:sp>
        <p:nvSpPr>
          <p:cNvPr id="2" name="Arrow: Right 1" descr="Yellow-green arrow pointing to question 07">
            <a:extLst>
              <a:ext uri="{FF2B5EF4-FFF2-40B4-BE49-F238E27FC236}">
                <a16:creationId xmlns:a16="http://schemas.microsoft.com/office/drawing/2014/main" id="{9682659E-C987-7A2D-5B03-AC477E44CAAF}"/>
              </a:ext>
            </a:extLst>
          </p:cNvPr>
          <p:cNvSpPr/>
          <p:nvPr/>
        </p:nvSpPr>
        <p:spPr>
          <a:xfrm rot="10800000">
            <a:off x="9439237" y="5310773"/>
            <a:ext cx="822363" cy="757006"/>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C4CCD69-11DE-333C-2362-1728DCC0BE81}"/>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a:t>
            </a:r>
            <a:endParaRPr kumimoji="0" lang="en-US" sz="1050" b="0" i="0" u="none" strike="noStrike" kern="0" cap="none" spc="0" normalizeH="0" baseline="0" noProof="0" dirty="0">
              <a:ln>
                <a:noFill/>
              </a:ln>
              <a:solidFill>
                <a:srgbClr val="000000"/>
              </a:solidFill>
              <a:effectLst/>
              <a:uLnTx/>
              <a:uFillTx/>
              <a:latin typeface="Myriad Pro" panose="020B0503030403020204" pitchFamily="34" charset="0"/>
              <a:ea typeface="+mn-ea"/>
              <a:cs typeface="Arial" panose="020B0604020202020204" pitchFamily="34" charset="0"/>
            </a:endParaRPr>
          </a:p>
        </p:txBody>
      </p:sp>
      <p:pic>
        <p:nvPicPr>
          <p:cNvPr id="6" name="Audio 5" descr="Audio speaker icon">
            <a:hlinkClick r:id="" action="ppaction://media"/>
            <a:extLst>
              <a:ext uri="{FF2B5EF4-FFF2-40B4-BE49-F238E27FC236}">
                <a16:creationId xmlns:a16="http://schemas.microsoft.com/office/drawing/2014/main" id="{D77393A1-083C-B2F7-CFE2-92851CD5F112}"/>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60BB0B03-19A1-7F4A-8EF4-39A5E7D83274}" label="" lang="en-us" r:embed="rId6"/>
                        </p173:trackLst>
                      </p173:tracksInfo>
                    </p:ext>
                  </p14:extLst>
                </p14:media>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85976556"/>
      </p:ext>
    </p:extLst>
  </p:cSld>
  <p:clrMapOvr>
    <a:masterClrMapping/>
  </p:clrMapOvr>
  <mc:AlternateContent xmlns:mc="http://schemas.openxmlformats.org/markup-compatibility/2006" xmlns:p14="http://schemas.microsoft.com/office/powerpoint/2010/main">
    <mc:Choice Requires="p14">
      <p:transition spd="slow" p14:dur="2000" advTm="18833"/>
    </mc:Choice>
    <mc:Fallback xmlns="">
      <p:transition spd="slow" advTm="18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252F2-6780-B9A4-D96A-B3D843A5E423}"/>
            </a:ext>
          </a:extLst>
        </p:cNvPr>
        <p:cNvGrpSpPr/>
        <p:nvPr/>
      </p:nvGrpSpPr>
      <p:grpSpPr>
        <a:xfrm>
          <a:off x="0" y="0"/>
          <a:ext cx="0" cy="0"/>
          <a:chOff x="0" y="0"/>
          <a:chExt cx="0" cy="0"/>
        </a:xfrm>
      </p:grpSpPr>
      <p:pic>
        <p:nvPicPr>
          <p:cNvPr id="10" name="Picture Placeholder 9" descr="Woman using laptop">
            <a:extLst>
              <a:ext uri="{FF2B5EF4-FFF2-40B4-BE49-F238E27FC236}">
                <a16:creationId xmlns:a16="http://schemas.microsoft.com/office/drawing/2014/main" id="{6D13127D-DC94-72C8-F3A8-2FD0C0891BF0}"/>
              </a:ext>
            </a:extLst>
          </p:cNvPr>
          <p:cNvPicPr>
            <a:picLocks noGrp="1" noChangeAspect="1"/>
          </p:cNvPicPr>
          <p:nvPr>
            <p:ph type="pic" sz="quarter" idx="10"/>
          </p:nvPr>
        </p:nvPicPr>
        <p:blipFill>
          <a:blip r:embed="rId6"/>
          <a:srcRect l="11465" r="11465"/>
          <a:stretch/>
        </p:blipFill>
        <p:spPr/>
      </p:pic>
      <p:graphicFrame>
        <p:nvGraphicFramePr>
          <p:cNvPr id="5" name="Object 4">
            <a:extLst>
              <a:ext uri="{FF2B5EF4-FFF2-40B4-BE49-F238E27FC236}">
                <a16:creationId xmlns:a16="http://schemas.microsoft.com/office/drawing/2014/main" id="{6ED7BDFB-3187-1F98-6C66-6E87B62A93C7}"/>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2552915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272" imgH="272" progId="TCLayout.ActiveDocument.1">
                  <p:embed/>
                </p:oleObj>
              </mc:Choice>
              <mc:Fallback>
                <p:oleObj name="think-cell Slide" r:id="rId7" imgW="272" imgH="272" progId="TCLayout.ActiveDocument.1">
                  <p:embed/>
                  <p:pic>
                    <p:nvPicPr>
                      <p:cNvPr id="5" name="Object 4" hidden="1">
                        <a:extLst>
                          <a:ext uri="{FF2B5EF4-FFF2-40B4-BE49-F238E27FC236}">
                            <a16:creationId xmlns:a16="http://schemas.microsoft.com/office/drawing/2014/main" id="{74E7D3A1-539F-BEF5-85E4-485AADF2FFF9}"/>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4" name="Title 2">
            <a:extLst>
              <a:ext uri="{FF2B5EF4-FFF2-40B4-BE49-F238E27FC236}">
                <a16:creationId xmlns:a16="http://schemas.microsoft.com/office/drawing/2014/main" id="{E3FE0AB7-C60F-054C-8FB1-2E35102D2B41}"/>
              </a:ext>
            </a:extLst>
          </p:cNvPr>
          <p:cNvSpPr txBox="1">
            <a:spLocks noGrp="1"/>
          </p:cNvSpPr>
          <p:nvPr>
            <p:ph type="title" idx="4294967295"/>
          </p:nvPr>
        </p:nvSpPr>
        <p:spPr>
          <a:xfrm>
            <a:off x="53259" y="152400"/>
            <a:ext cx="6661559" cy="1587431"/>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lvl1pPr lvl="0" algn="l" defTabSz="914400" rtl="0" eaLnBrk="1" latinLnBrk="0" hangingPunct="1">
              <a:lnSpc>
                <a:spcPct val="100000"/>
              </a:lnSpc>
              <a:spcBef>
                <a:spcPts val="0"/>
              </a:spcBef>
              <a:spcAft>
                <a:spcPts val="0"/>
              </a:spcAft>
              <a:buSzPts val="4200"/>
              <a:buNone/>
              <a:defRPr lang="en-US" sz="4800" b="0" kern="1200">
                <a:solidFill>
                  <a:schemeClr val="accent6"/>
                </a:solidFill>
                <a:latin typeface="+mj-lt"/>
                <a:ea typeface="+mj-ea"/>
                <a:cs typeface="+mj-cs"/>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pPr marL="0" marR="0" lvl="0" indent="0" algn="ctr" defTabSz="914400" rtl="0" eaLnBrk="1" fontAlgn="auto" latinLnBrk="0" hangingPunct="1">
              <a:lnSpc>
                <a:spcPct val="100000"/>
              </a:lnSpc>
              <a:spcBef>
                <a:spcPts val="0"/>
              </a:spcBef>
              <a:spcAft>
                <a:spcPts val="0"/>
              </a:spcAft>
              <a:buClrTx/>
              <a:buSzPts val="4200"/>
              <a:buFontTx/>
              <a:buNone/>
              <a:tabLst/>
              <a:defRPr/>
            </a:pPr>
            <a:r>
              <a:rPr kumimoji="0" lang="en-US" sz="2800" b="0" i="0" u="none" strike="noStrike" kern="1200" cap="none" spc="0" normalizeH="0" baseline="0" noProof="0" dirty="0">
                <a:ln>
                  <a:noFill/>
                </a:ln>
                <a:solidFill>
                  <a:schemeClr val="accent6"/>
                </a:solidFill>
                <a:effectLst/>
                <a:uLnTx/>
                <a:uFillTx/>
                <a:latin typeface="+mj-lt"/>
                <a:ea typeface="+mj-ea"/>
                <a:cs typeface="+mj-cs"/>
              </a:rPr>
              <a:t>The </a:t>
            </a:r>
            <a:r>
              <a:rPr kumimoji="0" lang="en-US" sz="2800" b="1" i="0" u="none" strike="noStrike" kern="1200" cap="none" spc="0" normalizeH="0" baseline="0" noProof="0" dirty="0">
                <a:ln>
                  <a:noFill/>
                </a:ln>
                <a:solidFill>
                  <a:schemeClr val="accent6"/>
                </a:solidFill>
                <a:effectLst/>
                <a:uLnTx/>
                <a:uFillTx/>
                <a:latin typeface="+mj-lt"/>
                <a:ea typeface="+mj-ea"/>
                <a:cs typeface="+mj-cs"/>
              </a:rPr>
              <a:t>Scope of Practice Decision Algorithm</a:t>
            </a:r>
            <a:r>
              <a:rPr kumimoji="0" lang="en-US" sz="2800" b="0" i="0" u="none" strike="noStrike" kern="1200" cap="none" spc="0" normalizeH="0" baseline="0" noProof="0" dirty="0">
                <a:ln>
                  <a:noFill/>
                </a:ln>
                <a:solidFill>
                  <a:schemeClr val="accent6"/>
                </a:solidFill>
                <a:effectLst/>
                <a:uLnTx/>
                <a:uFillTx/>
                <a:latin typeface="+mj-lt"/>
                <a:ea typeface="+mj-ea"/>
                <a:cs typeface="+mj-cs"/>
              </a:rPr>
              <a:t> </a:t>
            </a:r>
            <a:br>
              <a:rPr kumimoji="0" lang="en-US" sz="2800" b="0" i="0" u="none" strike="noStrike" kern="1200" cap="none" spc="0" normalizeH="0" baseline="0" noProof="0" dirty="0">
                <a:ln>
                  <a:noFill/>
                </a:ln>
                <a:solidFill>
                  <a:schemeClr val="accent6"/>
                </a:solidFill>
                <a:effectLst/>
                <a:uLnTx/>
                <a:uFillTx/>
                <a:latin typeface="+mj-lt"/>
                <a:ea typeface="+mj-ea"/>
                <a:cs typeface="+mj-cs"/>
              </a:rPr>
            </a:br>
            <a:r>
              <a:rPr kumimoji="0" lang="en-US" sz="2800" b="0" i="0" u="none" strike="noStrike" kern="1200" cap="none" spc="0" normalizeH="0" baseline="0" noProof="0" dirty="0">
                <a:ln>
                  <a:noFill/>
                </a:ln>
                <a:solidFill>
                  <a:schemeClr val="accent6"/>
                </a:solidFill>
                <a:effectLst/>
                <a:uLnTx/>
                <a:uFillTx/>
                <a:latin typeface="+mj-lt"/>
                <a:ea typeface="+mj-ea"/>
                <a:cs typeface="+mj-cs"/>
              </a:rPr>
              <a:t>can be found at </a:t>
            </a:r>
            <a:r>
              <a:rPr kumimoji="0" lang="en-US" sz="2800" b="0" i="0" u="sng" strike="noStrike" kern="1200" cap="none" spc="0" normalizeH="0" baseline="0" noProof="0" dirty="0">
                <a:ln>
                  <a:noFill/>
                </a:ln>
                <a:solidFill>
                  <a:srgbClr val="467886"/>
                </a:solidFill>
                <a:effectLst/>
                <a:uLnTx/>
                <a:uFillTx/>
                <a:latin typeface="Aptos" panose="020B0004020202020204" pitchFamily="34" charset="0"/>
                <a:ea typeface="Aptos" panose="020B0004020202020204" pitchFamily="34" charset="0"/>
                <a:cs typeface="Aptos" panose="020B0004020202020204" pitchFamily="34" charset="0"/>
                <a:hlinkClick r:id="rId9" tooltip="Original URL: https://www.eatrightpro.org/practice/scope-and-standards-of-practice. Click or tap if you trust this link."/>
              </a:rPr>
              <a:t>https://www.eatrightpro.org/practice/scope-and-standards-of-practice</a:t>
            </a:r>
            <a:endParaRPr kumimoji="0" lang="en-US" sz="4400" b="0" i="0" u="none" strike="noStrike" kern="1200" cap="none" spc="0" normalizeH="0" baseline="0" noProof="0" dirty="0">
              <a:ln>
                <a:noFill/>
              </a:ln>
              <a:solidFill>
                <a:schemeClr val="accent6"/>
              </a:solidFill>
              <a:effectLst/>
              <a:uLnTx/>
              <a:uFillTx/>
              <a:latin typeface="+mj-lt"/>
              <a:ea typeface="+mj-ea"/>
              <a:cs typeface="+mj-cs"/>
            </a:endParaRPr>
          </a:p>
        </p:txBody>
      </p:sp>
      <p:sp>
        <p:nvSpPr>
          <p:cNvPr id="8" name="TextBox 7">
            <a:extLst>
              <a:ext uri="{FF2B5EF4-FFF2-40B4-BE49-F238E27FC236}">
                <a16:creationId xmlns:a16="http://schemas.microsoft.com/office/drawing/2014/main" id="{5C60B2EE-0AB8-1359-92DA-9A2341739EF3}"/>
              </a:ext>
            </a:extLst>
          </p:cNvPr>
          <p:cNvSpPr txBox="1"/>
          <p:nvPr/>
        </p:nvSpPr>
        <p:spPr>
          <a:xfrm>
            <a:off x="553673" y="2139193"/>
            <a:ext cx="4983061" cy="18466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ctr"/>
            <a:r>
              <a:rPr lang="en-US" sz="2400" b="1" dirty="0">
                <a:solidFill>
                  <a:schemeClr val="accent6"/>
                </a:solidFill>
                <a:latin typeface="Calibri" panose="020F0502020204030204" pitchFamily="34" charset="0"/>
                <a:ea typeface="Calibri" panose="020F0502020204030204" pitchFamily="34" charset="0"/>
              </a:rPr>
              <a:t>While this case study reviewed the application of the Decision Algorithm to a specific practice scenario, this tool is designed to be used across all practice areas and settings. </a:t>
            </a:r>
            <a:endParaRPr lang="en-US" sz="2400" dirty="0">
              <a:solidFill>
                <a:schemeClr val="accent6"/>
              </a:solidFill>
            </a:endParaRPr>
          </a:p>
        </p:txBody>
      </p:sp>
      <p:sp>
        <p:nvSpPr>
          <p:cNvPr id="2" name="TextBox 1">
            <a:extLst>
              <a:ext uri="{FF2B5EF4-FFF2-40B4-BE49-F238E27FC236}">
                <a16:creationId xmlns:a16="http://schemas.microsoft.com/office/drawing/2014/main" id="{442F181E-5F7D-DE3B-A431-3C32C8AC9ECF}"/>
              </a:ext>
            </a:extLst>
          </p:cNvPr>
          <p:cNvSpPr txBox="1"/>
          <p:nvPr/>
        </p:nvSpPr>
        <p:spPr>
          <a:xfrm>
            <a:off x="1633681"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a:t>
            </a:r>
            <a:endParaRPr kumimoji="0" lang="en-US" sz="1050" b="0" i="0" u="none" strike="noStrike" kern="0" cap="none" spc="0" normalizeH="0" baseline="0" noProof="0" dirty="0">
              <a:ln>
                <a:noFill/>
              </a:ln>
              <a:solidFill>
                <a:srgbClr val="000000"/>
              </a:solidFill>
              <a:effectLst/>
              <a:uLnTx/>
              <a:uFillTx/>
              <a:latin typeface="Myriad Pro" panose="020B0503030403020204" pitchFamily="34" charset="0"/>
              <a:ea typeface="+mn-ea"/>
              <a:cs typeface="Arial" panose="020B0604020202020204" pitchFamily="34" charset="0"/>
            </a:endParaRPr>
          </a:p>
        </p:txBody>
      </p:sp>
      <p:pic>
        <p:nvPicPr>
          <p:cNvPr id="14" name="Audio 13" descr="Audio speaker icon">
            <a:hlinkClick r:id="" action="ppaction://media"/>
            <a:extLst>
              <a:ext uri="{FF2B5EF4-FFF2-40B4-BE49-F238E27FC236}">
                <a16:creationId xmlns:a16="http://schemas.microsoft.com/office/drawing/2014/main" id="{DF45F112-B1D9-1D89-5DAC-D347C2D447E3}"/>
              </a:ext>
            </a:extLst>
          </p:cNvPr>
          <p:cNvPicPr>
            <a:picLocks noChangeAspect="1"/>
          </p:cNvPicPr>
          <p:nvPr>
            <a:audioFile r:link="rId3"/>
            <p:extLst>
              <p:ext uri="{DAA4B4D4-6D71-4841-9C94-3DE7FCFB9230}">
                <p14:media xmlns:p14="http://schemas.microsoft.com/office/powerpoint/2010/main" r:embed="rId2">
                  <p14:extLst>
                    <p:ext uri="{3AFAAA56-56D3-431D-BCD4-E75A35582382}">
                      <p173:tracksInfo xmlns:p173="http://schemas.microsoft.com/office/powerpoint/2017/3/main" displayLoc="slide">
                        <p173:trackLst>
                          <p173:track id="{3BC564F7-A317-1F42-B3D2-1D78007379FA}" label="" lang="en-us" r:embed="rId10"/>
                        </p173:trackLst>
                      </p173:tracksInfo>
                    </p:ext>
                  </p14:extLst>
                </p14:media>
              </p:ext>
            </p:extLst>
          </p:nvPr>
        </p:nvPicPr>
        <p:blipFill>
          <a:blip r:embed="rId11"/>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91906509"/>
      </p:ext>
    </p:extLst>
  </p:cSld>
  <p:clrMapOvr>
    <a:masterClrMapping/>
  </p:clrMapOvr>
  <mc:AlternateContent xmlns:mc="http://schemas.openxmlformats.org/markup-compatibility/2006" xmlns:p14="http://schemas.microsoft.com/office/powerpoint/2010/main">
    <mc:Choice Requires="p14">
      <p:transition spd="slow" p14:dur="2000" advTm="18320"/>
    </mc:Choice>
    <mc:Fallback xmlns="">
      <p:transition spd="slow" advTm="18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75BBF8F-82EC-42AE-8230-3A10BC642F1C}"/>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38094807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72" imgH="272" progId="TCLayout.ActiveDocument.1">
                  <p:embed/>
                </p:oleObj>
              </mc:Choice>
              <mc:Fallback>
                <p:oleObj name="think-cell Slide" r:id="rId6" imgW="272" imgH="272" progId="TCLayout.ActiveDocument.1">
                  <p:embed/>
                  <p:pic>
                    <p:nvPicPr>
                      <p:cNvPr id="4" name="Object 3" hidden="1">
                        <a:extLst>
                          <a:ext uri="{FF2B5EF4-FFF2-40B4-BE49-F238E27FC236}">
                            <a16:creationId xmlns:a16="http://schemas.microsoft.com/office/drawing/2014/main" id="{875BBF8F-82EC-42AE-8230-3A10BC642F1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06F1A922-B599-7624-AFBF-81C614EE3633}"/>
              </a:ext>
            </a:extLst>
          </p:cNvPr>
          <p:cNvSpPr>
            <a:spLocks noGrp="1"/>
          </p:cNvSpPr>
          <p:nvPr>
            <p:ph type="title" idx="4294967295"/>
          </p:nvPr>
        </p:nvSpPr>
        <p:spPr>
          <a:xfrm>
            <a:off x="340093" y="-787460"/>
            <a:ext cx="11511814" cy="492443"/>
          </a:xfrm>
        </p:spPr>
        <p:txBody>
          <a:bodyPr/>
          <a:lstStyle/>
          <a:p>
            <a:r>
              <a:rPr lang="en-US" dirty="0"/>
              <a:t>Thank You!</a:t>
            </a:r>
          </a:p>
        </p:txBody>
      </p:sp>
      <p:sp>
        <p:nvSpPr>
          <p:cNvPr id="2" name="Text Placeholder 1">
            <a:extLst>
              <a:ext uri="{FF2B5EF4-FFF2-40B4-BE49-F238E27FC236}">
                <a16:creationId xmlns:a16="http://schemas.microsoft.com/office/drawing/2014/main" id="{6F69BCCA-CBA4-36EE-E85F-915569FA247E}"/>
              </a:ext>
            </a:extLst>
          </p:cNvPr>
          <p:cNvSpPr>
            <a:spLocks noGrp="1"/>
          </p:cNvSpPr>
          <p:nvPr>
            <p:ph type="body" sz="quarter" idx="11"/>
          </p:nvPr>
        </p:nvSpPr>
        <p:spPr>
          <a:xfrm>
            <a:off x="4083637" y="3290500"/>
            <a:ext cx="4024725" cy="276999"/>
          </a:xfrm>
        </p:spPr>
        <p:txBody>
          <a:bodyPr/>
          <a:lstStyle/>
          <a:p>
            <a:pPr algn="ctr"/>
            <a:r>
              <a:rPr lang="en-US" dirty="0"/>
              <a:t>Questions? Email scope@eatright.org. </a:t>
            </a:r>
          </a:p>
        </p:txBody>
      </p:sp>
      <p:pic>
        <p:nvPicPr>
          <p:cNvPr id="7" name="Audio 6" descr="Audio speaker icon">
            <a:hlinkClick r:id="" action="ppaction://media"/>
            <a:extLst>
              <a:ext uri="{FF2B5EF4-FFF2-40B4-BE49-F238E27FC236}">
                <a16:creationId xmlns:a16="http://schemas.microsoft.com/office/drawing/2014/main" id="{62926C81-2DE8-5A5F-D891-1E60A358B32A}"/>
              </a:ext>
            </a:extLst>
          </p:cNvPr>
          <p:cNvPicPr>
            <a:picLocks noChangeAspect="1"/>
          </p:cNvPicPr>
          <p:nvPr>
            <a:audioFile r:link="rId3"/>
            <p:extLst>
              <p:ext uri="{DAA4B4D4-6D71-4841-9C94-3DE7FCFB9230}">
                <p14:media xmlns:p14="http://schemas.microsoft.com/office/powerpoint/2010/main" r:embed="rId2">
                  <p14:extLst>
                    <p:ext uri="{3AFAAA56-56D3-431D-BCD4-E75A35582382}">
                      <p173:tracksInfo xmlns:p173="http://schemas.microsoft.com/office/powerpoint/2017/3/main" displayLoc="slide">
                        <p173:trackLst>
                          <p173:track id="{5C9FB6C7-7401-CE47-B192-A615F96C2F90}" label="" lang="en-us" r:embed="rId8"/>
                        </p173:trackLst>
                      </p173:tracksInfo>
                    </p:ext>
                  </p14:extLst>
                </p14:media>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11939777"/>
      </p:ext>
    </p:extLst>
  </p:cSld>
  <p:clrMapOvr>
    <a:masterClrMapping/>
  </p:clrMapOvr>
  <mc:AlternateContent xmlns:mc="http://schemas.openxmlformats.org/markup-compatibility/2006" xmlns:p14="http://schemas.microsoft.com/office/powerpoint/2010/main">
    <mc:Choice Requires="p14">
      <p:transition spd="slow" p14:dur="2000" advTm="6351"/>
    </mc:Choice>
    <mc:Fallback xmlns="">
      <p:transition spd="slow" advTm="6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DB23240-E8BF-49F0-A7F6-E76A62B61C9E}"/>
              </a:ext>
            </a:extLst>
          </p:cNvPr>
          <p:cNvSpPr>
            <a:spLocks noGrp="1"/>
          </p:cNvSpPr>
          <p:nvPr>
            <p:ph type="title"/>
          </p:nvPr>
        </p:nvSpPr>
        <p:spPr>
          <a:xfrm>
            <a:off x="4858509" y="527632"/>
            <a:ext cx="6993398" cy="492443"/>
          </a:xfrm>
        </p:spPr>
        <p:txBody>
          <a:bodyPr vert="horz"/>
          <a:lstStyle/>
          <a:p>
            <a:r>
              <a:rPr lang="en-GB" dirty="0"/>
              <a:t>Licensure Overview</a:t>
            </a:r>
          </a:p>
        </p:txBody>
      </p:sp>
      <p:graphicFrame>
        <p:nvGraphicFramePr>
          <p:cNvPr id="3" name="Object 2">
            <a:extLst>
              <a:ext uri="{FF2B5EF4-FFF2-40B4-BE49-F238E27FC236}">
                <a16:creationId xmlns:a16="http://schemas.microsoft.com/office/drawing/2014/main" id="{85EB05CA-18C1-480A-8397-2923C346CAB4}"/>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7680011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272" imgH="272" progId="TCLayout.ActiveDocument.1">
                  <p:embed/>
                </p:oleObj>
              </mc:Choice>
              <mc:Fallback>
                <p:oleObj name="think-cell Slide" r:id="rId6" imgW="272" imgH="272" progId="TCLayout.ActiveDocument.1">
                  <p:embed/>
                  <p:pic>
                    <p:nvPicPr>
                      <p:cNvPr id="3" name="Object 2" hidden="1">
                        <a:extLst>
                          <a:ext uri="{FF2B5EF4-FFF2-40B4-BE49-F238E27FC236}">
                            <a16:creationId xmlns:a16="http://schemas.microsoft.com/office/drawing/2014/main" id="{85EB05CA-18C1-480A-8397-2923C346CAB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5" name="Picture 4" descr="Law books section in library">
            <a:extLst>
              <a:ext uri="{FF2B5EF4-FFF2-40B4-BE49-F238E27FC236}">
                <a16:creationId xmlns:a16="http://schemas.microsoft.com/office/drawing/2014/main" id="{E99C0A23-B133-51F8-4CA4-E8AFD8A42189}"/>
              </a:ext>
            </a:extLst>
          </p:cNvPr>
          <p:cNvPicPr>
            <a:picLocks noChangeAspect="1"/>
          </p:cNvPicPr>
          <p:nvPr/>
        </p:nvPicPr>
        <p:blipFill>
          <a:blip r:embed="rId8"/>
          <a:srcRect l="10270" t="3621" r="36269"/>
          <a:stretch/>
        </p:blipFill>
        <p:spPr>
          <a:xfrm>
            <a:off x="19875" y="26110"/>
            <a:ext cx="4580569" cy="6101644"/>
          </a:xfrm>
          <a:prstGeom prst="rect">
            <a:avLst/>
          </a:prstGeom>
        </p:spPr>
      </p:pic>
      <p:grpSp>
        <p:nvGrpSpPr>
          <p:cNvPr id="6" name="Group 5" descr="Goal of Licensure">
            <a:extLst>
              <a:ext uri="{FF2B5EF4-FFF2-40B4-BE49-F238E27FC236}">
                <a16:creationId xmlns:a16="http://schemas.microsoft.com/office/drawing/2014/main" id="{537AAF2E-D6B9-EAE2-8385-4BD75254D801}"/>
              </a:ext>
            </a:extLst>
          </p:cNvPr>
          <p:cNvGrpSpPr/>
          <p:nvPr/>
        </p:nvGrpSpPr>
        <p:grpSpPr>
          <a:xfrm>
            <a:off x="4858510" y="1043651"/>
            <a:ext cx="6649867" cy="2015680"/>
            <a:chOff x="4858510" y="1043651"/>
            <a:chExt cx="6649867" cy="2015680"/>
          </a:xfrm>
        </p:grpSpPr>
        <p:sp>
          <p:nvSpPr>
            <p:cNvPr id="62" name="矩形 37">
              <a:extLst>
                <a:ext uri="{FF2B5EF4-FFF2-40B4-BE49-F238E27FC236}">
                  <a16:creationId xmlns:a16="http://schemas.microsoft.com/office/drawing/2014/main" id="{AEE48B07-F006-4070-AE54-1CFD38E8D960}"/>
                </a:ext>
              </a:extLst>
            </p:cNvPr>
            <p:cNvSpPr>
              <a:spLocks/>
            </p:cNvSpPr>
            <p:nvPr/>
          </p:nvSpPr>
          <p:spPr>
            <a:xfrm>
              <a:off x="6009497" y="1391374"/>
              <a:ext cx="5498880" cy="1667957"/>
            </a:xfrm>
            <a:prstGeom prst="rect">
              <a:avLst/>
            </a:prstGeom>
          </p:spPr>
          <p:txBody>
            <a:bodyPr wrap="square">
              <a:spAutoFit/>
              <a:scene3d>
                <a:camera prst="orthographicFront"/>
                <a:lightRig rig="threePt" dir="t"/>
              </a:scene3d>
              <a:sp3d contourW="12700"/>
            </a:bodyPr>
            <a:lstStyle/>
            <a:p>
              <a:pPr>
                <a:lnSpc>
                  <a:spcPct val="125000"/>
                </a:lnSpc>
              </a:pPr>
              <a:r>
                <a:rPr lang="en-US" altLang="ko-KR" dirty="0">
                  <a:cs typeface="Arial" pitchFamily="34" charset="0"/>
                </a:rPr>
                <a:t>To ensure that licensees have achieved the minimum degree of competency necessary to ensure that the public’s health, safety, and welfare are reasonably well protected</a:t>
              </a:r>
              <a:r>
                <a:rPr lang="en-US" altLang="ko-KR" sz="1600" dirty="0">
                  <a:cs typeface="Arial" pitchFamily="34" charset="0"/>
                </a:rPr>
                <a:t>.</a:t>
              </a:r>
              <a:endParaRPr lang="ko-KR" altLang="en-US" sz="1600" dirty="0">
                <a:cs typeface="Arial" pitchFamily="34" charset="0"/>
              </a:endParaRPr>
            </a:p>
            <a:p>
              <a:pPr>
                <a:lnSpc>
                  <a:spcPct val="125000"/>
                </a:lnSpc>
              </a:pPr>
              <a:endParaRPr lang="zh-CN" altLang="en-US" sz="1100" dirty="0">
                <a:solidFill>
                  <a:schemeClr val="tx2"/>
                </a:solidFill>
              </a:endParaRPr>
            </a:p>
          </p:txBody>
        </p:sp>
        <p:sp>
          <p:nvSpPr>
            <p:cNvPr id="63" name="矩形 38">
              <a:extLst>
                <a:ext uri="{FF2B5EF4-FFF2-40B4-BE49-F238E27FC236}">
                  <a16:creationId xmlns:a16="http://schemas.microsoft.com/office/drawing/2014/main" id="{9E9A595D-F626-46EE-AE74-B5A1FDC8A67C}"/>
                </a:ext>
              </a:extLst>
            </p:cNvPr>
            <p:cNvSpPr>
              <a:spLocks/>
            </p:cNvSpPr>
            <p:nvPr/>
          </p:nvSpPr>
          <p:spPr>
            <a:xfrm>
              <a:off x="6009497" y="1043651"/>
              <a:ext cx="4707879" cy="494431"/>
            </a:xfrm>
            <a:prstGeom prst="rect">
              <a:avLst/>
            </a:prstGeom>
          </p:spPr>
          <p:txBody>
            <a:bodyPr wrap="square">
              <a:spAutoFit/>
              <a:scene3d>
                <a:camera prst="orthographicFront"/>
                <a:lightRig rig="threePt" dir="t"/>
              </a:scene3d>
              <a:sp3d contourW="12700"/>
            </a:bodyPr>
            <a:lstStyle/>
            <a:p>
              <a:pPr>
                <a:lnSpc>
                  <a:spcPct val="120000"/>
                </a:lnSpc>
              </a:pPr>
              <a:r>
                <a:rPr lang="en-US" altLang="zh-CN" sz="2400" b="1" dirty="0">
                  <a:latin typeface="+mj-lt"/>
                  <a:ea typeface="Cambria" panose="02040503050406030204" pitchFamily="18" charset="0"/>
                </a:rPr>
                <a:t>Goal of Licensure</a:t>
              </a:r>
              <a:endParaRPr lang="zh-CN" altLang="en-US" sz="2400" b="1" dirty="0">
                <a:latin typeface="+mj-lt"/>
              </a:endParaRPr>
            </a:p>
          </p:txBody>
        </p:sp>
        <p:grpSp>
          <p:nvGrpSpPr>
            <p:cNvPr id="15" name="Group 14" descr="Icon of an arrow hitting a bulls-eye ">
              <a:extLst>
                <a:ext uri="{FF2B5EF4-FFF2-40B4-BE49-F238E27FC236}">
                  <a16:creationId xmlns:a16="http://schemas.microsoft.com/office/drawing/2014/main" id="{F3382E1F-E057-D6B3-820B-ACCA53CDC146}"/>
                </a:ext>
              </a:extLst>
            </p:cNvPr>
            <p:cNvGrpSpPr/>
            <p:nvPr/>
          </p:nvGrpSpPr>
          <p:grpSpPr>
            <a:xfrm>
              <a:off x="4858510" y="1415845"/>
              <a:ext cx="892922" cy="1035789"/>
              <a:chOff x="4858511" y="1391374"/>
              <a:chExt cx="892922" cy="1035789"/>
            </a:xfrm>
          </p:grpSpPr>
          <p:sp>
            <p:nvSpPr>
              <p:cNvPr id="54" name="六边形 29">
                <a:extLst>
                  <a:ext uri="{FF2B5EF4-FFF2-40B4-BE49-F238E27FC236}">
                    <a16:creationId xmlns:a16="http://schemas.microsoft.com/office/drawing/2014/main" id="{8A1741C0-0AE5-4CB9-B0C6-85CBF389D48D}"/>
                  </a:ext>
                </a:extLst>
              </p:cNvPr>
              <p:cNvSpPr/>
              <p:nvPr/>
            </p:nvSpPr>
            <p:spPr>
              <a:xfrm rot="5400000">
                <a:off x="4787077" y="1462808"/>
                <a:ext cx="1035789" cy="892922"/>
              </a:xfrm>
              <a:prstGeom prst="hexag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pic>
            <p:nvPicPr>
              <p:cNvPr id="14" name="Graphic 13" descr="Bullseye outline">
                <a:extLst>
                  <a:ext uri="{FF2B5EF4-FFF2-40B4-BE49-F238E27FC236}">
                    <a16:creationId xmlns:a16="http://schemas.microsoft.com/office/drawing/2014/main" id="{3D72F589-1D8F-5220-2923-AC2DFC5E624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939025" y="1543323"/>
                <a:ext cx="731892" cy="731892"/>
              </a:xfrm>
              <a:prstGeom prst="rect">
                <a:avLst/>
              </a:prstGeom>
            </p:spPr>
          </p:pic>
        </p:grpSp>
      </p:grpSp>
      <p:grpSp>
        <p:nvGrpSpPr>
          <p:cNvPr id="9" name="Group 8" descr="State License Categories">
            <a:extLst>
              <a:ext uri="{FF2B5EF4-FFF2-40B4-BE49-F238E27FC236}">
                <a16:creationId xmlns:a16="http://schemas.microsoft.com/office/drawing/2014/main" id="{E80F25FB-41F0-758F-4362-7AE8773F9B73}"/>
              </a:ext>
            </a:extLst>
          </p:cNvPr>
          <p:cNvGrpSpPr/>
          <p:nvPr/>
        </p:nvGrpSpPr>
        <p:grpSpPr>
          <a:xfrm>
            <a:off x="4858510" y="2829717"/>
            <a:ext cx="6493113" cy="1796282"/>
            <a:chOff x="4858510" y="2829717"/>
            <a:chExt cx="6493113" cy="1796282"/>
          </a:xfrm>
        </p:grpSpPr>
        <p:sp>
          <p:nvSpPr>
            <p:cNvPr id="65" name="矩形 40">
              <a:extLst>
                <a:ext uri="{FF2B5EF4-FFF2-40B4-BE49-F238E27FC236}">
                  <a16:creationId xmlns:a16="http://schemas.microsoft.com/office/drawing/2014/main" id="{6B5CA6E2-1A31-4BF6-8654-DD75C492D050}"/>
                </a:ext>
              </a:extLst>
            </p:cNvPr>
            <p:cNvSpPr>
              <a:spLocks/>
            </p:cNvSpPr>
            <p:nvPr/>
          </p:nvSpPr>
          <p:spPr>
            <a:xfrm>
              <a:off x="5997014" y="3271782"/>
              <a:ext cx="5354609" cy="1354217"/>
            </a:xfrm>
            <a:prstGeom prst="rect">
              <a:avLst/>
            </a:prstGeom>
          </p:spPr>
          <p:txBody>
            <a:bodyPr wrap="square">
              <a:spAutoFit/>
              <a:scene3d>
                <a:camera prst="orthographicFront"/>
                <a:lightRig rig="threePt" dir="t"/>
              </a:scene3d>
              <a:sp3d contourW="12700"/>
            </a:bodyPr>
            <a:lstStyle/>
            <a:p>
              <a:pPr>
                <a:spcAft>
                  <a:spcPts val="600"/>
                </a:spcAft>
              </a:pPr>
              <a:r>
                <a:rPr lang="en-US" kern="100" dirty="0">
                  <a:effectLst/>
                  <a:latin typeface="+mj-lt"/>
                  <a:ea typeface="Aptos" panose="020B0004020202020204" pitchFamily="34" charset="0"/>
                  <a:cs typeface="Times New Roman" panose="02020603050405020304" pitchFamily="18" charset="0"/>
                </a:rPr>
                <a:t>State licensing generally falls under one of two categories: </a:t>
              </a:r>
            </a:p>
            <a:p>
              <a:pPr marL="91440" indent="-91440">
                <a:spcAft>
                  <a:spcPts val="600"/>
                </a:spcAft>
                <a:buFont typeface="Arial" panose="020B0604020202020204" pitchFamily="34" charset="0"/>
                <a:buChar char="•"/>
              </a:pPr>
              <a:r>
                <a:rPr lang="en-US" i="1" kern="100" dirty="0">
                  <a:effectLst/>
                  <a:latin typeface="+mj-lt"/>
                  <a:ea typeface="Aptos" panose="020B0004020202020204" pitchFamily="34" charset="0"/>
                  <a:cs typeface="Times New Roman" panose="02020603050405020304" pitchFamily="18" charset="0"/>
                </a:rPr>
                <a:t>Title protection</a:t>
              </a:r>
            </a:p>
            <a:p>
              <a:pPr marL="91440" indent="-91440">
                <a:buFont typeface="Arial" panose="020B0604020202020204" pitchFamily="34" charset="0"/>
                <a:buChar char="•"/>
              </a:pPr>
              <a:r>
                <a:rPr lang="en-US" i="1" kern="100" dirty="0">
                  <a:latin typeface="+mj-lt"/>
                  <a:ea typeface="Aptos" panose="020B0004020202020204" pitchFamily="34" charset="0"/>
                  <a:cs typeface="Times New Roman" panose="02020603050405020304" pitchFamily="18" charset="0"/>
                </a:rPr>
                <a:t>Practice Exclusivity</a:t>
              </a:r>
              <a:endParaRPr lang="zh-CN" altLang="en-US" sz="1100" dirty="0">
                <a:solidFill>
                  <a:schemeClr val="tx2"/>
                </a:solidFill>
              </a:endParaRPr>
            </a:p>
          </p:txBody>
        </p:sp>
        <p:sp>
          <p:nvSpPr>
            <p:cNvPr id="66" name="矩形 41">
              <a:extLst>
                <a:ext uri="{FF2B5EF4-FFF2-40B4-BE49-F238E27FC236}">
                  <a16:creationId xmlns:a16="http://schemas.microsoft.com/office/drawing/2014/main" id="{68FED080-3924-4CD4-B774-BEBF9681C1F2}"/>
                </a:ext>
              </a:extLst>
            </p:cNvPr>
            <p:cNvSpPr>
              <a:spLocks/>
            </p:cNvSpPr>
            <p:nvPr/>
          </p:nvSpPr>
          <p:spPr>
            <a:xfrm>
              <a:off x="5997015" y="2829717"/>
              <a:ext cx="4707879" cy="494431"/>
            </a:xfrm>
            <a:prstGeom prst="rect">
              <a:avLst/>
            </a:prstGeom>
          </p:spPr>
          <p:txBody>
            <a:bodyPr wrap="square">
              <a:spAutoFit/>
              <a:scene3d>
                <a:camera prst="orthographicFront"/>
                <a:lightRig rig="threePt" dir="t"/>
              </a:scene3d>
              <a:sp3d contourW="12700"/>
            </a:bodyPr>
            <a:lstStyle/>
            <a:p>
              <a:pPr>
                <a:lnSpc>
                  <a:spcPct val="120000"/>
                </a:lnSpc>
              </a:pPr>
              <a:r>
                <a:rPr lang="en-US" altLang="zh-CN" sz="2400" b="1" dirty="0">
                  <a:latin typeface="+mj-lt"/>
                  <a:ea typeface="Cambria" panose="02040503050406030204" pitchFamily="18" charset="0"/>
                </a:rPr>
                <a:t>State License Categories</a:t>
              </a:r>
              <a:endParaRPr lang="zh-CN" altLang="en-US" sz="2400" b="1" dirty="0">
                <a:latin typeface="+mj-lt"/>
              </a:endParaRPr>
            </a:p>
          </p:txBody>
        </p:sp>
        <p:grpSp>
          <p:nvGrpSpPr>
            <p:cNvPr id="12" name="Group 11" descr="Icon of a document">
              <a:extLst>
                <a:ext uri="{FF2B5EF4-FFF2-40B4-BE49-F238E27FC236}">
                  <a16:creationId xmlns:a16="http://schemas.microsoft.com/office/drawing/2014/main" id="{1591D42E-513C-E143-7302-31421C787820}"/>
                </a:ext>
              </a:extLst>
            </p:cNvPr>
            <p:cNvGrpSpPr/>
            <p:nvPr/>
          </p:nvGrpSpPr>
          <p:grpSpPr>
            <a:xfrm>
              <a:off x="4858510" y="3139422"/>
              <a:ext cx="892922" cy="1035789"/>
              <a:chOff x="4858511" y="3186493"/>
              <a:chExt cx="892922" cy="1035789"/>
            </a:xfrm>
          </p:grpSpPr>
          <p:sp>
            <p:nvSpPr>
              <p:cNvPr id="55" name="六边形 30">
                <a:extLst>
                  <a:ext uri="{FF2B5EF4-FFF2-40B4-BE49-F238E27FC236}">
                    <a16:creationId xmlns:a16="http://schemas.microsoft.com/office/drawing/2014/main" id="{13E1A48C-DAD0-4335-85B3-C8A6FC253327}"/>
                  </a:ext>
                </a:extLst>
              </p:cNvPr>
              <p:cNvSpPr/>
              <p:nvPr/>
            </p:nvSpPr>
            <p:spPr>
              <a:xfrm rot="5400000">
                <a:off x="4787077" y="3257927"/>
                <a:ext cx="1035789" cy="892922"/>
              </a:xfrm>
              <a:prstGeom prst="hexagon">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j-lt"/>
                </a:endParaRPr>
              </a:p>
            </p:txBody>
          </p:sp>
          <p:pic>
            <p:nvPicPr>
              <p:cNvPr id="11" name="Graphic 10" descr="List outline">
                <a:extLst>
                  <a:ext uri="{FF2B5EF4-FFF2-40B4-BE49-F238E27FC236}">
                    <a16:creationId xmlns:a16="http://schemas.microsoft.com/office/drawing/2014/main" id="{1C4120BC-35B4-A5A3-89B0-1B1585BBCF69}"/>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4972138" y="3371555"/>
                <a:ext cx="665666" cy="665666"/>
              </a:xfrm>
              <a:prstGeom prst="rect">
                <a:avLst/>
              </a:prstGeom>
            </p:spPr>
          </p:pic>
        </p:grpSp>
      </p:grpSp>
      <p:grpSp>
        <p:nvGrpSpPr>
          <p:cNvPr id="10" name="Group 9" descr="Cross Border Regulations">
            <a:extLst>
              <a:ext uri="{FF2B5EF4-FFF2-40B4-BE49-F238E27FC236}">
                <a16:creationId xmlns:a16="http://schemas.microsoft.com/office/drawing/2014/main" id="{DD38C3B6-A949-B4F6-A076-F6BB956B4CF5}"/>
              </a:ext>
            </a:extLst>
          </p:cNvPr>
          <p:cNvGrpSpPr/>
          <p:nvPr/>
        </p:nvGrpSpPr>
        <p:grpSpPr>
          <a:xfrm>
            <a:off x="4858510" y="4667925"/>
            <a:ext cx="6649867" cy="1480136"/>
            <a:chOff x="4858510" y="4667925"/>
            <a:chExt cx="6649867" cy="1480136"/>
          </a:xfrm>
        </p:grpSpPr>
        <p:grpSp>
          <p:nvGrpSpPr>
            <p:cNvPr id="16" name="Group 15" descr="Icon illustrating “cross border”">
              <a:extLst>
                <a:ext uri="{FF2B5EF4-FFF2-40B4-BE49-F238E27FC236}">
                  <a16:creationId xmlns:a16="http://schemas.microsoft.com/office/drawing/2014/main" id="{A57C3A89-5424-00E3-8DFB-267D003FD57C}"/>
                </a:ext>
              </a:extLst>
            </p:cNvPr>
            <p:cNvGrpSpPr/>
            <p:nvPr/>
          </p:nvGrpSpPr>
          <p:grpSpPr>
            <a:xfrm>
              <a:off x="4858510" y="4862998"/>
              <a:ext cx="892922" cy="1035789"/>
              <a:chOff x="4858511" y="4691742"/>
              <a:chExt cx="892922" cy="1035789"/>
            </a:xfrm>
          </p:grpSpPr>
          <p:sp>
            <p:nvSpPr>
              <p:cNvPr id="56" name="六边形 31">
                <a:extLst>
                  <a:ext uri="{FF2B5EF4-FFF2-40B4-BE49-F238E27FC236}">
                    <a16:creationId xmlns:a16="http://schemas.microsoft.com/office/drawing/2014/main" id="{668F2544-C124-4297-91A9-A447A9861DFA}"/>
                  </a:ext>
                </a:extLst>
              </p:cNvPr>
              <p:cNvSpPr/>
              <p:nvPr/>
            </p:nvSpPr>
            <p:spPr>
              <a:xfrm rot="5400000">
                <a:off x="4787077" y="4763176"/>
                <a:ext cx="1035789" cy="892922"/>
              </a:xfrm>
              <a:prstGeom prst="hexagon">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9" name="六边形 13">
                <a:extLst>
                  <a:ext uri="{FF2B5EF4-FFF2-40B4-BE49-F238E27FC236}">
                    <a16:creationId xmlns:a16="http://schemas.microsoft.com/office/drawing/2014/main" id="{14ABC230-4A87-430A-ADB4-EE7216422269}"/>
                  </a:ext>
                </a:extLst>
              </p:cNvPr>
              <p:cNvSpPr/>
              <p:nvPr/>
            </p:nvSpPr>
            <p:spPr>
              <a:xfrm>
                <a:off x="5091186" y="4991100"/>
                <a:ext cx="427571" cy="437080"/>
              </a:xfrm>
              <a:custGeom>
                <a:avLst/>
                <a:gdLst>
                  <a:gd name="connsiteX0" fmla="*/ 59789 w 593384"/>
                  <a:gd name="connsiteY0" fmla="*/ 323835 h 606580"/>
                  <a:gd name="connsiteX1" fmla="*/ 44670 w 593384"/>
                  <a:gd name="connsiteY1" fmla="*/ 338857 h 606580"/>
                  <a:gd name="connsiteX2" fmla="*/ 44670 w 593384"/>
                  <a:gd name="connsiteY2" fmla="*/ 477027 h 606580"/>
                  <a:gd name="connsiteX3" fmla="*/ 59713 w 593384"/>
                  <a:gd name="connsiteY3" fmla="*/ 492048 h 606580"/>
                  <a:gd name="connsiteX4" fmla="*/ 386834 w 593384"/>
                  <a:gd name="connsiteY4" fmla="*/ 492048 h 606580"/>
                  <a:gd name="connsiteX5" fmla="*/ 402946 w 593384"/>
                  <a:gd name="connsiteY5" fmla="*/ 508138 h 606580"/>
                  <a:gd name="connsiteX6" fmla="*/ 402946 w 593384"/>
                  <a:gd name="connsiteY6" fmla="*/ 545959 h 606580"/>
                  <a:gd name="connsiteX7" fmla="*/ 419058 w 593384"/>
                  <a:gd name="connsiteY7" fmla="*/ 561972 h 606580"/>
                  <a:gd name="connsiteX8" fmla="*/ 429137 w 593384"/>
                  <a:gd name="connsiteY8" fmla="*/ 558388 h 606580"/>
                  <a:gd name="connsiteX9" fmla="*/ 543981 w 593384"/>
                  <a:gd name="connsiteY9" fmla="*/ 464369 h 606580"/>
                  <a:gd name="connsiteX10" fmla="*/ 544897 w 593384"/>
                  <a:gd name="connsiteY10" fmla="*/ 463606 h 606580"/>
                  <a:gd name="connsiteX11" fmla="*/ 544897 w 593384"/>
                  <a:gd name="connsiteY11" fmla="*/ 445000 h 606580"/>
                  <a:gd name="connsiteX12" fmla="*/ 543904 w 593384"/>
                  <a:gd name="connsiteY12" fmla="*/ 444162 h 606580"/>
                  <a:gd name="connsiteX13" fmla="*/ 427533 w 593384"/>
                  <a:gd name="connsiteY13" fmla="*/ 349990 h 606580"/>
                  <a:gd name="connsiteX14" fmla="*/ 418065 w 593384"/>
                  <a:gd name="connsiteY14" fmla="*/ 346634 h 606580"/>
                  <a:gd name="connsiteX15" fmla="*/ 402946 w 593384"/>
                  <a:gd name="connsiteY15" fmla="*/ 361656 h 606580"/>
                  <a:gd name="connsiteX16" fmla="*/ 402946 w 593384"/>
                  <a:gd name="connsiteY16" fmla="*/ 400469 h 606580"/>
                  <a:gd name="connsiteX17" fmla="*/ 386834 w 593384"/>
                  <a:gd name="connsiteY17" fmla="*/ 416482 h 606580"/>
                  <a:gd name="connsiteX18" fmla="*/ 136453 w 593384"/>
                  <a:gd name="connsiteY18" fmla="*/ 416482 h 606580"/>
                  <a:gd name="connsiteX19" fmla="*/ 120342 w 593384"/>
                  <a:gd name="connsiteY19" fmla="*/ 400469 h 606580"/>
                  <a:gd name="connsiteX20" fmla="*/ 120342 w 593384"/>
                  <a:gd name="connsiteY20" fmla="*/ 376602 h 606580"/>
                  <a:gd name="connsiteX21" fmla="*/ 113469 w 593384"/>
                  <a:gd name="connsiteY21" fmla="*/ 362342 h 606580"/>
                  <a:gd name="connsiteX22" fmla="*/ 69105 w 593384"/>
                  <a:gd name="connsiteY22" fmla="*/ 327114 h 606580"/>
                  <a:gd name="connsiteX23" fmla="*/ 59789 w 593384"/>
                  <a:gd name="connsiteY23" fmla="*/ 323835 h 606580"/>
                  <a:gd name="connsiteX24" fmla="*/ 59757 w 593384"/>
                  <a:gd name="connsiteY24" fmla="*/ 323324 h 606580"/>
                  <a:gd name="connsiteX25" fmla="*/ 69379 w 593384"/>
                  <a:gd name="connsiteY25" fmla="*/ 326755 h 606580"/>
                  <a:gd name="connsiteX26" fmla="*/ 113750 w 593384"/>
                  <a:gd name="connsiteY26" fmla="*/ 361977 h 606580"/>
                  <a:gd name="connsiteX27" fmla="*/ 120852 w 593384"/>
                  <a:gd name="connsiteY27" fmla="*/ 376615 h 606580"/>
                  <a:gd name="connsiteX28" fmla="*/ 120852 w 593384"/>
                  <a:gd name="connsiteY28" fmla="*/ 400477 h 606580"/>
                  <a:gd name="connsiteX29" fmla="*/ 136431 w 593384"/>
                  <a:gd name="connsiteY29" fmla="*/ 416030 h 606580"/>
                  <a:gd name="connsiteX30" fmla="*/ 386846 w 593384"/>
                  <a:gd name="connsiteY30" fmla="*/ 416030 h 606580"/>
                  <a:gd name="connsiteX31" fmla="*/ 402425 w 593384"/>
                  <a:gd name="connsiteY31" fmla="*/ 400477 h 606580"/>
                  <a:gd name="connsiteX32" fmla="*/ 402425 w 593384"/>
                  <a:gd name="connsiteY32" fmla="*/ 361672 h 606580"/>
                  <a:gd name="connsiteX33" fmla="*/ 418081 w 593384"/>
                  <a:gd name="connsiteY33" fmla="*/ 346119 h 606580"/>
                  <a:gd name="connsiteX34" fmla="*/ 427856 w 593384"/>
                  <a:gd name="connsiteY34" fmla="*/ 349626 h 606580"/>
                  <a:gd name="connsiteX35" fmla="*/ 544319 w 593384"/>
                  <a:gd name="connsiteY35" fmla="*/ 443781 h 606580"/>
                  <a:gd name="connsiteX36" fmla="*/ 545312 w 593384"/>
                  <a:gd name="connsiteY36" fmla="*/ 444696 h 606580"/>
                  <a:gd name="connsiteX37" fmla="*/ 545236 w 593384"/>
                  <a:gd name="connsiteY37" fmla="*/ 463908 h 606580"/>
                  <a:gd name="connsiteX38" fmla="*/ 544319 w 593384"/>
                  <a:gd name="connsiteY38" fmla="*/ 464746 h 606580"/>
                  <a:gd name="connsiteX39" fmla="*/ 429460 w 593384"/>
                  <a:gd name="connsiteY39" fmla="*/ 558748 h 606580"/>
                  <a:gd name="connsiteX40" fmla="*/ 419074 w 593384"/>
                  <a:gd name="connsiteY40" fmla="*/ 562484 h 606580"/>
                  <a:gd name="connsiteX41" fmla="*/ 402425 w 593384"/>
                  <a:gd name="connsiteY41" fmla="*/ 545940 h 606580"/>
                  <a:gd name="connsiteX42" fmla="*/ 402425 w 593384"/>
                  <a:gd name="connsiteY42" fmla="*/ 508126 h 606580"/>
                  <a:gd name="connsiteX43" fmla="*/ 386846 w 593384"/>
                  <a:gd name="connsiteY43" fmla="*/ 492573 h 606580"/>
                  <a:gd name="connsiteX44" fmla="*/ 59680 w 593384"/>
                  <a:gd name="connsiteY44" fmla="*/ 492573 h 606580"/>
                  <a:gd name="connsiteX45" fmla="*/ 44101 w 593384"/>
                  <a:gd name="connsiteY45" fmla="*/ 477021 h 606580"/>
                  <a:gd name="connsiteX46" fmla="*/ 44101 w 593384"/>
                  <a:gd name="connsiteY46" fmla="*/ 338877 h 606580"/>
                  <a:gd name="connsiteX47" fmla="*/ 59757 w 593384"/>
                  <a:gd name="connsiteY47" fmla="*/ 323324 h 606580"/>
                  <a:gd name="connsiteX48" fmla="*/ 59789 w 593384"/>
                  <a:gd name="connsiteY48" fmla="*/ 322767 h 606580"/>
                  <a:gd name="connsiteX49" fmla="*/ 43677 w 593384"/>
                  <a:gd name="connsiteY49" fmla="*/ 338857 h 606580"/>
                  <a:gd name="connsiteX50" fmla="*/ 43677 w 593384"/>
                  <a:gd name="connsiteY50" fmla="*/ 477027 h 606580"/>
                  <a:gd name="connsiteX51" fmla="*/ 59713 w 593384"/>
                  <a:gd name="connsiteY51" fmla="*/ 493116 h 606580"/>
                  <a:gd name="connsiteX52" fmla="*/ 386834 w 593384"/>
                  <a:gd name="connsiteY52" fmla="*/ 493116 h 606580"/>
                  <a:gd name="connsiteX53" fmla="*/ 401953 w 593384"/>
                  <a:gd name="connsiteY53" fmla="*/ 508138 h 606580"/>
                  <a:gd name="connsiteX54" fmla="*/ 401953 w 593384"/>
                  <a:gd name="connsiteY54" fmla="*/ 545959 h 606580"/>
                  <a:gd name="connsiteX55" fmla="*/ 419058 w 593384"/>
                  <a:gd name="connsiteY55" fmla="*/ 563040 h 606580"/>
                  <a:gd name="connsiteX56" fmla="*/ 429748 w 593384"/>
                  <a:gd name="connsiteY56" fmla="*/ 559151 h 606580"/>
                  <a:gd name="connsiteX57" fmla="*/ 544592 w 593384"/>
                  <a:gd name="connsiteY57" fmla="*/ 465131 h 606580"/>
                  <a:gd name="connsiteX58" fmla="*/ 545584 w 593384"/>
                  <a:gd name="connsiteY58" fmla="*/ 464292 h 606580"/>
                  <a:gd name="connsiteX59" fmla="*/ 545584 w 593384"/>
                  <a:gd name="connsiteY59" fmla="*/ 444314 h 606580"/>
                  <a:gd name="connsiteX60" fmla="*/ 544592 w 593384"/>
                  <a:gd name="connsiteY60" fmla="*/ 443399 h 606580"/>
                  <a:gd name="connsiteX61" fmla="*/ 428144 w 593384"/>
                  <a:gd name="connsiteY61" fmla="*/ 349227 h 606580"/>
                  <a:gd name="connsiteX62" fmla="*/ 418065 w 593384"/>
                  <a:gd name="connsiteY62" fmla="*/ 345567 h 606580"/>
                  <a:gd name="connsiteX63" fmla="*/ 401953 w 593384"/>
                  <a:gd name="connsiteY63" fmla="*/ 361656 h 606580"/>
                  <a:gd name="connsiteX64" fmla="*/ 401953 w 593384"/>
                  <a:gd name="connsiteY64" fmla="*/ 400469 h 606580"/>
                  <a:gd name="connsiteX65" fmla="*/ 386834 w 593384"/>
                  <a:gd name="connsiteY65" fmla="*/ 415491 h 606580"/>
                  <a:gd name="connsiteX66" fmla="*/ 136453 w 593384"/>
                  <a:gd name="connsiteY66" fmla="*/ 415491 h 606580"/>
                  <a:gd name="connsiteX67" fmla="*/ 121334 w 593384"/>
                  <a:gd name="connsiteY67" fmla="*/ 400469 h 606580"/>
                  <a:gd name="connsiteX68" fmla="*/ 121334 w 593384"/>
                  <a:gd name="connsiteY68" fmla="*/ 376602 h 606580"/>
                  <a:gd name="connsiteX69" fmla="*/ 114080 w 593384"/>
                  <a:gd name="connsiteY69" fmla="*/ 361580 h 606580"/>
                  <a:gd name="connsiteX70" fmla="*/ 69716 w 593384"/>
                  <a:gd name="connsiteY70" fmla="*/ 326351 h 606580"/>
                  <a:gd name="connsiteX71" fmla="*/ 59789 w 593384"/>
                  <a:gd name="connsiteY71" fmla="*/ 322767 h 606580"/>
                  <a:gd name="connsiteX72" fmla="*/ 59789 w 593384"/>
                  <a:gd name="connsiteY72" fmla="*/ 280218 h 606580"/>
                  <a:gd name="connsiteX73" fmla="*/ 96289 w 593384"/>
                  <a:gd name="connsiteY73" fmla="*/ 293029 h 606580"/>
                  <a:gd name="connsiteX74" fmla="*/ 140653 w 593384"/>
                  <a:gd name="connsiteY74" fmla="*/ 328258 h 606580"/>
                  <a:gd name="connsiteX75" fmla="*/ 157834 w 593384"/>
                  <a:gd name="connsiteY75" fmla="*/ 349761 h 606580"/>
                  <a:gd name="connsiteX76" fmla="*/ 163790 w 593384"/>
                  <a:gd name="connsiteY76" fmla="*/ 372484 h 606580"/>
                  <a:gd name="connsiteX77" fmla="*/ 163866 w 593384"/>
                  <a:gd name="connsiteY77" fmla="*/ 372942 h 606580"/>
                  <a:gd name="connsiteX78" fmla="*/ 359345 w 593384"/>
                  <a:gd name="connsiteY78" fmla="*/ 372942 h 606580"/>
                  <a:gd name="connsiteX79" fmla="*/ 359345 w 593384"/>
                  <a:gd name="connsiteY79" fmla="*/ 361656 h 606580"/>
                  <a:gd name="connsiteX80" fmla="*/ 364308 w 593384"/>
                  <a:gd name="connsiteY80" fmla="*/ 337942 h 606580"/>
                  <a:gd name="connsiteX81" fmla="*/ 377671 w 593384"/>
                  <a:gd name="connsiteY81" fmla="*/ 319107 h 606580"/>
                  <a:gd name="connsiteX82" fmla="*/ 418065 w 593384"/>
                  <a:gd name="connsiteY82" fmla="*/ 303018 h 606580"/>
                  <a:gd name="connsiteX83" fmla="*/ 454946 w 593384"/>
                  <a:gd name="connsiteY83" fmla="*/ 316133 h 606580"/>
                  <a:gd name="connsiteX84" fmla="*/ 571393 w 593384"/>
                  <a:gd name="connsiteY84" fmla="*/ 410305 h 606580"/>
                  <a:gd name="connsiteX85" fmla="*/ 575822 w 593384"/>
                  <a:gd name="connsiteY85" fmla="*/ 414271 h 606580"/>
                  <a:gd name="connsiteX86" fmla="*/ 575670 w 593384"/>
                  <a:gd name="connsiteY86" fmla="*/ 494412 h 606580"/>
                  <a:gd name="connsiteX87" fmla="*/ 571623 w 593384"/>
                  <a:gd name="connsiteY87" fmla="*/ 498072 h 606580"/>
                  <a:gd name="connsiteX88" fmla="*/ 456779 w 593384"/>
                  <a:gd name="connsiteY88" fmla="*/ 592016 h 606580"/>
                  <a:gd name="connsiteX89" fmla="*/ 419058 w 593384"/>
                  <a:gd name="connsiteY89" fmla="*/ 605589 h 606580"/>
                  <a:gd name="connsiteX90" fmla="*/ 377976 w 593384"/>
                  <a:gd name="connsiteY90" fmla="*/ 589271 h 606580"/>
                  <a:gd name="connsiteX91" fmla="*/ 364385 w 593384"/>
                  <a:gd name="connsiteY91" fmla="*/ 570131 h 606580"/>
                  <a:gd name="connsiteX92" fmla="*/ 359345 w 593384"/>
                  <a:gd name="connsiteY92" fmla="*/ 545959 h 606580"/>
                  <a:gd name="connsiteX93" fmla="*/ 359345 w 593384"/>
                  <a:gd name="connsiteY93" fmla="*/ 535665 h 606580"/>
                  <a:gd name="connsiteX94" fmla="*/ 59713 w 593384"/>
                  <a:gd name="connsiteY94" fmla="*/ 535665 h 606580"/>
                  <a:gd name="connsiteX95" fmla="*/ 1069 w 593384"/>
                  <a:gd name="connsiteY95" fmla="*/ 477027 h 606580"/>
                  <a:gd name="connsiteX96" fmla="*/ 1069 w 593384"/>
                  <a:gd name="connsiteY96" fmla="*/ 338857 h 606580"/>
                  <a:gd name="connsiteX97" fmla="*/ 6032 w 593384"/>
                  <a:gd name="connsiteY97" fmla="*/ 315142 h 606580"/>
                  <a:gd name="connsiteX98" fmla="*/ 19395 w 593384"/>
                  <a:gd name="connsiteY98" fmla="*/ 296308 h 606580"/>
                  <a:gd name="connsiteX99" fmla="*/ 59789 w 593384"/>
                  <a:gd name="connsiteY99" fmla="*/ 280218 h 606580"/>
                  <a:gd name="connsiteX100" fmla="*/ 59757 w 593384"/>
                  <a:gd name="connsiteY100" fmla="*/ 279792 h 606580"/>
                  <a:gd name="connsiteX101" fmla="*/ 18975 w 593384"/>
                  <a:gd name="connsiteY101" fmla="*/ 295955 h 606580"/>
                  <a:gd name="connsiteX102" fmla="*/ 5534 w 593384"/>
                  <a:gd name="connsiteY102" fmla="*/ 315014 h 606580"/>
                  <a:gd name="connsiteX103" fmla="*/ 494 w 593384"/>
                  <a:gd name="connsiteY103" fmla="*/ 338877 h 606580"/>
                  <a:gd name="connsiteX104" fmla="*/ 494 w 593384"/>
                  <a:gd name="connsiteY104" fmla="*/ 477021 h 606580"/>
                  <a:gd name="connsiteX105" fmla="*/ 59680 w 593384"/>
                  <a:gd name="connsiteY105" fmla="*/ 536105 h 606580"/>
                  <a:gd name="connsiteX106" fmla="*/ 358818 w 593384"/>
                  <a:gd name="connsiteY106" fmla="*/ 536105 h 606580"/>
                  <a:gd name="connsiteX107" fmla="*/ 358818 w 593384"/>
                  <a:gd name="connsiteY107" fmla="*/ 545940 h 606580"/>
                  <a:gd name="connsiteX108" fmla="*/ 363935 w 593384"/>
                  <a:gd name="connsiteY108" fmla="*/ 570260 h 606580"/>
                  <a:gd name="connsiteX109" fmla="*/ 377605 w 593384"/>
                  <a:gd name="connsiteY109" fmla="*/ 589625 h 606580"/>
                  <a:gd name="connsiteX110" fmla="*/ 419074 w 593384"/>
                  <a:gd name="connsiteY110" fmla="*/ 606016 h 606580"/>
                  <a:gd name="connsiteX111" fmla="*/ 457106 w 593384"/>
                  <a:gd name="connsiteY111" fmla="*/ 592446 h 606580"/>
                  <a:gd name="connsiteX112" fmla="*/ 571965 w 593384"/>
                  <a:gd name="connsiteY112" fmla="*/ 498444 h 606580"/>
                  <a:gd name="connsiteX113" fmla="*/ 576089 w 593384"/>
                  <a:gd name="connsiteY113" fmla="*/ 494784 h 606580"/>
                  <a:gd name="connsiteX114" fmla="*/ 576165 w 593384"/>
                  <a:gd name="connsiteY114" fmla="*/ 413895 h 606580"/>
                  <a:gd name="connsiteX115" fmla="*/ 571736 w 593384"/>
                  <a:gd name="connsiteY115" fmla="*/ 409931 h 606580"/>
                  <a:gd name="connsiteX116" fmla="*/ 455273 w 593384"/>
                  <a:gd name="connsiteY116" fmla="*/ 315777 h 606580"/>
                  <a:gd name="connsiteX117" fmla="*/ 418081 w 593384"/>
                  <a:gd name="connsiteY117" fmla="*/ 302587 h 606580"/>
                  <a:gd name="connsiteX118" fmla="*/ 377300 w 593384"/>
                  <a:gd name="connsiteY118" fmla="*/ 318750 h 606580"/>
                  <a:gd name="connsiteX119" fmla="*/ 363859 w 593384"/>
                  <a:gd name="connsiteY119" fmla="*/ 337733 h 606580"/>
                  <a:gd name="connsiteX120" fmla="*/ 358818 w 593384"/>
                  <a:gd name="connsiteY120" fmla="*/ 361672 h 606580"/>
                  <a:gd name="connsiteX121" fmla="*/ 358818 w 593384"/>
                  <a:gd name="connsiteY121" fmla="*/ 372422 h 606580"/>
                  <a:gd name="connsiteX122" fmla="*/ 164306 w 593384"/>
                  <a:gd name="connsiteY122" fmla="*/ 372422 h 606580"/>
                  <a:gd name="connsiteX123" fmla="*/ 158273 w 593384"/>
                  <a:gd name="connsiteY123" fmla="*/ 349550 h 606580"/>
                  <a:gd name="connsiteX124" fmla="*/ 140937 w 593384"/>
                  <a:gd name="connsiteY124" fmla="*/ 327898 h 606580"/>
                  <a:gd name="connsiteX125" fmla="*/ 96566 w 593384"/>
                  <a:gd name="connsiteY125" fmla="*/ 292676 h 606580"/>
                  <a:gd name="connsiteX126" fmla="*/ 59757 w 593384"/>
                  <a:gd name="connsiteY126" fmla="*/ 279792 h 606580"/>
                  <a:gd name="connsiteX127" fmla="*/ 59789 w 593384"/>
                  <a:gd name="connsiteY127" fmla="*/ 279227 h 606580"/>
                  <a:gd name="connsiteX128" fmla="*/ 96899 w 593384"/>
                  <a:gd name="connsiteY128" fmla="*/ 292266 h 606580"/>
                  <a:gd name="connsiteX129" fmla="*/ 141264 w 593384"/>
                  <a:gd name="connsiteY129" fmla="*/ 327495 h 606580"/>
                  <a:gd name="connsiteX130" fmla="*/ 158750 w 593384"/>
                  <a:gd name="connsiteY130" fmla="*/ 349303 h 606580"/>
                  <a:gd name="connsiteX131" fmla="*/ 164782 w 593384"/>
                  <a:gd name="connsiteY131" fmla="*/ 371950 h 606580"/>
                  <a:gd name="connsiteX132" fmla="*/ 358276 w 593384"/>
                  <a:gd name="connsiteY132" fmla="*/ 371950 h 606580"/>
                  <a:gd name="connsiteX133" fmla="*/ 358276 w 593384"/>
                  <a:gd name="connsiteY133" fmla="*/ 361656 h 606580"/>
                  <a:gd name="connsiteX134" fmla="*/ 363392 w 593384"/>
                  <a:gd name="connsiteY134" fmla="*/ 337560 h 606580"/>
                  <a:gd name="connsiteX135" fmla="*/ 376984 w 593384"/>
                  <a:gd name="connsiteY135" fmla="*/ 318345 h 606580"/>
                  <a:gd name="connsiteX136" fmla="*/ 418065 w 593384"/>
                  <a:gd name="connsiteY136" fmla="*/ 302027 h 606580"/>
                  <a:gd name="connsiteX137" fmla="*/ 455557 w 593384"/>
                  <a:gd name="connsiteY137" fmla="*/ 315371 h 606580"/>
                  <a:gd name="connsiteX138" fmla="*/ 572004 w 593384"/>
                  <a:gd name="connsiteY138" fmla="*/ 409543 h 606580"/>
                  <a:gd name="connsiteX139" fmla="*/ 576510 w 593384"/>
                  <a:gd name="connsiteY139" fmla="*/ 413584 h 606580"/>
                  <a:gd name="connsiteX140" fmla="*/ 576357 w 593384"/>
                  <a:gd name="connsiteY140" fmla="*/ 495099 h 606580"/>
                  <a:gd name="connsiteX141" fmla="*/ 572233 w 593384"/>
                  <a:gd name="connsiteY141" fmla="*/ 498835 h 606580"/>
                  <a:gd name="connsiteX142" fmla="*/ 457390 w 593384"/>
                  <a:gd name="connsiteY142" fmla="*/ 592855 h 606580"/>
                  <a:gd name="connsiteX143" fmla="*/ 419058 w 593384"/>
                  <a:gd name="connsiteY143" fmla="*/ 606580 h 606580"/>
                  <a:gd name="connsiteX144" fmla="*/ 377289 w 593384"/>
                  <a:gd name="connsiteY144" fmla="*/ 589957 h 606580"/>
                  <a:gd name="connsiteX145" fmla="*/ 363468 w 593384"/>
                  <a:gd name="connsiteY145" fmla="*/ 570512 h 606580"/>
                  <a:gd name="connsiteX146" fmla="*/ 358276 w 593384"/>
                  <a:gd name="connsiteY146" fmla="*/ 545959 h 606580"/>
                  <a:gd name="connsiteX147" fmla="*/ 358276 w 593384"/>
                  <a:gd name="connsiteY147" fmla="*/ 536656 h 606580"/>
                  <a:gd name="connsiteX148" fmla="*/ 59713 w 593384"/>
                  <a:gd name="connsiteY148" fmla="*/ 536656 h 606580"/>
                  <a:gd name="connsiteX149" fmla="*/ 0 w 593384"/>
                  <a:gd name="connsiteY149" fmla="*/ 477027 h 606580"/>
                  <a:gd name="connsiteX150" fmla="*/ 0 w 593384"/>
                  <a:gd name="connsiteY150" fmla="*/ 338857 h 606580"/>
                  <a:gd name="connsiteX151" fmla="*/ 5116 w 593384"/>
                  <a:gd name="connsiteY151" fmla="*/ 314761 h 606580"/>
                  <a:gd name="connsiteX152" fmla="*/ 18632 w 593384"/>
                  <a:gd name="connsiteY152" fmla="*/ 295621 h 606580"/>
                  <a:gd name="connsiteX153" fmla="*/ 59789 w 593384"/>
                  <a:gd name="connsiteY153" fmla="*/ 279227 h 606580"/>
                  <a:gd name="connsiteX154" fmla="*/ 174327 w 593384"/>
                  <a:gd name="connsiteY154" fmla="*/ 44608 h 606580"/>
                  <a:gd name="connsiteX155" fmla="*/ 164247 w 593384"/>
                  <a:gd name="connsiteY155" fmla="*/ 48192 h 606580"/>
                  <a:gd name="connsiteX156" fmla="*/ 49403 w 593384"/>
                  <a:gd name="connsiteY156" fmla="*/ 142211 h 606580"/>
                  <a:gd name="connsiteX157" fmla="*/ 48487 w 593384"/>
                  <a:gd name="connsiteY157" fmla="*/ 142974 h 606580"/>
                  <a:gd name="connsiteX158" fmla="*/ 48487 w 593384"/>
                  <a:gd name="connsiteY158" fmla="*/ 161580 h 606580"/>
                  <a:gd name="connsiteX159" fmla="*/ 49480 w 593384"/>
                  <a:gd name="connsiteY159" fmla="*/ 162418 h 606580"/>
                  <a:gd name="connsiteX160" fmla="*/ 165851 w 593384"/>
                  <a:gd name="connsiteY160" fmla="*/ 256590 h 606580"/>
                  <a:gd name="connsiteX161" fmla="*/ 175319 w 593384"/>
                  <a:gd name="connsiteY161" fmla="*/ 259946 h 606580"/>
                  <a:gd name="connsiteX162" fmla="*/ 190438 w 593384"/>
                  <a:gd name="connsiteY162" fmla="*/ 244924 h 606580"/>
                  <a:gd name="connsiteX163" fmla="*/ 190438 w 593384"/>
                  <a:gd name="connsiteY163" fmla="*/ 206111 h 606580"/>
                  <a:gd name="connsiteX164" fmla="*/ 206550 w 593384"/>
                  <a:gd name="connsiteY164" fmla="*/ 190098 h 606580"/>
                  <a:gd name="connsiteX165" fmla="*/ 456931 w 593384"/>
                  <a:gd name="connsiteY165" fmla="*/ 190098 h 606580"/>
                  <a:gd name="connsiteX166" fmla="*/ 473042 w 593384"/>
                  <a:gd name="connsiteY166" fmla="*/ 206111 h 606580"/>
                  <a:gd name="connsiteX167" fmla="*/ 473042 w 593384"/>
                  <a:gd name="connsiteY167" fmla="*/ 229978 h 606580"/>
                  <a:gd name="connsiteX168" fmla="*/ 479915 w 593384"/>
                  <a:gd name="connsiteY168" fmla="*/ 244238 h 606580"/>
                  <a:gd name="connsiteX169" fmla="*/ 524279 w 593384"/>
                  <a:gd name="connsiteY169" fmla="*/ 279466 h 606580"/>
                  <a:gd name="connsiteX170" fmla="*/ 533595 w 593384"/>
                  <a:gd name="connsiteY170" fmla="*/ 282745 h 606580"/>
                  <a:gd name="connsiteX171" fmla="*/ 548714 w 593384"/>
                  <a:gd name="connsiteY171" fmla="*/ 267723 h 606580"/>
                  <a:gd name="connsiteX172" fmla="*/ 548714 w 593384"/>
                  <a:gd name="connsiteY172" fmla="*/ 129553 h 606580"/>
                  <a:gd name="connsiteX173" fmla="*/ 533671 w 593384"/>
                  <a:gd name="connsiteY173" fmla="*/ 114532 h 606580"/>
                  <a:gd name="connsiteX174" fmla="*/ 206550 w 593384"/>
                  <a:gd name="connsiteY174" fmla="*/ 114532 h 606580"/>
                  <a:gd name="connsiteX175" fmla="*/ 190438 w 593384"/>
                  <a:gd name="connsiteY175" fmla="*/ 98442 h 606580"/>
                  <a:gd name="connsiteX176" fmla="*/ 190438 w 593384"/>
                  <a:gd name="connsiteY176" fmla="*/ 60621 h 606580"/>
                  <a:gd name="connsiteX177" fmla="*/ 174327 w 593384"/>
                  <a:gd name="connsiteY177" fmla="*/ 44608 h 606580"/>
                  <a:gd name="connsiteX178" fmla="*/ 174289 w 593384"/>
                  <a:gd name="connsiteY178" fmla="*/ 44097 h 606580"/>
                  <a:gd name="connsiteX179" fmla="*/ 190936 w 593384"/>
                  <a:gd name="connsiteY179" fmla="*/ 60641 h 606580"/>
                  <a:gd name="connsiteX180" fmla="*/ 190936 w 593384"/>
                  <a:gd name="connsiteY180" fmla="*/ 98455 h 606580"/>
                  <a:gd name="connsiteX181" fmla="*/ 206513 w 593384"/>
                  <a:gd name="connsiteY181" fmla="*/ 114008 h 606580"/>
                  <a:gd name="connsiteX182" fmla="*/ 533641 w 593384"/>
                  <a:gd name="connsiteY182" fmla="*/ 114008 h 606580"/>
                  <a:gd name="connsiteX183" fmla="*/ 549218 w 593384"/>
                  <a:gd name="connsiteY183" fmla="*/ 129560 h 606580"/>
                  <a:gd name="connsiteX184" fmla="*/ 549218 w 593384"/>
                  <a:gd name="connsiteY184" fmla="*/ 267704 h 606580"/>
                  <a:gd name="connsiteX185" fmla="*/ 533564 w 593384"/>
                  <a:gd name="connsiteY185" fmla="*/ 283257 h 606580"/>
                  <a:gd name="connsiteX186" fmla="*/ 523943 w 593384"/>
                  <a:gd name="connsiteY186" fmla="*/ 279826 h 606580"/>
                  <a:gd name="connsiteX187" fmla="*/ 479578 w 593384"/>
                  <a:gd name="connsiteY187" fmla="*/ 244604 h 606580"/>
                  <a:gd name="connsiteX188" fmla="*/ 472476 w 593384"/>
                  <a:gd name="connsiteY188" fmla="*/ 229966 h 606580"/>
                  <a:gd name="connsiteX189" fmla="*/ 472476 w 593384"/>
                  <a:gd name="connsiteY189" fmla="*/ 206104 h 606580"/>
                  <a:gd name="connsiteX190" fmla="*/ 456899 w 593384"/>
                  <a:gd name="connsiteY190" fmla="*/ 190551 h 606580"/>
                  <a:gd name="connsiteX191" fmla="*/ 206513 w 593384"/>
                  <a:gd name="connsiteY191" fmla="*/ 190551 h 606580"/>
                  <a:gd name="connsiteX192" fmla="*/ 190936 w 593384"/>
                  <a:gd name="connsiteY192" fmla="*/ 206104 h 606580"/>
                  <a:gd name="connsiteX193" fmla="*/ 190936 w 593384"/>
                  <a:gd name="connsiteY193" fmla="*/ 244909 h 606580"/>
                  <a:gd name="connsiteX194" fmla="*/ 175282 w 593384"/>
                  <a:gd name="connsiteY194" fmla="*/ 260462 h 606580"/>
                  <a:gd name="connsiteX195" fmla="*/ 165508 w 593384"/>
                  <a:gd name="connsiteY195" fmla="*/ 256955 h 606580"/>
                  <a:gd name="connsiteX196" fmla="*/ 49058 w 593384"/>
                  <a:gd name="connsiteY196" fmla="*/ 162800 h 606580"/>
                  <a:gd name="connsiteX197" fmla="*/ 48066 w 593384"/>
                  <a:gd name="connsiteY197" fmla="*/ 161885 h 606580"/>
                  <a:gd name="connsiteX198" fmla="*/ 48142 w 593384"/>
                  <a:gd name="connsiteY198" fmla="*/ 142673 h 606580"/>
                  <a:gd name="connsiteX199" fmla="*/ 49058 w 593384"/>
                  <a:gd name="connsiteY199" fmla="*/ 141835 h 606580"/>
                  <a:gd name="connsiteX200" fmla="*/ 163904 w 593384"/>
                  <a:gd name="connsiteY200" fmla="*/ 47833 h 606580"/>
                  <a:gd name="connsiteX201" fmla="*/ 174289 w 593384"/>
                  <a:gd name="connsiteY201" fmla="*/ 44097 h 606580"/>
                  <a:gd name="connsiteX202" fmla="*/ 174327 w 593384"/>
                  <a:gd name="connsiteY202" fmla="*/ 43540 h 606580"/>
                  <a:gd name="connsiteX203" fmla="*/ 163636 w 593384"/>
                  <a:gd name="connsiteY203" fmla="*/ 47429 h 606580"/>
                  <a:gd name="connsiteX204" fmla="*/ 48793 w 593384"/>
                  <a:gd name="connsiteY204" fmla="*/ 141449 h 606580"/>
                  <a:gd name="connsiteX205" fmla="*/ 47800 w 593384"/>
                  <a:gd name="connsiteY205" fmla="*/ 142288 h 606580"/>
                  <a:gd name="connsiteX206" fmla="*/ 47800 w 593384"/>
                  <a:gd name="connsiteY206" fmla="*/ 162266 h 606580"/>
                  <a:gd name="connsiteX207" fmla="*/ 48793 w 593384"/>
                  <a:gd name="connsiteY207" fmla="*/ 163181 h 606580"/>
                  <a:gd name="connsiteX208" fmla="*/ 165240 w 593384"/>
                  <a:gd name="connsiteY208" fmla="*/ 257353 h 606580"/>
                  <a:gd name="connsiteX209" fmla="*/ 175319 w 593384"/>
                  <a:gd name="connsiteY209" fmla="*/ 261013 h 606580"/>
                  <a:gd name="connsiteX210" fmla="*/ 191431 w 593384"/>
                  <a:gd name="connsiteY210" fmla="*/ 244924 h 606580"/>
                  <a:gd name="connsiteX211" fmla="*/ 191431 w 593384"/>
                  <a:gd name="connsiteY211" fmla="*/ 206111 h 606580"/>
                  <a:gd name="connsiteX212" fmla="*/ 206550 w 593384"/>
                  <a:gd name="connsiteY212" fmla="*/ 191089 h 606580"/>
                  <a:gd name="connsiteX213" fmla="*/ 456931 w 593384"/>
                  <a:gd name="connsiteY213" fmla="*/ 191089 h 606580"/>
                  <a:gd name="connsiteX214" fmla="*/ 472050 w 593384"/>
                  <a:gd name="connsiteY214" fmla="*/ 206111 h 606580"/>
                  <a:gd name="connsiteX215" fmla="*/ 472050 w 593384"/>
                  <a:gd name="connsiteY215" fmla="*/ 229978 h 606580"/>
                  <a:gd name="connsiteX216" fmla="*/ 479304 w 593384"/>
                  <a:gd name="connsiteY216" fmla="*/ 245000 h 606580"/>
                  <a:gd name="connsiteX217" fmla="*/ 523668 w 593384"/>
                  <a:gd name="connsiteY217" fmla="*/ 280229 h 606580"/>
                  <a:gd name="connsiteX218" fmla="*/ 533595 w 593384"/>
                  <a:gd name="connsiteY218" fmla="*/ 283813 h 606580"/>
                  <a:gd name="connsiteX219" fmla="*/ 549707 w 593384"/>
                  <a:gd name="connsiteY219" fmla="*/ 267723 h 606580"/>
                  <a:gd name="connsiteX220" fmla="*/ 549707 w 593384"/>
                  <a:gd name="connsiteY220" fmla="*/ 129553 h 606580"/>
                  <a:gd name="connsiteX221" fmla="*/ 533671 w 593384"/>
                  <a:gd name="connsiteY221" fmla="*/ 113464 h 606580"/>
                  <a:gd name="connsiteX222" fmla="*/ 206550 w 593384"/>
                  <a:gd name="connsiteY222" fmla="*/ 113464 h 606580"/>
                  <a:gd name="connsiteX223" fmla="*/ 191431 w 593384"/>
                  <a:gd name="connsiteY223" fmla="*/ 98442 h 606580"/>
                  <a:gd name="connsiteX224" fmla="*/ 191431 w 593384"/>
                  <a:gd name="connsiteY224" fmla="*/ 60621 h 606580"/>
                  <a:gd name="connsiteX225" fmla="*/ 174327 w 593384"/>
                  <a:gd name="connsiteY225" fmla="*/ 43540 h 606580"/>
                  <a:gd name="connsiteX226" fmla="*/ 174327 w 593384"/>
                  <a:gd name="connsiteY226" fmla="*/ 991 h 606580"/>
                  <a:gd name="connsiteX227" fmla="*/ 215408 w 593384"/>
                  <a:gd name="connsiteY227" fmla="*/ 17309 h 606580"/>
                  <a:gd name="connsiteX228" fmla="*/ 228999 w 593384"/>
                  <a:gd name="connsiteY228" fmla="*/ 36449 h 606580"/>
                  <a:gd name="connsiteX229" fmla="*/ 234039 w 593384"/>
                  <a:gd name="connsiteY229" fmla="*/ 60621 h 606580"/>
                  <a:gd name="connsiteX230" fmla="*/ 234039 w 593384"/>
                  <a:gd name="connsiteY230" fmla="*/ 70915 h 606580"/>
                  <a:gd name="connsiteX231" fmla="*/ 533671 w 593384"/>
                  <a:gd name="connsiteY231" fmla="*/ 70915 h 606580"/>
                  <a:gd name="connsiteX232" fmla="*/ 592315 w 593384"/>
                  <a:gd name="connsiteY232" fmla="*/ 129553 h 606580"/>
                  <a:gd name="connsiteX233" fmla="*/ 592315 w 593384"/>
                  <a:gd name="connsiteY233" fmla="*/ 267723 h 606580"/>
                  <a:gd name="connsiteX234" fmla="*/ 587352 w 593384"/>
                  <a:gd name="connsiteY234" fmla="*/ 291438 h 606580"/>
                  <a:gd name="connsiteX235" fmla="*/ 573989 w 593384"/>
                  <a:gd name="connsiteY235" fmla="*/ 310272 h 606580"/>
                  <a:gd name="connsiteX236" fmla="*/ 533595 w 593384"/>
                  <a:gd name="connsiteY236" fmla="*/ 326285 h 606580"/>
                  <a:gd name="connsiteX237" fmla="*/ 497095 w 593384"/>
                  <a:gd name="connsiteY237" fmla="*/ 313551 h 606580"/>
                  <a:gd name="connsiteX238" fmla="*/ 452731 w 593384"/>
                  <a:gd name="connsiteY238" fmla="*/ 278323 h 606580"/>
                  <a:gd name="connsiteX239" fmla="*/ 435550 w 593384"/>
                  <a:gd name="connsiteY239" fmla="*/ 256819 h 606580"/>
                  <a:gd name="connsiteX240" fmla="*/ 429594 w 593384"/>
                  <a:gd name="connsiteY240" fmla="*/ 234096 h 606580"/>
                  <a:gd name="connsiteX241" fmla="*/ 429518 w 593384"/>
                  <a:gd name="connsiteY241" fmla="*/ 233638 h 606580"/>
                  <a:gd name="connsiteX242" fmla="*/ 234039 w 593384"/>
                  <a:gd name="connsiteY242" fmla="*/ 233638 h 606580"/>
                  <a:gd name="connsiteX243" fmla="*/ 234039 w 593384"/>
                  <a:gd name="connsiteY243" fmla="*/ 244924 h 606580"/>
                  <a:gd name="connsiteX244" fmla="*/ 229076 w 593384"/>
                  <a:gd name="connsiteY244" fmla="*/ 268638 h 606580"/>
                  <a:gd name="connsiteX245" fmla="*/ 215713 w 593384"/>
                  <a:gd name="connsiteY245" fmla="*/ 287473 h 606580"/>
                  <a:gd name="connsiteX246" fmla="*/ 175319 w 593384"/>
                  <a:gd name="connsiteY246" fmla="*/ 303562 h 606580"/>
                  <a:gd name="connsiteX247" fmla="*/ 138438 w 593384"/>
                  <a:gd name="connsiteY247" fmla="*/ 290447 h 606580"/>
                  <a:gd name="connsiteX248" fmla="*/ 21991 w 593384"/>
                  <a:gd name="connsiteY248" fmla="*/ 196275 h 606580"/>
                  <a:gd name="connsiteX249" fmla="*/ 17562 w 593384"/>
                  <a:gd name="connsiteY249" fmla="*/ 192309 h 606580"/>
                  <a:gd name="connsiteX250" fmla="*/ 17714 w 593384"/>
                  <a:gd name="connsiteY250" fmla="*/ 112168 h 606580"/>
                  <a:gd name="connsiteX251" fmla="*/ 21762 w 593384"/>
                  <a:gd name="connsiteY251" fmla="*/ 108508 h 606580"/>
                  <a:gd name="connsiteX252" fmla="*/ 136605 w 593384"/>
                  <a:gd name="connsiteY252" fmla="*/ 14564 h 606580"/>
                  <a:gd name="connsiteX253" fmla="*/ 174327 w 593384"/>
                  <a:gd name="connsiteY253" fmla="*/ 991 h 606580"/>
                  <a:gd name="connsiteX254" fmla="*/ 174289 w 593384"/>
                  <a:gd name="connsiteY254" fmla="*/ 565 h 606580"/>
                  <a:gd name="connsiteX255" fmla="*/ 136262 w 593384"/>
                  <a:gd name="connsiteY255" fmla="*/ 14135 h 606580"/>
                  <a:gd name="connsiteX256" fmla="*/ 21416 w 593384"/>
                  <a:gd name="connsiteY256" fmla="*/ 108137 h 606580"/>
                  <a:gd name="connsiteX257" fmla="*/ 17293 w 593384"/>
                  <a:gd name="connsiteY257" fmla="*/ 111797 h 606580"/>
                  <a:gd name="connsiteX258" fmla="*/ 17216 w 593384"/>
                  <a:gd name="connsiteY258" fmla="*/ 192686 h 606580"/>
                  <a:gd name="connsiteX259" fmla="*/ 21645 w 593384"/>
                  <a:gd name="connsiteY259" fmla="*/ 196650 h 606580"/>
                  <a:gd name="connsiteX260" fmla="*/ 138095 w 593384"/>
                  <a:gd name="connsiteY260" fmla="*/ 290805 h 606580"/>
                  <a:gd name="connsiteX261" fmla="*/ 175282 w 593384"/>
                  <a:gd name="connsiteY261" fmla="*/ 303994 h 606580"/>
                  <a:gd name="connsiteX262" fmla="*/ 216058 w 593384"/>
                  <a:gd name="connsiteY262" fmla="*/ 287831 h 606580"/>
                  <a:gd name="connsiteX263" fmla="*/ 229498 w 593384"/>
                  <a:gd name="connsiteY263" fmla="*/ 268848 h 606580"/>
                  <a:gd name="connsiteX264" fmla="*/ 234538 w 593384"/>
                  <a:gd name="connsiteY264" fmla="*/ 244909 h 606580"/>
                  <a:gd name="connsiteX265" fmla="*/ 234538 w 593384"/>
                  <a:gd name="connsiteY265" fmla="*/ 234159 h 606580"/>
                  <a:gd name="connsiteX266" fmla="*/ 429027 w 593384"/>
                  <a:gd name="connsiteY266" fmla="*/ 234159 h 606580"/>
                  <a:gd name="connsiteX267" fmla="*/ 435060 w 593384"/>
                  <a:gd name="connsiteY267" fmla="*/ 257031 h 606580"/>
                  <a:gd name="connsiteX268" fmla="*/ 452393 w 593384"/>
                  <a:gd name="connsiteY268" fmla="*/ 278683 h 606580"/>
                  <a:gd name="connsiteX269" fmla="*/ 496759 w 593384"/>
                  <a:gd name="connsiteY269" fmla="*/ 313905 h 606580"/>
                  <a:gd name="connsiteX270" fmla="*/ 533564 w 593384"/>
                  <a:gd name="connsiteY270" fmla="*/ 326789 h 606580"/>
                  <a:gd name="connsiteX271" fmla="*/ 574341 w 593384"/>
                  <a:gd name="connsiteY271" fmla="*/ 310550 h 606580"/>
                  <a:gd name="connsiteX272" fmla="*/ 587780 w 593384"/>
                  <a:gd name="connsiteY272" fmla="*/ 291567 h 606580"/>
                  <a:gd name="connsiteX273" fmla="*/ 592820 w 593384"/>
                  <a:gd name="connsiteY273" fmla="*/ 267704 h 606580"/>
                  <a:gd name="connsiteX274" fmla="*/ 592820 w 593384"/>
                  <a:gd name="connsiteY274" fmla="*/ 129560 h 606580"/>
                  <a:gd name="connsiteX275" fmla="*/ 533641 w 593384"/>
                  <a:gd name="connsiteY275" fmla="*/ 70476 h 606580"/>
                  <a:gd name="connsiteX276" fmla="*/ 234538 w 593384"/>
                  <a:gd name="connsiteY276" fmla="*/ 70476 h 606580"/>
                  <a:gd name="connsiteX277" fmla="*/ 234538 w 593384"/>
                  <a:gd name="connsiteY277" fmla="*/ 60641 h 606580"/>
                  <a:gd name="connsiteX278" fmla="*/ 229421 w 593384"/>
                  <a:gd name="connsiteY278" fmla="*/ 36321 h 606580"/>
                  <a:gd name="connsiteX279" fmla="*/ 215753 w 593384"/>
                  <a:gd name="connsiteY279" fmla="*/ 16956 h 606580"/>
                  <a:gd name="connsiteX280" fmla="*/ 174289 w 593384"/>
                  <a:gd name="connsiteY280" fmla="*/ 565 h 606580"/>
                  <a:gd name="connsiteX281" fmla="*/ 174327 w 593384"/>
                  <a:gd name="connsiteY281" fmla="*/ 0 h 606580"/>
                  <a:gd name="connsiteX282" fmla="*/ 216095 w 593384"/>
                  <a:gd name="connsiteY282" fmla="*/ 16623 h 606580"/>
                  <a:gd name="connsiteX283" fmla="*/ 229916 w 593384"/>
                  <a:gd name="connsiteY283" fmla="*/ 36068 h 606580"/>
                  <a:gd name="connsiteX284" fmla="*/ 235108 w 593384"/>
                  <a:gd name="connsiteY284" fmla="*/ 60621 h 606580"/>
                  <a:gd name="connsiteX285" fmla="*/ 235108 w 593384"/>
                  <a:gd name="connsiteY285" fmla="*/ 69924 h 606580"/>
                  <a:gd name="connsiteX286" fmla="*/ 533671 w 593384"/>
                  <a:gd name="connsiteY286" fmla="*/ 69924 h 606580"/>
                  <a:gd name="connsiteX287" fmla="*/ 593384 w 593384"/>
                  <a:gd name="connsiteY287" fmla="*/ 129553 h 606580"/>
                  <a:gd name="connsiteX288" fmla="*/ 593384 w 593384"/>
                  <a:gd name="connsiteY288" fmla="*/ 267723 h 606580"/>
                  <a:gd name="connsiteX289" fmla="*/ 588268 w 593384"/>
                  <a:gd name="connsiteY289" fmla="*/ 291819 h 606580"/>
                  <a:gd name="connsiteX290" fmla="*/ 574752 w 593384"/>
                  <a:gd name="connsiteY290" fmla="*/ 310959 h 606580"/>
                  <a:gd name="connsiteX291" fmla="*/ 533595 w 593384"/>
                  <a:gd name="connsiteY291" fmla="*/ 327353 h 606580"/>
                  <a:gd name="connsiteX292" fmla="*/ 496485 w 593384"/>
                  <a:gd name="connsiteY292" fmla="*/ 314314 h 606580"/>
                  <a:gd name="connsiteX293" fmla="*/ 452120 w 593384"/>
                  <a:gd name="connsiteY293" fmla="*/ 279085 h 606580"/>
                  <a:gd name="connsiteX294" fmla="*/ 434634 w 593384"/>
                  <a:gd name="connsiteY294" fmla="*/ 257277 h 606580"/>
                  <a:gd name="connsiteX295" fmla="*/ 428602 w 593384"/>
                  <a:gd name="connsiteY295" fmla="*/ 234630 h 606580"/>
                  <a:gd name="connsiteX296" fmla="*/ 235108 w 593384"/>
                  <a:gd name="connsiteY296" fmla="*/ 234630 h 606580"/>
                  <a:gd name="connsiteX297" fmla="*/ 235108 w 593384"/>
                  <a:gd name="connsiteY297" fmla="*/ 244924 h 606580"/>
                  <a:gd name="connsiteX298" fmla="*/ 229992 w 593384"/>
                  <a:gd name="connsiteY298" fmla="*/ 269020 h 606580"/>
                  <a:gd name="connsiteX299" fmla="*/ 216400 w 593384"/>
                  <a:gd name="connsiteY299" fmla="*/ 288235 h 606580"/>
                  <a:gd name="connsiteX300" fmla="*/ 175319 w 593384"/>
                  <a:gd name="connsiteY300" fmla="*/ 304553 h 606580"/>
                  <a:gd name="connsiteX301" fmla="*/ 137827 w 593384"/>
                  <a:gd name="connsiteY301" fmla="*/ 291209 h 606580"/>
                  <a:gd name="connsiteX302" fmla="*/ 21380 w 593384"/>
                  <a:gd name="connsiteY302" fmla="*/ 197037 h 606580"/>
                  <a:gd name="connsiteX303" fmla="*/ 16875 w 593384"/>
                  <a:gd name="connsiteY303" fmla="*/ 192996 h 606580"/>
                  <a:gd name="connsiteX304" fmla="*/ 17027 w 593384"/>
                  <a:gd name="connsiteY304" fmla="*/ 111405 h 606580"/>
                  <a:gd name="connsiteX305" fmla="*/ 21151 w 593384"/>
                  <a:gd name="connsiteY305" fmla="*/ 107745 h 606580"/>
                  <a:gd name="connsiteX306" fmla="*/ 135994 w 593384"/>
                  <a:gd name="connsiteY306" fmla="*/ 13725 h 606580"/>
                  <a:gd name="connsiteX307" fmla="*/ 174327 w 593384"/>
                  <a:gd name="connsiteY307" fmla="*/ 0 h 606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593384" h="606580">
                    <a:moveTo>
                      <a:pt x="59789" y="323835"/>
                    </a:moveTo>
                    <a:cubicBezTo>
                      <a:pt x="52535" y="323835"/>
                      <a:pt x="44670" y="329554"/>
                      <a:pt x="44670" y="338857"/>
                    </a:cubicBezTo>
                    <a:lnTo>
                      <a:pt x="44670" y="477027"/>
                    </a:lnTo>
                    <a:cubicBezTo>
                      <a:pt x="44670" y="485338"/>
                      <a:pt x="51390" y="492048"/>
                      <a:pt x="59713" y="492048"/>
                    </a:cubicBezTo>
                    <a:lnTo>
                      <a:pt x="386834" y="492048"/>
                    </a:lnTo>
                    <a:cubicBezTo>
                      <a:pt x="395692" y="492048"/>
                      <a:pt x="402946" y="499292"/>
                      <a:pt x="402946" y="508138"/>
                    </a:cubicBezTo>
                    <a:lnTo>
                      <a:pt x="402946" y="545959"/>
                    </a:lnTo>
                    <a:cubicBezTo>
                      <a:pt x="402946" y="555872"/>
                      <a:pt x="411269" y="561972"/>
                      <a:pt x="419058" y="561972"/>
                    </a:cubicBezTo>
                    <a:cubicBezTo>
                      <a:pt x="422723" y="561972"/>
                      <a:pt x="426159" y="560752"/>
                      <a:pt x="429137" y="558388"/>
                    </a:cubicBezTo>
                    <a:lnTo>
                      <a:pt x="543981" y="464369"/>
                    </a:lnTo>
                    <a:cubicBezTo>
                      <a:pt x="544286" y="464140"/>
                      <a:pt x="544592" y="463835"/>
                      <a:pt x="544897" y="463606"/>
                    </a:cubicBezTo>
                    <a:cubicBezTo>
                      <a:pt x="550013" y="458497"/>
                      <a:pt x="550013" y="450109"/>
                      <a:pt x="544897" y="445000"/>
                    </a:cubicBezTo>
                    <a:cubicBezTo>
                      <a:pt x="544592" y="444695"/>
                      <a:pt x="544210" y="444390"/>
                      <a:pt x="543904" y="444162"/>
                    </a:cubicBezTo>
                    <a:lnTo>
                      <a:pt x="427533" y="349990"/>
                    </a:lnTo>
                    <a:cubicBezTo>
                      <a:pt x="424784" y="347778"/>
                      <a:pt x="421501" y="346634"/>
                      <a:pt x="418065" y="346634"/>
                    </a:cubicBezTo>
                    <a:cubicBezTo>
                      <a:pt x="410811" y="346634"/>
                      <a:pt x="402946" y="352353"/>
                      <a:pt x="402946" y="361656"/>
                    </a:cubicBezTo>
                    <a:lnTo>
                      <a:pt x="402946" y="400469"/>
                    </a:lnTo>
                    <a:cubicBezTo>
                      <a:pt x="402946" y="409314"/>
                      <a:pt x="395692" y="416482"/>
                      <a:pt x="386834" y="416482"/>
                    </a:cubicBezTo>
                    <a:lnTo>
                      <a:pt x="136453" y="416482"/>
                    </a:lnTo>
                    <a:cubicBezTo>
                      <a:pt x="127519" y="416482"/>
                      <a:pt x="120342" y="409314"/>
                      <a:pt x="120342" y="400469"/>
                    </a:cubicBezTo>
                    <a:lnTo>
                      <a:pt x="120342" y="376602"/>
                    </a:lnTo>
                    <a:cubicBezTo>
                      <a:pt x="120342" y="371035"/>
                      <a:pt x="117822" y="365850"/>
                      <a:pt x="113469" y="362342"/>
                    </a:cubicBezTo>
                    <a:lnTo>
                      <a:pt x="69105" y="327114"/>
                    </a:lnTo>
                    <a:cubicBezTo>
                      <a:pt x="66356" y="324979"/>
                      <a:pt x="63149" y="323835"/>
                      <a:pt x="59789" y="323835"/>
                    </a:cubicBezTo>
                    <a:close/>
                    <a:moveTo>
                      <a:pt x="59757" y="323324"/>
                    </a:moveTo>
                    <a:cubicBezTo>
                      <a:pt x="63040" y="323324"/>
                      <a:pt x="66401" y="324391"/>
                      <a:pt x="69379" y="326755"/>
                    </a:cubicBezTo>
                    <a:lnTo>
                      <a:pt x="113750" y="361977"/>
                    </a:lnTo>
                    <a:cubicBezTo>
                      <a:pt x="118255" y="365484"/>
                      <a:pt x="120852" y="370897"/>
                      <a:pt x="120852" y="376615"/>
                    </a:cubicBezTo>
                    <a:lnTo>
                      <a:pt x="120852" y="400477"/>
                    </a:lnTo>
                    <a:cubicBezTo>
                      <a:pt x="120852" y="409016"/>
                      <a:pt x="127802" y="416030"/>
                      <a:pt x="136431" y="416030"/>
                    </a:cubicBezTo>
                    <a:lnTo>
                      <a:pt x="386846" y="416030"/>
                    </a:lnTo>
                    <a:cubicBezTo>
                      <a:pt x="395476" y="416030"/>
                      <a:pt x="402425" y="409016"/>
                      <a:pt x="402425" y="400477"/>
                    </a:cubicBezTo>
                    <a:lnTo>
                      <a:pt x="402425" y="361672"/>
                    </a:lnTo>
                    <a:cubicBezTo>
                      <a:pt x="402425" y="352447"/>
                      <a:pt x="410062" y="346119"/>
                      <a:pt x="418081" y="346119"/>
                    </a:cubicBezTo>
                    <a:cubicBezTo>
                      <a:pt x="421441" y="346119"/>
                      <a:pt x="424878" y="347187"/>
                      <a:pt x="427856" y="349626"/>
                    </a:cubicBezTo>
                    <a:lnTo>
                      <a:pt x="544319" y="443781"/>
                    </a:lnTo>
                    <a:cubicBezTo>
                      <a:pt x="544625" y="444086"/>
                      <a:pt x="545007" y="444314"/>
                      <a:pt x="545312" y="444696"/>
                    </a:cubicBezTo>
                    <a:cubicBezTo>
                      <a:pt x="550582" y="449956"/>
                      <a:pt x="550582" y="458647"/>
                      <a:pt x="545236" y="463908"/>
                    </a:cubicBezTo>
                    <a:cubicBezTo>
                      <a:pt x="544930" y="464213"/>
                      <a:pt x="544625" y="464518"/>
                      <a:pt x="544319" y="464746"/>
                    </a:cubicBezTo>
                    <a:lnTo>
                      <a:pt x="429460" y="558748"/>
                    </a:lnTo>
                    <a:cubicBezTo>
                      <a:pt x="426252" y="561340"/>
                      <a:pt x="422587" y="562484"/>
                      <a:pt x="419074" y="562484"/>
                    </a:cubicBezTo>
                    <a:cubicBezTo>
                      <a:pt x="410520" y="562484"/>
                      <a:pt x="402425" y="555775"/>
                      <a:pt x="402425" y="545940"/>
                    </a:cubicBezTo>
                    <a:lnTo>
                      <a:pt x="402425" y="508126"/>
                    </a:lnTo>
                    <a:cubicBezTo>
                      <a:pt x="402425" y="499511"/>
                      <a:pt x="395476" y="492573"/>
                      <a:pt x="386846" y="492573"/>
                    </a:cubicBezTo>
                    <a:lnTo>
                      <a:pt x="59680" y="492573"/>
                    </a:lnTo>
                    <a:cubicBezTo>
                      <a:pt x="51127" y="492573"/>
                      <a:pt x="44101" y="485636"/>
                      <a:pt x="44101" y="477021"/>
                    </a:cubicBezTo>
                    <a:lnTo>
                      <a:pt x="44101" y="338877"/>
                    </a:lnTo>
                    <a:cubicBezTo>
                      <a:pt x="44101" y="329652"/>
                      <a:pt x="51738" y="323324"/>
                      <a:pt x="59757" y="323324"/>
                    </a:cubicBezTo>
                    <a:close/>
                    <a:moveTo>
                      <a:pt x="59789" y="322767"/>
                    </a:moveTo>
                    <a:cubicBezTo>
                      <a:pt x="52000" y="322767"/>
                      <a:pt x="43677" y="328944"/>
                      <a:pt x="43677" y="338857"/>
                    </a:cubicBezTo>
                    <a:lnTo>
                      <a:pt x="43677" y="477027"/>
                    </a:lnTo>
                    <a:cubicBezTo>
                      <a:pt x="43677" y="485872"/>
                      <a:pt x="50855" y="493116"/>
                      <a:pt x="59713" y="493116"/>
                    </a:cubicBezTo>
                    <a:lnTo>
                      <a:pt x="386834" y="493116"/>
                    </a:lnTo>
                    <a:cubicBezTo>
                      <a:pt x="395157" y="493116"/>
                      <a:pt x="401953" y="499826"/>
                      <a:pt x="401953" y="508138"/>
                    </a:cubicBezTo>
                    <a:lnTo>
                      <a:pt x="401953" y="545959"/>
                    </a:lnTo>
                    <a:cubicBezTo>
                      <a:pt x="401953" y="556482"/>
                      <a:pt x="410811" y="563040"/>
                      <a:pt x="419058" y="563040"/>
                    </a:cubicBezTo>
                    <a:cubicBezTo>
                      <a:pt x="422952" y="563040"/>
                      <a:pt x="426617" y="561667"/>
                      <a:pt x="429748" y="559151"/>
                    </a:cubicBezTo>
                    <a:lnTo>
                      <a:pt x="544592" y="465131"/>
                    </a:lnTo>
                    <a:cubicBezTo>
                      <a:pt x="544973" y="464902"/>
                      <a:pt x="545279" y="464597"/>
                      <a:pt x="545584" y="464292"/>
                    </a:cubicBezTo>
                    <a:cubicBezTo>
                      <a:pt x="551082" y="458802"/>
                      <a:pt x="551082" y="449804"/>
                      <a:pt x="545584" y="444314"/>
                    </a:cubicBezTo>
                    <a:cubicBezTo>
                      <a:pt x="545279" y="443933"/>
                      <a:pt x="544897" y="443628"/>
                      <a:pt x="544592" y="443399"/>
                    </a:cubicBezTo>
                    <a:lnTo>
                      <a:pt x="428144" y="349227"/>
                    </a:lnTo>
                    <a:cubicBezTo>
                      <a:pt x="425243" y="346863"/>
                      <a:pt x="421730" y="345567"/>
                      <a:pt x="418065" y="345567"/>
                    </a:cubicBezTo>
                    <a:cubicBezTo>
                      <a:pt x="410276" y="345567"/>
                      <a:pt x="401953" y="351743"/>
                      <a:pt x="401953" y="361656"/>
                    </a:cubicBezTo>
                    <a:lnTo>
                      <a:pt x="401953" y="400469"/>
                    </a:lnTo>
                    <a:cubicBezTo>
                      <a:pt x="401953" y="408704"/>
                      <a:pt x="395157" y="415491"/>
                      <a:pt x="386834" y="415491"/>
                    </a:cubicBezTo>
                    <a:lnTo>
                      <a:pt x="136453" y="415491"/>
                    </a:lnTo>
                    <a:cubicBezTo>
                      <a:pt x="128130" y="415491"/>
                      <a:pt x="121334" y="408704"/>
                      <a:pt x="121334" y="400469"/>
                    </a:cubicBezTo>
                    <a:lnTo>
                      <a:pt x="121334" y="376602"/>
                    </a:lnTo>
                    <a:cubicBezTo>
                      <a:pt x="121334" y="370730"/>
                      <a:pt x="118738" y="365240"/>
                      <a:pt x="114080" y="361580"/>
                    </a:cubicBezTo>
                    <a:lnTo>
                      <a:pt x="69716" y="326351"/>
                    </a:lnTo>
                    <a:cubicBezTo>
                      <a:pt x="66814" y="323987"/>
                      <a:pt x="63378" y="322767"/>
                      <a:pt x="59789" y="322767"/>
                    </a:cubicBezTo>
                    <a:close/>
                    <a:moveTo>
                      <a:pt x="59789" y="280218"/>
                    </a:moveTo>
                    <a:cubicBezTo>
                      <a:pt x="72923" y="280218"/>
                      <a:pt x="85904" y="284793"/>
                      <a:pt x="96289" y="293029"/>
                    </a:cubicBezTo>
                    <a:lnTo>
                      <a:pt x="140653" y="328258"/>
                    </a:lnTo>
                    <a:cubicBezTo>
                      <a:pt x="147831" y="334053"/>
                      <a:pt x="153787" y="341449"/>
                      <a:pt x="157834" y="349761"/>
                    </a:cubicBezTo>
                    <a:cubicBezTo>
                      <a:pt x="161194" y="356776"/>
                      <a:pt x="163255" y="364630"/>
                      <a:pt x="163790" y="372484"/>
                    </a:cubicBezTo>
                    <a:lnTo>
                      <a:pt x="163866" y="372942"/>
                    </a:lnTo>
                    <a:lnTo>
                      <a:pt x="359345" y="372942"/>
                    </a:lnTo>
                    <a:lnTo>
                      <a:pt x="359345" y="361656"/>
                    </a:lnTo>
                    <a:cubicBezTo>
                      <a:pt x="359345" y="353421"/>
                      <a:pt x="361025" y="345414"/>
                      <a:pt x="364308" y="337942"/>
                    </a:cubicBezTo>
                    <a:cubicBezTo>
                      <a:pt x="367439" y="330850"/>
                      <a:pt x="371944" y="324445"/>
                      <a:pt x="377671" y="319107"/>
                    </a:cubicBezTo>
                    <a:cubicBezTo>
                      <a:pt x="388667" y="308737"/>
                      <a:pt x="403022" y="303018"/>
                      <a:pt x="418065" y="303018"/>
                    </a:cubicBezTo>
                    <a:cubicBezTo>
                      <a:pt x="431428" y="303018"/>
                      <a:pt x="444485" y="307669"/>
                      <a:pt x="454946" y="316133"/>
                    </a:cubicBezTo>
                    <a:lnTo>
                      <a:pt x="571393" y="410305"/>
                    </a:lnTo>
                    <a:cubicBezTo>
                      <a:pt x="572386" y="411144"/>
                      <a:pt x="573990" y="412517"/>
                      <a:pt x="575822" y="414271"/>
                    </a:cubicBezTo>
                    <a:cubicBezTo>
                      <a:pt x="597890" y="436384"/>
                      <a:pt x="597814" y="472375"/>
                      <a:pt x="575670" y="494412"/>
                    </a:cubicBezTo>
                    <a:cubicBezTo>
                      <a:pt x="574066" y="496014"/>
                      <a:pt x="572539" y="497310"/>
                      <a:pt x="571623" y="498072"/>
                    </a:cubicBezTo>
                    <a:lnTo>
                      <a:pt x="456779" y="592016"/>
                    </a:lnTo>
                    <a:cubicBezTo>
                      <a:pt x="446089" y="600785"/>
                      <a:pt x="432726" y="605589"/>
                      <a:pt x="419058" y="605589"/>
                    </a:cubicBezTo>
                    <a:cubicBezTo>
                      <a:pt x="403709" y="605589"/>
                      <a:pt x="389125" y="599793"/>
                      <a:pt x="377976" y="589271"/>
                    </a:cubicBezTo>
                    <a:cubicBezTo>
                      <a:pt x="372173" y="583780"/>
                      <a:pt x="367592" y="577375"/>
                      <a:pt x="364385" y="570131"/>
                    </a:cubicBezTo>
                    <a:cubicBezTo>
                      <a:pt x="361025" y="562506"/>
                      <a:pt x="359345" y="554423"/>
                      <a:pt x="359345" y="545959"/>
                    </a:cubicBezTo>
                    <a:lnTo>
                      <a:pt x="359345" y="535665"/>
                    </a:lnTo>
                    <a:lnTo>
                      <a:pt x="59713" y="535665"/>
                    </a:lnTo>
                    <a:cubicBezTo>
                      <a:pt x="27336" y="535665"/>
                      <a:pt x="1069" y="509358"/>
                      <a:pt x="1069" y="477027"/>
                    </a:cubicBezTo>
                    <a:lnTo>
                      <a:pt x="1069" y="338857"/>
                    </a:lnTo>
                    <a:cubicBezTo>
                      <a:pt x="1069" y="330621"/>
                      <a:pt x="2749" y="322615"/>
                      <a:pt x="6032" y="315142"/>
                    </a:cubicBezTo>
                    <a:cubicBezTo>
                      <a:pt x="9163" y="308051"/>
                      <a:pt x="13668" y="301722"/>
                      <a:pt x="19395" y="296308"/>
                    </a:cubicBezTo>
                    <a:cubicBezTo>
                      <a:pt x="30314" y="285937"/>
                      <a:pt x="44746" y="280218"/>
                      <a:pt x="59789" y="280218"/>
                    </a:cubicBezTo>
                    <a:close/>
                    <a:moveTo>
                      <a:pt x="59757" y="279792"/>
                    </a:moveTo>
                    <a:cubicBezTo>
                      <a:pt x="44559" y="279792"/>
                      <a:pt x="30049" y="285510"/>
                      <a:pt x="18975" y="295955"/>
                    </a:cubicBezTo>
                    <a:cubicBezTo>
                      <a:pt x="13248" y="301367"/>
                      <a:pt x="8742" y="307771"/>
                      <a:pt x="5534" y="315014"/>
                    </a:cubicBezTo>
                    <a:cubicBezTo>
                      <a:pt x="2174" y="322562"/>
                      <a:pt x="494" y="330567"/>
                      <a:pt x="494" y="338877"/>
                    </a:cubicBezTo>
                    <a:lnTo>
                      <a:pt x="494" y="477021"/>
                    </a:lnTo>
                    <a:cubicBezTo>
                      <a:pt x="494" y="509574"/>
                      <a:pt x="27070" y="536105"/>
                      <a:pt x="59680" y="536105"/>
                    </a:cubicBezTo>
                    <a:lnTo>
                      <a:pt x="358818" y="536105"/>
                    </a:lnTo>
                    <a:lnTo>
                      <a:pt x="358818" y="545940"/>
                    </a:lnTo>
                    <a:cubicBezTo>
                      <a:pt x="358818" y="554403"/>
                      <a:pt x="360575" y="562636"/>
                      <a:pt x="363935" y="570260"/>
                    </a:cubicBezTo>
                    <a:cubicBezTo>
                      <a:pt x="367143" y="577579"/>
                      <a:pt x="371801" y="584059"/>
                      <a:pt x="377605" y="589625"/>
                    </a:cubicBezTo>
                    <a:cubicBezTo>
                      <a:pt x="388908" y="600222"/>
                      <a:pt x="403571" y="606016"/>
                      <a:pt x="419074" y="606016"/>
                    </a:cubicBezTo>
                    <a:cubicBezTo>
                      <a:pt x="432820" y="606016"/>
                      <a:pt x="446338" y="601213"/>
                      <a:pt x="457106" y="592446"/>
                    </a:cubicBezTo>
                    <a:lnTo>
                      <a:pt x="571965" y="498444"/>
                    </a:lnTo>
                    <a:cubicBezTo>
                      <a:pt x="572958" y="497681"/>
                      <a:pt x="574409" y="496385"/>
                      <a:pt x="576089" y="494784"/>
                    </a:cubicBezTo>
                    <a:cubicBezTo>
                      <a:pt x="598389" y="472523"/>
                      <a:pt x="598465" y="436233"/>
                      <a:pt x="576165" y="413895"/>
                    </a:cubicBezTo>
                    <a:cubicBezTo>
                      <a:pt x="574409" y="412142"/>
                      <a:pt x="572805" y="410770"/>
                      <a:pt x="571736" y="409931"/>
                    </a:cubicBezTo>
                    <a:lnTo>
                      <a:pt x="455273" y="315777"/>
                    </a:lnTo>
                    <a:cubicBezTo>
                      <a:pt x="444734" y="307238"/>
                      <a:pt x="431522" y="302587"/>
                      <a:pt x="418081" y="302587"/>
                    </a:cubicBezTo>
                    <a:cubicBezTo>
                      <a:pt x="402883" y="302587"/>
                      <a:pt x="388373" y="308305"/>
                      <a:pt x="377300" y="318750"/>
                    </a:cubicBezTo>
                    <a:cubicBezTo>
                      <a:pt x="371572" y="324163"/>
                      <a:pt x="367066" y="330567"/>
                      <a:pt x="363859" y="337733"/>
                    </a:cubicBezTo>
                    <a:cubicBezTo>
                      <a:pt x="360499" y="345281"/>
                      <a:pt x="358818" y="353362"/>
                      <a:pt x="358818" y="361672"/>
                    </a:cubicBezTo>
                    <a:lnTo>
                      <a:pt x="358818" y="372422"/>
                    </a:lnTo>
                    <a:lnTo>
                      <a:pt x="164306" y="372422"/>
                    </a:lnTo>
                    <a:cubicBezTo>
                      <a:pt x="163771" y="364569"/>
                      <a:pt x="161709" y="356717"/>
                      <a:pt x="158273" y="349550"/>
                    </a:cubicBezTo>
                    <a:cubicBezTo>
                      <a:pt x="154225" y="341164"/>
                      <a:pt x="148192" y="333693"/>
                      <a:pt x="140937" y="327898"/>
                    </a:cubicBezTo>
                    <a:lnTo>
                      <a:pt x="96566" y="292676"/>
                    </a:lnTo>
                    <a:cubicBezTo>
                      <a:pt x="86104" y="284366"/>
                      <a:pt x="73045" y="279792"/>
                      <a:pt x="59757" y="279792"/>
                    </a:cubicBezTo>
                    <a:close/>
                    <a:moveTo>
                      <a:pt x="59789" y="279227"/>
                    </a:moveTo>
                    <a:cubicBezTo>
                      <a:pt x="73152" y="279227"/>
                      <a:pt x="86362" y="283878"/>
                      <a:pt x="96899" y="292266"/>
                    </a:cubicBezTo>
                    <a:lnTo>
                      <a:pt x="141264" y="327495"/>
                    </a:lnTo>
                    <a:cubicBezTo>
                      <a:pt x="148594" y="333290"/>
                      <a:pt x="154627" y="340839"/>
                      <a:pt x="158750" y="349303"/>
                    </a:cubicBezTo>
                    <a:cubicBezTo>
                      <a:pt x="162110" y="356319"/>
                      <a:pt x="164172" y="364096"/>
                      <a:pt x="164782" y="371950"/>
                    </a:cubicBezTo>
                    <a:lnTo>
                      <a:pt x="358276" y="371950"/>
                    </a:lnTo>
                    <a:lnTo>
                      <a:pt x="358276" y="361656"/>
                    </a:lnTo>
                    <a:cubicBezTo>
                      <a:pt x="358276" y="353268"/>
                      <a:pt x="360032" y="345186"/>
                      <a:pt x="363392" y="337560"/>
                    </a:cubicBezTo>
                    <a:cubicBezTo>
                      <a:pt x="366599" y="330316"/>
                      <a:pt x="371180" y="323835"/>
                      <a:pt x="376984" y="318345"/>
                    </a:cubicBezTo>
                    <a:cubicBezTo>
                      <a:pt x="388132" y="307822"/>
                      <a:pt x="402717" y="302027"/>
                      <a:pt x="418065" y="302027"/>
                    </a:cubicBezTo>
                    <a:cubicBezTo>
                      <a:pt x="431657" y="302027"/>
                      <a:pt x="444943" y="306754"/>
                      <a:pt x="455557" y="315371"/>
                    </a:cubicBezTo>
                    <a:lnTo>
                      <a:pt x="572004" y="409543"/>
                    </a:lnTo>
                    <a:cubicBezTo>
                      <a:pt x="573073" y="410382"/>
                      <a:pt x="574677" y="411754"/>
                      <a:pt x="576510" y="413584"/>
                    </a:cubicBezTo>
                    <a:cubicBezTo>
                      <a:pt x="598959" y="436079"/>
                      <a:pt x="598959" y="472680"/>
                      <a:pt x="576357" y="495099"/>
                    </a:cubicBezTo>
                    <a:cubicBezTo>
                      <a:pt x="574753" y="496776"/>
                      <a:pt x="573226" y="498072"/>
                      <a:pt x="572233" y="498835"/>
                    </a:cubicBezTo>
                    <a:lnTo>
                      <a:pt x="457390" y="592855"/>
                    </a:lnTo>
                    <a:cubicBezTo>
                      <a:pt x="446547" y="601700"/>
                      <a:pt x="432955" y="606580"/>
                      <a:pt x="419058" y="606580"/>
                    </a:cubicBezTo>
                    <a:cubicBezTo>
                      <a:pt x="403480" y="606580"/>
                      <a:pt x="388590" y="600709"/>
                      <a:pt x="377289" y="589957"/>
                    </a:cubicBezTo>
                    <a:cubicBezTo>
                      <a:pt x="371333" y="584467"/>
                      <a:pt x="366752" y="577909"/>
                      <a:pt x="363468" y="570512"/>
                    </a:cubicBezTo>
                    <a:cubicBezTo>
                      <a:pt x="360032" y="562811"/>
                      <a:pt x="358276" y="554499"/>
                      <a:pt x="358276" y="545959"/>
                    </a:cubicBezTo>
                    <a:lnTo>
                      <a:pt x="358276" y="536656"/>
                    </a:lnTo>
                    <a:lnTo>
                      <a:pt x="59713" y="536656"/>
                    </a:lnTo>
                    <a:cubicBezTo>
                      <a:pt x="26802" y="536656"/>
                      <a:pt x="0" y="509892"/>
                      <a:pt x="0" y="477027"/>
                    </a:cubicBezTo>
                    <a:lnTo>
                      <a:pt x="0" y="338857"/>
                    </a:lnTo>
                    <a:cubicBezTo>
                      <a:pt x="0" y="330469"/>
                      <a:pt x="1756" y="322386"/>
                      <a:pt x="5116" y="314761"/>
                    </a:cubicBezTo>
                    <a:cubicBezTo>
                      <a:pt x="8323" y="307517"/>
                      <a:pt x="12905" y="301035"/>
                      <a:pt x="18632" y="295621"/>
                    </a:cubicBezTo>
                    <a:cubicBezTo>
                      <a:pt x="29856" y="285022"/>
                      <a:pt x="44441" y="279227"/>
                      <a:pt x="59789" y="279227"/>
                    </a:cubicBezTo>
                    <a:close/>
                    <a:moveTo>
                      <a:pt x="174327" y="44608"/>
                    </a:moveTo>
                    <a:cubicBezTo>
                      <a:pt x="170661" y="44608"/>
                      <a:pt x="167225" y="45828"/>
                      <a:pt x="164247" y="48192"/>
                    </a:cubicBezTo>
                    <a:lnTo>
                      <a:pt x="49403" y="142211"/>
                    </a:lnTo>
                    <a:cubicBezTo>
                      <a:pt x="49098" y="142440"/>
                      <a:pt x="48793" y="142745"/>
                      <a:pt x="48487" y="142974"/>
                    </a:cubicBezTo>
                    <a:cubicBezTo>
                      <a:pt x="43371" y="148083"/>
                      <a:pt x="43371" y="156394"/>
                      <a:pt x="48487" y="161580"/>
                    </a:cubicBezTo>
                    <a:cubicBezTo>
                      <a:pt x="48793" y="161885"/>
                      <a:pt x="49098" y="162113"/>
                      <a:pt x="49480" y="162418"/>
                    </a:cubicBezTo>
                    <a:lnTo>
                      <a:pt x="165851" y="256590"/>
                    </a:lnTo>
                    <a:cubicBezTo>
                      <a:pt x="168600" y="258802"/>
                      <a:pt x="171883" y="259946"/>
                      <a:pt x="175319" y="259946"/>
                    </a:cubicBezTo>
                    <a:cubicBezTo>
                      <a:pt x="182573" y="259946"/>
                      <a:pt x="190438" y="254227"/>
                      <a:pt x="190438" y="244924"/>
                    </a:cubicBezTo>
                    <a:lnTo>
                      <a:pt x="190438" y="206111"/>
                    </a:lnTo>
                    <a:cubicBezTo>
                      <a:pt x="190438" y="197266"/>
                      <a:pt x="197616" y="190098"/>
                      <a:pt x="206550" y="190098"/>
                    </a:cubicBezTo>
                    <a:lnTo>
                      <a:pt x="456931" y="190098"/>
                    </a:lnTo>
                    <a:cubicBezTo>
                      <a:pt x="465788" y="190098"/>
                      <a:pt x="473042" y="197266"/>
                      <a:pt x="473042" y="206111"/>
                    </a:cubicBezTo>
                    <a:lnTo>
                      <a:pt x="473042" y="229978"/>
                    </a:lnTo>
                    <a:cubicBezTo>
                      <a:pt x="473042" y="235545"/>
                      <a:pt x="475562" y="240730"/>
                      <a:pt x="479915" y="244238"/>
                    </a:cubicBezTo>
                    <a:lnTo>
                      <a:pt x="524279" y="279466"/>
                    </a:lnTo>
                    <a:cubicBezTo>
                      <a:pt x="526952" y="281601"/>
                      <a:pt x="530235" y="282745"/>
                      <a:pt x="533595" y="282745"/>
                    </a:cubicBezTo>
                    <a:cubicBezTo>
                      <a:pt x="540849" y="282745"/>
                      <a:pt x="548714" y="277026"/>
                      <a:pt x="548714" y="267723"/>
                    </a:cubicBezTo>
                    <a:lnTo>
                      <a:pt x="548714" y="129553"/>
                    </a:lnTo>
                    <a:cubicBezTo>
                      <a:pt x="548714" y="121242"/>
                      <a:pt x="541995" y="114532"/>
                      <a:pt x="533671" y="114532"/>
                    </a:cubicBezTo>
                    <a:lnTo>
                      <a:pt x="206550" y="114532"/>
                    </a:lnTo>
                    <a:cubicBezTo>
                      <a:pt x="197616" y="114532"/>
                      <a:pt x="190438" y="107288"/>
                      <a:pt x="190438" y="98442"/>
                    </a:cubicBezTo>
                    <a:lnTo>
                      <a:pt x="190438" y="60621"/>
                    </a:lnTo>
                    <a:cubicBezTo>
                      <a:pt x="190438" y="50708"/>
                      <a:pt x="182115" y="44608"/>
                      <a:pt x="174327" y="44608"/>
                    </a:cubicBezTo>
                    <a:close/>
                    <a:moveTo>
                      <a:pt x="174289" y="44097"/>
                    </a:moveTo>
                    <a:cubicBezTo>
                      <a:pt x="182842" y="44097"/>
                      <a:pt x="190936" y="50806"/>
                      <a:pt x="190936" y="60641"/>
                    </a:cubicBezTo>
                    <a:lnTo>
                      <a:pt x="190936" y="98455"/>
                    </a:lnTo>
                    <a:cubicBezTo>
                      <a:pt x="190936" y="107070"/>
                      <a:pt x="197885" y="114008"/>
                      <a:pt x="206513" y="114008"/>
                    </a:cubicBezTo>
                    <a:lnTo>
                      <a:pt x="533641" y="114008"/>
                    </a:lnTo>
                    <a:cubicBezTo>
                      <a:pt x="542193" y="114008"/>
                      <a:pt x="549218" y="120945"/>
                      <a:pt x="549218" y="129560"/>
                    </a:cubicBezTo>
                    <a:lnTo>
                      <a:pt x="549218" y="267704"/>
                    </a:lnTo>
                    <a:cubicBezTo>
                      <a:pt x="549218" y="276929"/>
                      <a:pt x="541582" y="283257"/>
                      <a:pt x="533564" y="283257"/>
                    </a:cubicBezTo>
                    <a:cubicBezTo>
                      <a:pt x="530281" y="283257"/>
                      <a:pt x="526845" y="282190"/>
                      <a:pt x="523943" y="279826"/>
                    </a:cubicBezTo>
                    <a:lnTo>
                      <a:pt x="479578" y="244604"/>
                    </a:lnTo>
                    <a:cubicBezTo>
                      <a:pt x="475072" y="241021"/>
                      <a:pt x="472476" y="235684"/>
                      <a:pt x="472476" y="229966"/>
                    </a:cubicBezTo>
                    <a:lnTo>
                      <a:pt x="472476" y="206104"/>
                    </a:lnTo>
                    <a:cubicBezTo>
                      <a:pt x="472476" y="197565"/>
                      <a:pt x="465527" y="190551"/>
                      <a:pt x="456899" y="190551"/>
                    </a:cubicBezTo>
                    <a:lnTo>
                      <a:pt x="206513" y="190551"/>
                    </a:lnTo>
                    <a:cubicBezTo>
                      <a:pt x="197885" y="190551"/>
                      <a:pt x="190936" y="197565"/>
                      <a:pt x="190936" y="206104"/>
                    </a:cubicBezTo>
                    <a:lnTo>
                      <a:pt x="190936" y="244909"/>
                    </a:lnTo>
                    <a:cubicBezTo>
                      <a:pt x="190936" y="254134"/>
                      <a:pt x="183300" y="260462"/>
                      <a:pt x="175282" y="260462"/>
                    </a:cubicBezTo>
                    <a:cubicBezTo>
                      <a:pt x="171922" y="260462"/>
                      <a:pt x="168486" y="259394"/>
                      <a:pt x="165508" y="256955"/>
                    </a:cubicBezTo>
                    <a:lnTo>
                      <a:pt x="49058" y="162800"/>
                    </a:lnTo>
                    <a:cubicBezTo>
                      <a:pt x="48753" y="162495"/>
                      <a:pt x="48371" y="162190"/>
                      <a:pt x="48066" y="161885"/>
                    </a:cubicBezTo>
                    <a:cubicBezTo>
                      <a:pt x="42797" y="156625"/>
                      <a:pt x="42797" y="147934"/>
                      <a:pt x="48142" y="142673"/>
                    </a:cubicBezTo>
                    <a:cubicBezTo>
                      <a:pt x="48448" y="142368"/>
                      <a:pt x="48753" y="142063"/>
                      <a:pt x="49058" y="141835"/>
                    </a:cubicBezTo>
                    <a:lnTo>
                      <a:pt x="163904" y="47833"/>
                    </a:lnTo>
                    <a:cubicBezTo>
                      <a:pt x="167111" y="45241"/>
                      <a:pt x="170777" y="44097"/>
                      <a:pt x="174289" y="44097"/>
                    </a:cubicBezTo>
                    <a:close/>
                    <a:moveTo>
                      <a:pt x="174327" y="43540"/>
                    </a:moveTo>
                    <a:cubicBezTo>
                      <a:pt x="170432" y="43540"/>
                      <a:pt x="166767" y="44913"/>
                      <a:pt x="163636" y="47429"/>
                    </a:cubicBezTo>
                    <a:lnTo>
                      <a:pt x="48793" y="141449"/>
                    </a:lnTo>
                    <a:cubicBezTo>
                      <a:pt x="48411" y="141678"/>
                      <a:pt x="48105" y="141983"/>
                      <a:pt x="47800" y="142288"/>
                    </a:cubicBezTo>
                    <a:cubicBezTo>
                      <a:pt x="42302" y="147778"/>
                      <a:pt x="42226" y="156776"/>
                      <a:pt x="47800" y="162266"/>
                    </a:cubicBezTo>
                    <a:cubicBezTo>
                      <a:pt x="48105" y="162647"/>
                      <a:pt x="48487" y="162876"/>
                      <a:pt x="48793" y="163181"/>
                    </a:cubicBezTo>
                    <a:lnTo>
                      <a:pt x="165240" y="257353"/>
                    </a:lnTo>
                    <a:cubicBezTo>
                      <a:pt x="168141" y="259717"/>
                      <a:pt x="171654" y="261013"/>
                      <a:pt x="175319" y="261013"/>
                    </a:cubicBezTo>
                    <a:cubicBezTo>
                      <a:pt x="183031" y="261013"/>
                      <a:pt x="191431" y="254837"/>
                      <a:pt x="191431" y="244924"/>
                    </a:cubicBezTo>
                    <a:lnTo>
                      <a:pt x="191431" y="206111"/>
                    </a:lnTo>
                    <a:cubicBezTo>
                      <a:pt x="191431" y="197876"/>
                      <a:pt x="198227" y="191089"/>
                      <a:pt x="206550" y="191089"/>
                    </a:cubicBezTo>
                    <a:lnTo>
                      <a:pt x="456931" y="191089"/>
                    </a:lnTo>
                    <a:cubicBezTo>
                      <a:pt x="465254" y="191089"/>
                      <a:pt x="472050" y="197876"/>
                      <a:pt x="472050" y="206111"/>
                    </a:cubicBezTo>
                    <a:lnTo>
                      <a:pt x="472050" y="229978"/>
                    </a:lnTo>
                    <a:cubicBezTo>
                      <a:pt x="472050" y="235850"/>
                      <a:pt x="474646" y="241340"/>
                      <a:pt x="479304" y="245000"/>
                    </a:cubicBezTo>
                    <a:lnTo>
                      <a:pt x="523668" y="280229"/>
                    </a:lnTo>
                    <a:cubicBezTo>
                      <a:pt x="526570" y="282593"/>
                      <a:pt x="530006" y="283813"/>
                      <a:pt x="533595" y="283813"/>
                    </a:cubicBezTo>
                    <a:cubicBezTo>
                      <a:pt x="541384" y="283813"/>
                      <a:pt x="549707" y="277636"/>
                      <a:pt x="549707" y="267723"/>
                    </a:cubicBezTo>
                    <a:lnTo>
                      <a:pt x="549707" y="129553"/>
                    </a:lnTo>
                    <a:cubicBezTo>
                      <a:pt x="549707" y="120708"/>
                      <a:pt x="542529" y="113464"/>
                      <a:pt x="533671" y="113464"/>
                    </a:cubicBezTo>
                    <a:lnTo>
                      <a:pt x="206550" y="113464"/>
                    </a:lnTo>
                    <a:cubicBezTo>
                      <a:pt x="198227" y="113464"/>
                      <a:pt x="191431" y="106754"/>
                      <a:pt x="191431" y="98442"/>
                    </a:cubicBezTo>
                    <a:lnTo>
                      <a:pt x="191431" y="60621"/>
                    </a:lnTo>
                    <a:cubicBezTo>
                      <a:pt x="191431" y="50098"/>
                      <a:pt x="182573" y="43540"/>
                      <a:pt x="174327" y="43540"/>
                    </a:cubicBezTo>
                    <a:close/>
                    <a:moveTo>
                      <a:pt x="174327" y="991"/>
                    </a:moveTo>
                    <a:cubicBezTo>
                      <a:pt x="189675" y="991"/>
                      <a:pt x="204259" y="6786"/>
                      <a:pt x="215408" y="17309"/>
                    </a:cubicBezTo>
                    <a:cubicBezTo>
                      <a:pt x="221211" y="22800"/>
                      <a:pt x="225792" y="29205"/>
                      <a:pt x="228999" y="36449"/>
                    </a:cubicBezTo>
                    <a:cubicBezTo>
                      <a:pt x="232359" y="44074"/>
                      <a:pt x="234039" y="52157"/>
                      <a:pt x="234039" y="60621"/>
                    </a:cubicBezTo>
                    <a:lnTo>
                      <a:pt x="234039" y="70915"/>
                    </a:lnTo>
                    <a:lnTo>
                      <a:pt x="533671" y="70915"/>
                    </a:lnTo>
                    <a:cubicBezTo>
                      <a:pt x="565971" y="70915"/>
                      <a:pt x="592315" y="97222"/>
                      <a:pt x="592315" y="129553"/>
                    </a:cubicBezTo>
                    <a:lnTo>
                      <a:pt x="592315" y="267723"/>
                    </a:lnTo>
                    <a:cubicBezTo>
                      <a:pt x="592315" y="275959"/>
                      <a:pt x="590635" y="283965"/>
                      <a:pt x="587352" y="291438"/>
                    </a:cubicBezTo>
                    <a:cubicBezTo>
                      <a:pt x="584221" y="298529"/>
                      <a:pt x="579716" y="304858"/>
                      <a:pt x="573989" y="310272"/>
                    </a:cubicBezTo>
                    <a:cubicBezTo>
                      <a:pt x="562993" y="320643"/>
                      <a:pt x="548638" y="326285"/>
                      <a:pt x="533595" y="326285"/>
                    </a:cubicBezTo>
                    <a:cubicBezTo>
                      <a:pt x="520461" y="326285"/>
                      <a:pt x="507480" y="321787"/>
                      <a:pt x="497095" y="313551"/>
                    </a:cubicBezTo>
                    <a:lnTo>
                      <a:pt x="452731" y="278323"/>
                    </a:lnTo>
                    <a:cubicBezTo>
                      <a:pt x="445477" y="272527"/>
                      <a:pt x="439597" y="265131"/>
                      <a:pt x="435550" y="256819"/>
                    </a:cubicBezTo>
                    <a:cubicBezTo>
                      <a:pt x="432190" y="249804"/>
                      <a:pt x="430129" y="241950"/>
                      <a:pt x="429594" y="234096"/>
                    </a:cubicBezTo>
                    <a:lnTo>
                      <a:pt x="429518" y="233638"/>
                    </a:lnTo>
                    <a:lnTo>
                      <a:pt x="234039" y="233638"/>
                    </a:lnTo>
                    <a:lnTo>
                      <a:pt x="234039" y="244924"/>
                    </a:lnTo>
                    <a:cubicBezTo>
                      <a:pt x="234039" y="253159"/>
                      <a:pt x="232359" y="261166"/>
                      <a:pt x="229076" y="268638"/>
                    </a:cubicBezTo>
                    <a:cubicBezTo>
                      <a:pt x="225945" y="275730"/>
                      <a:pt x="221440" y="282059"/>
                      <a:pt x="215713" y="287473"/>
                    </a:cubicBezTo>
                    <a:cubicBezTo>
                      <a:pt x="204717" y="297843"/>
                      <a:pt x="190362" y="303562"/>
                      <a:pt x="175319" y="303562"/>
                    </a:cubicBezTo>
                    <a:cubicBezTo>
                      <a:pt x="161956" y="303562"/>
                      <a:pt x="148899" y="298911"/>
                      <a:pt x="138438" y="290447"/>
                    </a:cubicBezTo>
                    <a:lnTo>
                      <a:pt x="21991" y="196275"/>
                    </a:lnTo>
                    <a:cubicBezTo>
                      <a:pt x="20922" y="195436"/>
                      <a:pt x="19394" y="194063"/>
                      <a:pt x="17562" y="192309"/>
                    </a:cubicBezTo>
                    <a:cubicBezTo>
                      <a:pt x="-4506" y="170196"/>
                      <a:pt x="-4430" y="134205"/>
                      <a:pt x="17714" y="112168"/>
                    </a:cubicBezTo>
                    <a:cubicBezTo>
                      <a:pt x="19394" y="110490"/>
                      <a:pt x="20845" y="109270"/>
                      <a:pt x="21762" y="108508"/>
                    </a:cubicBezTo>
                    <a:lnTo>
                      <a:pt x="136605" y="14564"/>
                    </a:lnTo>
                    <a:cubicBezTo>
                      <a:pt x="147296" y="5795"/>
                      <a:pt x="160658" y="991"/>
                      <a:pt x="174327" y="991"/>
                    </a:cubicBezTo>
                    <a:close/>
                    <a:moveTo>
                      <a:pt x="174289" y="565"/>
                    </a:moveTo>
                    <a:cubicBezTo>
                      <a:pt x="160544" y="565"/>
                      <a:pt x="147029" y="5368"/>
                      <a:pt x="136262" y="14135"/>
                    </a:cubicBezTo>
                    <a:lnTo>
                      <a:pt x="21416" y="108137"/>
                    </a:lnTo>
                    <a:cubicBezTo>
                      <a:pt x="20423" y="108900"/>
                      <a:pt x="18973" y="110120"/>
                      <a:pt x="17293" y="111797"/>
                    </a:cubicBezTo>
                    <a:cubicBezTo>
                      <a:pt x="-5005" y="134058"/>
                      <a:pt x="-5081" y="170348"/>
                      <a:pt x="17216" y="192686"/>
                    </a:cubicBezTo>
                    <a:cubicBezTo>
                      <a:pt x="18973" y="194439"/>
                      <a:pt x="20576" y="195811"/>
                      <a:pt x="21645" y="196650"/>
                    </a:cubicBezTo>
                    <a:lnTo>
                      <a:pt x="138095" y="290805"/>
                    </a:lnTo>
                    <a:cubicBezTo>
                      <a:pt x="148632" y="299343"/>
                      <a:pt x="161843" y="303994"/>
                      <a:pt x="175282" y="303994"/>
                    </a:cubicBezTo>
                    <a:cubicBezTo>
                      <a:pt x="190478" y="303994"/>
                      <a:pt x="204986" y="298276"/>
                      <a:pt x="216058" y="287831"/>
                    </a:cubicBezTo>
                    <a:cubicBezTo>
                      <a:pt x="221785" y="282418"/>
                      <a:pt x="226291" y="276014"/>
                      <a:pt x="229498" y="268848"/>
                    </a:cubicBezTo>
                    <a:cubicBezTo>
                      <a:pt x="232858" y="261300"/>
                      <a:pt x="234538" y="253219"/>
                      <a:pt x="234538" y="244909"/>
                    </a:cubicBezTo>
                    <a:lnTo>
                      <a:pt x="234538" y="234159"/>
                    </a:lnTo>
                    <a:lnTo>
                      <a:pt x="429027" y="234159"/>
                    </a:lnTo>
                    <a:cubicBezTo>
                      <a:pt x="429562" y="242012"/>
                      <a:pt x="431623" y="249864"/>
                      <a:pt x="435060" y="257031"/>
                    </a:cubicBezTo>
                    <a:cubicBezTo>
                      <a:pt x="439107" y="265417"/>
                      <a:pt x="445139" y="272888"/>
                      <a:pt x="452393" y="278683"/>
                    </a:cubicBezTo>
                    <a:lnTo>
                      <a:pt x="496759" y="313905"/>
                    </a:lnTo>
                    <a:cubicBezTo>
                      <a:pt x="507220" y="322215"/>
                      <a:pt x="520278" y="326789"/>
                      <a:pt x="533564" y="326789"/>
                    </a:cubicBezTo>
                    <a:cubicBezTo>
                      <a:pt x="548760" y="326789"/>
                      <a:pt x="563269" y="321071"/>
                      <a:pt x="574341" y="310550"/>
                    </a:cubicBezTo>
                    <a:cubicBezTo>
                      <a:pt x="580068" y="305137"/>
                      <a:pt x="584573" y="298810"/>
                      <a:pt x="587780" y="291567"/>
                    </a:cubicBezTo>
                    <a:cubicBezTo>
                      <a:pt x="591140" y="284019"/>
                      <a:pt x="592820" y="276014"/>
                      <a:pt x="592820" y="267704"/>
                    </a:cubicBezTo>
                    <a:lnTo>
                      <a:pt x="592820" y="129560"/>
                    </a:lnTo>
                    <a:cubicBezTo>
                      <a:pt x="592820" y="97007"/>
                      <a:pt x="566247" y="70476"/>
                      <a:pt x="533641" y="70476"/>
                    </a:cubicBezTo>
                    <a:lnTo>
                      <a:pt x="234538" y="70476"/>
                    </a:lnTo>
                    <a:lnTo>
                      <a:pt x="234538" y="60641"/>
                    </a:lnTo>
                    <a:cubicBezTo>
                      <a:pt x="234538" y="52102"/>
                      <a:pt x="232781" y="43945"/>
                      <a:pt x="229421" y="36321"/>
                    </a:cubicBezTo>
                    <a:cubicBezTo>
                      <a:pt x="226138" y="29002"/>
                      <a:pt x="221556" y="22522"/>
                      <a:pt x="215753" y="16956"/>
                    </a:cubicBezTo>
                    <a:cubicBezTo>
                      <a:pt x="204452" y="6359"/>
                      <a:pt x="189790" y="565"/>
                      <a:pt x="174289" y="565"/>
                    </a:cubicBezTo>
                    <a:close/>
                    <a:moveTo>
                      <a:pt x="174327" y="0"/>
                    </a:moveTo>
                    <a:cubicBezTo>
                      <a:pt x="189904" y="0"/>
                      <a:pt x="204794" y="5871"/>
                      <a:pt x="216095" y="16623"/>
                    </a:cubicBezTo>
                    <a:cubicBezTo>
                      <a:pt x="221974" y="22113"/>
                      <a:pt x="226632" y="28671"/>
                      <a:pt x="229916" y="36068"/>
                    </a:cubicBezTo>
                    <a:cubicBezTo>
                      <a:pt x="233352" y="43769"/>
                      <a:pt x="235108" y="52081"/>
                      <a:pt x="235108" y="60621"/>
                    </a:cubicBezTo>
                    <a:lnTo>
                      <a:pt x="235108" y="69924"/>
                    </a:lnTo>
                    <a:lnTo>
                      <a:pt x="533671" y="69924"/>
                    </a:lnTo>
                    <a:cubicBezTo>
                      <a:pt x="566582" y="69924"/>
                      <a:pt x="593384" y="96688"/>
                      <a:pt x="593384" y="129553"/>
                    </a:cubicBezTo>
                    <a:lnTo>
                      <a:pt x="593384" y="267723"/>
                    </a:lnTo>
                    <a:cubicBezTo>
                      <a:pt x="593384" y="276111"/>
                      <a:pt x="591628" y="284194"/>
                      <a:pt x="588268" y="291819"/>
                    </a:cubicBezTo>
                    <a:cubicBezTo>
                      <a:pt x="585061" y="299063"/>
                      <a:pt x="580479" y="305545"/>
                      <a:pt x="574752" y="310959"/>
                    </a:cubicBezTo>
                    <a:cubicBezTo>
                      <a:pt x="563528" y="321558"/>
                      <a:pt x="548943" y="327353"/>
                      <a:pt x="533595" y="327353"/>
                    </a:cubicBezTo>
                    <a:cubicBezTo>
                      <a:pt x="520232" y="327353"/>
                      <a:pt x="507022" y="322702"/>
                      <a:pt x="496485" y="314314"/>
                    </a:cubicBezTo>
                    <a:lnTo>
                      <a:pt x="452120" y="279085"/>
                    </a:lnTo>
                    <a:cubicBezTo>
                      <a:pt x="444790" y="273290"/>
                      <a:pt x="438757" y="265665"/>
                      <a:pt x="434634" y="257277"/>
                    </a:cubicBezTo>
                    <a:cubicBezTo>
                      <a:pt x="431274" y="250261"/>
                      <a:pt x="429136" y="242407"/>
                      <a:pt x="428602" y="234630"/>
                    </a:cubicBezTo>
                    <a:lnTo>
                      <a:pt x="235108" y="234630"/>
                    </a:lnTo>
                    <a:lnTo>
                      <a:pt x="235108" y="244924"/>
                    </a:lnTo>
                    <a:cubicBezTo>
                      <a:pt x="235108" y="253312"/>
                      <a:pt x="233352" y="261394"/>
                      <a:pt x="229992" y="269020"/>
                    </a:cubicBezTo>
                    <a:cubicBezTo>
                      <a:pt x="226785" y="276264"/>
                      <a:pt x="222204" y="282745"/>
                      <a:pt x="216400" y="288235"/>
                    </a:cubicBezTo>
                    <a:cubicBezTo>
                      <a:pt x="205252" y="298758"/>
                      <a:pt x="190667" y="304553"/>
                      <a:pt x="175319" y="304553"/>
                    </a:cubicBezTo>
                    <a:cubicBezTo>
                      <a:pt x="161727" y="304553"/>
                      <a:pt x="148441" y="299826"/>
                      <a:pt x="137827" y="291209"/>
                    </a:cubicBezTo>
                    <a:lnTo>
                      <a:pt x="21380" y="197037"/>
                    </a:lnTo>
                    <a:cubicBezTo>
                      <a:pt x="20311" y="196198"/>
                      <a:pt x="18707" y="194826"/>
                      <a:pt x="16875" y="192996"/>
                    </a:cubicBezTo>
                    <a:cubicBezTo>
                      <a:pt x="-5575" y="170501"/>
                      <a:pt x="-5575" y="133900"/>
                      <a:pt x="17027" y="111405"/>
                    </a:cubicBezTo>
                    <a:cubicBezTo>
                      <a:pt x="18707" y="109804"/>
                      <a:pt x="20158" y="108508"/>
                      <a:pt x="21151" y="107745"/>
                    </a:cubicBezTo>
                    <a:lnTo>
                      <a:pt x="135994" y="13725"/>
                    </a:lnTo>
                    <a:cubicBezTo>
                      <a:pt x="146837" y="4880"/>
                      <a:pt x="160429" y="0"/>
                      <a:pt x="17432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mj-lt"/>
                </a:endParaRPr>
              </a:p>
            </p:txBody>
          </p:sp>
        </p:grpSp>
        <p:sp>
          <p:nvSpPr>
            <p:cNvPr id="68" name="矩形 43">
              <a:extLst>
                <a:ext uri="{FF2B5EF4-FFF2-40B4-BE49-F238E27FC236}">
                  <a16:creationId xmlns:a16="http://schemas.microsoft.com/office/drawing/2014/main" id="{AFDDD901-CC53-4278-BC08-8193A83C8A88}"/>
                </a:ext>
              </a:extLst>
            </p:cNvPr>
            <p:cNvSpPr>
              <a:spLocks/>
            </p:cNvSpPr>
            <p:nvPr/>
          </p:nvSpPr>
          <p:spPr>
            <a:xfrm>
              <a:off x="6009497" y="5051286"/>
              <a:ext cx="5498880" cy="1096775"/>
            </a:xfrm>
            <a:prstGeom prst="rect">
              <a:avLst/>
            </a:prstGeom>
          </p:spPr>
          <p:txBody>
            <a:bodyPr wrap="square">
              <a:spAutoFit/>
              <a:scene3d>
                <a:camera prst="orthographicFront"/>
                <a:lightRig rig="threePt" dir="t"/>
              </a:scene3d>
              <a:sp3d contourW="12700"/>
            </a:bodyPr>
            <a:lstStyle/>
            <a:p>
              <a:pPr>
                <a:lnSpc>
                  <a:spcPct val="125000"/>
                </a:lnSpc>
              </a:pPr>
              <a:r>
                <a:rPr lang="en-US" altLang="zh-CN" dirty="0">
                  <a:latin typeface="+mj-lt"/>
                  <a:ea typeface="Cambria" panose="02040503050406030204" pitchFamily="18" charset="0"/>
                </a:rPr>
                <a:t>If providing services in multiple states (in-person or via telehealth), RDs must be licensed in each state, unless exempt.</a:t>
              </a:r>
            </a:p>
          </p:txBody>
        </p:sp>
        <p:sp>
          <p:nvSpPr>
            <p:cNvPr id="69" name="矩形 44">
              <a:extLst>
                <a:ext uri="{FF2B5EF4-FFF2-40B4-BE49-F238E27FC236}">
                  <a16:creationId xmlns:a16="http://schemas.microsoft.com/office/drawing/2014/main" id="{828003EF-2BF3-432C-ABAB-FCA53CAAE6E8}"/>
                </a:ext>
              </a:extLst>
            </p:cNvPr>
            <p:cNvSpPr>
              <a:spLocks/>
            </p:cNvSpPr>
            <p:nvPr/>
          </p:nvSpPr>
          <p:spPr>
            <a:xfrm>
              <a:off x="5997014" y="4667925"/>
              <a:ext cx="4707879" cy="494431"/>
            </a:xfrm>
            <a:prstGeom prst="rect">
              <a:avLst/>
            </a:prstGeom>
          </p:spPr>
          <p:txBody>
            <a:bodyPr wrap="square">
              <a:spAutoFit/>
              <a:scene3d>
                <a:camera prst="orthographicFront"/>
                <a:lightRig rig="threePt" dir="t"/>
              </a:scene3d>
              <a:sp3d contourW="12700"/>
            </a:bodyPr>
            <a:lstStyle/>
            <a:p>
              <a:pPr>
                <a:lnSpc>
                  <a:spcPct val="120000"/>
                </a:lnSpc>
              </a:pPr>
              <a:r>
                <a:rPr lang="en-US" altLang="zh-CN" sz="2400" b="1" dirty="0">
                  <a:latin typeface="+mj-lt"/>
                  <a:ea typeface="Cambria" panose="02040503050406030204" pitchFamily="18" charset="0"/>
                </a:rPr>
                <a:t>Cross Border Regulations</a:t>
              </a:r>
              <a:endParaRPr lang="zh-CN" altLang="en-US" sz="2400" b="1" dirty="0">
                <a:latin typeface="+mj-lt"/>
              </a:endParaRPr>
            </a:p>
          </p:txBody>
        </p:sp>
      </p:grpSp>
      <p:sp>
        <p:nvSpPr>
          <p:cNvPr id="2" name="TextBox 1">
            <a:extLst>
              <a:ext uri="{FF2B5EF4-FFF2-40B4-BE49-F238E27FC236}">
                <a16:creationId xmlns:a16="http://schemas.microsoft.com/office/drawing/2014/main" id="{CF6A04FC-C7A2-6CD5-843E-0A39631E62E2}"/>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a:t>
            </a:r>
            <a:endParaRPr kumimoji="0" lang="en-US" sz="1050" b="0" i="0" u="none" strike="noStrike" kern="0" cap="none" spc="0" normalizeH="0" baseline="0" noProof="0" dirty="0">
              <a:ln>
                <a:noFill/>
              </a:ln>
              <a:solidFill>
                <a:srgbClr val="000000"/>
              </a:solidFill>
              <a:effectLst/>
              <a:uLnTx/>
              <a:uFillTx/>
              <a:latin typeface="Myriad Pro" panose="020B0503030403020204" pitchFamily="34" charset="0"/>
              <a:ea typeface="+mn-ea"/>
              <a:cs typeface="Arial" panose="020B0604020202020204" pitchFamily="34" charset="0"/>
            </a:endParaRPr>
          </a:p>
        </p:txBody>
      </p:sp>
      <p:pic>
        <p:nvPicPr>
          <p:cNvPr id="8" name="Audio 7" descr="Audio speaker icon">
            <a:hlinkClick r:id="" action="ppaction://media"/>
            <a:extLst>
              <a:ext uri="{FF2B5EF4-FFF2-40B4-BE49-F238E27FC236}">
                <a16:creationId xmlns:a16="http://schemas.microsoft.com/office/drawing/2014/main" id="{A0442359-D744-B438-0663-472FACD7CF56}"/>
              </a:ext>
            </a:extLst>
          </p:cNvPr>
          <p:cNvPicPr>
            <a:picLocks noChangeAspect="1"/>
          </p:cNvPicPr>
          <p:nvPr>
            <a:audioFile r:link="rId3"/>
            <p:extLst>
              <p:ext uri="{DAA4B4D4-6D71-4841-9C94-3DE7FCFB9230}">
                <p14:media xmlns:p14="http://schemas.microsoft.com/office/powerpoint/2010/main" r:embed="rId2">
                  <p14:extLst>
                    <p:ext uri="{3AFAAA56-56D3-431D-BCD4-E75A35582382}">
                      <p173:tracksInfo xmlns:p173="http://schemas.microsoft.com/office/powerpoint/2017/3/main" displayLoc="slide">
                        <p173:trackLst>
                          <p173:track id="{70E61E68-8D5E-784A-84CC-2CB4980C307E}" label="" lang="en-us" r:embed="rId11"/>
                        </p173:trackLst>
                      </p173:tracksInfo>
                    </p:ext>
                  </p14:extLst>
                </p14:media>
              </p:ext>
            </p:extLst>
          </p:nvPr>
        </p:nvPicPr>
        <p:blipFill>
          <a:blip r:embed="rId12"/>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59654791"/>
      </p:ext>
    </p:extLst>
  </p:cSld>
  <p:clrMapOvr>
    <a:masterClrMapping/>
  </p:clrMapOvr>
  <mc:AlternateContent xmlns:mc="http://schemas.openxmlformats.org/markup-compatibility/2006" xmlns:p14="http://schemas.microsoft.com/office/powerpoint/2010/main">
    <mc:Choice Requires="p14">
      <p:transition spd="slow" p14:dur="2000" advTm="62643"/>
    </mc:Choice>
    <mc:Fallback xmlns="">
      <p:transition spd="slow" advTm="62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E930B9E0-A300-4F16-9A5D-B7023A2B95F1}"/>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34523121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2" imgH="272" progId="TCLayout.ActiveDocument.1">
                  <p:embed/>
                </p:oleObj>
              </mc:Choice>
              <mc:Fallback>
                <p:oleObj name="think-cell Slide" r:id="rId5" imgW="272" imgH="272" progId="TCLayout.ActiveDocument.1">
                  <p:embed/>
                  <p:pic>
                    <p:nvPicPr>
                      <p:cNvPr id="5" name="Object 4" hidden="1">
                        <a:extLst>
                          <a:ext uri="{FF2B5EF4-FFF2-40B4-BE49-F238E27FC236}">
                            <a16:creationId xmlns:a16="http://schemas.microsoft.com/office/drawing/2014/main" id="{E930B9E0-A300-4F16-9A5D-B7023A2B95F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B90EE5FE-EE8E-47D0-BF3F-2EC990CA4120}"/>
              </a:ext>
            </a:extLst>
          </p:cNvPr>
          <p:cNvSpPr>
            <a:spLocks noGrp="1"/>
          </p:cNvSpPr>
          <p:nvPr>
            <p:ph type="ctrTitle"/>
          </p:nvPr>
        </p:nvSpPr>
        <p:spPr>
          <a:xfrm>
            <a:off x="796834" y="2317769"/>
            <a:ext cx="5107576" cy="2222462"/>
          </a:xfrm>
        </p:spPr>
        <p:txBody>
          <a:bodyPr vert="horz"/>
          <a:lstStyle/>
          <a:p>
            <a:r>
              <a:rPr lang="en-US" dirty="0"/>
              <a:t>Delivering Nutrition-Related Services Via Telehealth </a:t>
            </a:r>
            <a:endParaRPr lang="en-GB" dirty="0"/>
          </a:p>
        </p:txBody>
      </p:sp>
      <p:pic>
        <p:nvPicPr>
          <p:cNvPr id="7" name="Picture Placeholder 6" descr="A smiling woman working on her laptop computer">
            <a:extLst>
              <a:ext uri="{FF2B5EF4-FFF2-40B4-BE49-F238E27FC236}">
                <a16:creationId xmlns:a16="http://schemas.microsoft.com/office/drawing/2014/main" id="{3D8AD462-C842-DC7B-449D-06D3CB4CA557}"/>
              </a:ext>
            </a:extLst>
          </p:cNvPr>
          <p:cNvPicPr>
            <a:picLocks noGrp="1" noChangeAspect="1"/>
          </p:cNvPicPr>
          <p:nvPr>
            <p:ph type="pic" sz="quarter" idx="10"/>
          </p:nvPr>
        </p:nvPicPr>
        <p:blipFill>
          <a:blip r:embed="rId7"/>
          <a:srcRect t="14531" b="14531"/>
          <a:stretch>
            <a:fillRect/>
          </a:stretch>
        </p:blipFill>
        <p:spPr>
          <a:xfrm>
            <a:off x="4624251" y="0"/>
            <a:ext cx="7567750" cy="6858000"/>
          </a:xfrm>
        </p:spPr>
      </p:pic>
      <p:sp>
        <p:nvSpPr>
          <p:cNvPr id="4" name="TextBox 3">
            <a:extLst>
              <a:ext uri="{FF2B5EF4-FFF2-40B4-BE49-F238E27FC236}">
                <a16:creationId xmlns:a16="http://schemas.microsoft.com/office/drawing/2014/main" id="{A7F91613-4B25-81A1-54C5-1E346AAED094}"/>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a:t>
            </a:r>
            <a:endParaRPr kumimoji="0" lang="en-US" sz="1050" b="0" i="0" u="none" strike="noStrike" kern="0" cap="none" spc="0" normalizeH="0" baseline="0" noProof="0" dirty="0">
              <a:ln>
                <a:noFill/>
              </a:ln>
              <a:solidFill>
                <a:srgbClr val="000000"/>
              </a:solidFill>
              <a:effectLst/>
              <a:uLnTx/>
              <a:uFillTx/>
              <a:latin typeface="Myriad Pro" panose="020B0503030403020204" pitchFamily="34" charset="0"/>
              <a:ea typeface="+mn-ea"/>
              <a:cs typeface="Arial" panose="020B0604020202020204" pitchFamily="34" charset="0"/>
            </a:endParaRPr>
          </a:p>
        </p:txBody>
      </p:sp>
      <p:pic>
        <p:nvPicPr>
          <p:cNvPr id="10" name="Audio 9" descr="Audio speaker icon">
            <a:hlinkClick r:id="" action="ppaction://media"/>
            <a:extLst>
              <a:ext uri="{FF2B5EF4-FFF2-40B4-BE49-F238E27FC236}">
                <a16:creationId xmlns:a16="http://schemas.microsoft.com/office/drawing/2014/main" id="{F2F554E4-9D71-B837-B1E0-7874AE687C1B}"/>
              </a:ext>
            </a:extLst>
          </p:cNvPr>
          <p:cNvPicPr>
            <a:picLocks noChangeAspect="1"/>
          </p:cNvPicPr>
          <p:nvPr>
            <a:audioFile r:link="rId3"/>
            <p:extLst>
              <p:ext uri="{DAA4B4D4-6D71-4841-9C94-3DE7FCFB9230}">
                <p14:media xmlns:p14="http://schemas.microsoft.com/office/powerpoint/2010/main" r:embed="rId2">
                  <p14:extLst>
                    <p:ext uri="{3AFAAA56-56D3-431D-BCD4-E75A35582382}">
                      <p173:tracksInfo xmlns:p173="http://schemas.microsoft.com/office/powerpoint/2017/3/main" displayLoc="slide">
                        <p173:trackLst>
                          <p173:track id="{1EA6DEA2-195B-A34B-A898-D035500B5C83}" label="" lang="en-us" r:embed="rId8"/>
                        </p173:trackLst>
                      </p173:tracksInfo>
                    </p:ext>
                  </p14:extLst>
                </p14:media>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75704721"/>
      </p:ext>
    </p:extLst>
  </p:cSld>
  <p:clrMapOvr>
    <a:masterClrMapping/>
  </p:clrMapOvr>
  <mc:AlternateContent xmlns:mc="http://schemas.openxmlformats.org/markup-compatibility/2006" xmlns:p14="http://schemas.microsoft.com/office/powerpoint/2010/main">
    <mc:Choice Requires="p14">
      <p:transition spd="slow" p14:dur="2000" advTm="6508"/>
    </mc:Choice>
    <mc:Fallback xmlns="">
      <p:transition spd="slow" advTm="6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24A9AC-E9DF-BA4E-C445-7DA3FA70F13C}"/>
              </a:ext>
              <a:ext uri="{C183D7F6-B498-43B3-948B-1728B52AA6E4}">
                <adec:decorative xmlns:adec="http://schemas.microsoft.com/office/drawing/2017/decorative" val="1"/>
              </a:ext>
            </a:extLst>
          </p:cNvPr>
          <p:cNvSpPr>
            <a:spLocks noGrp="1"/>
          </p:cNvSpPr>
          <p:nvPr>
            <p:ph type="title"/>
          </p:nvPr>
        </p:nvSpPr>
        <p:spPr>
          <a:xfrm>
            <a:off x="340093" y="-627618"/>
            <a:ext cx="11511814" cy="492443"/>
          </a:xfrm>
        </p:spPr>
        <p:txBody>
          <a:bodyPr/>
          <a:lstStyle/>
          <a:p>
            <a:r>
              <a:rPr lang="en-US" dirty="0"/>
              <a:t>Telehealth Considerations</a:t>
            </a:r>
          </a:p>
        </p:txBody>
      </p:sp>
      <p:pic>
        <p:nvPicPr>
          <p:cNvPr id="4" name="Picture 3" descr="A circular diagram of telehealth considerations">
            <a:extLst>
              <a:ext uri="{FF2B5EF4-FFF2-40B4-BE49-F238E27FC236}">
                <a16:creationId xmlns:a16="http://schemas.microsoft.com/office/drawing/2014/main" id="{24A8EE6D-18FA-A051-236B-D5773AFF8318}"/>
              </a:ext>
            </a:extLst>
          </p:cNvPr>
          <p:cNvPicPr>
            <a:picLocks noChangeAspect="1"/>
          </p:cNvPicPr>
          <p:nvPr/>
        </p:nvPicPr>
        <p:blipFill>
          <a:blip r:embed="rId5"/>
          <a:srcRect l="17139" t="7127" r="16714" b="5243"/>
          <a:stretch/>
        </p:blipFill>
        <p:spPr>
          <a:xfrm>
            <a:off x="3059289" y="222094"/>
            <a:ext cx="6073422" cy="6034407"/>
          </a:xfrm>
          <a:prstGeom prst="rect">
            <a:avLst/>
          </a:prstGeom>
        </p:spPr>
      </p:pic>
      <p:sp>
        <p:nvSpPr>
          <p:cNvPr id="5" name="Arrow: Right 4" descr="Yellow arrow pointing to technology zone of diagram">
            <a:extLst>
              <a:ext uri="{FF2B5EF4-FFF2-40B4-BE49-F238E27FC236}">
                <a16:creationId xmlns:a16="http://schemas.microsoft.com/office/drawing/2014/main" id="{F9585D6C-7C68-0B4F-4C8F-368BE22561BC}"/>
              </a:ext>
            </a:extLst>
          </p:cNvPr>
          <p:cNvSpPr/>
          <p:nvPr/>
        </p:nvSpPr>
        <p:spPr>
          <a:xfrm rot="1133404">
            <a:off x="2906486" y="183875"/>
            <a:ext cx="1284051" cy="890543"/>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F82170B-A514-99FF-0752-1C8819FDA702}"/>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a:t>
            </a:r>
            <a:endParaRPr kumimoji="0" lang="en-US" sz="1050" b="0" i="0" u="none" strike="noStrike" kern="0" cap="none" spc="0" normalizeH="0" baseline="0" noProof="0" dirty="0">
              <a:ln>
                <a:noFill/>
              </a:ln>
              <a:solidFill>
                <a:srgbClr val="000000"/>
              </a:solidFill>
              <a:effectLst/>
              <a:uLnTx/>
              <a:uFillTx/>
              <a:latin typeface="Myriad Pro" panose="020B0503030403020204" pitchFamily="34" charset="0"/>
              <a:ea typeface="+mn-ea"/>
              <a:cs typeface="Arial" panose="020B0604020202020204" pitchFamily="34" charset="0"/>
            </a:endParaRPr>
          </a:p>
        </p:txBody>
      </p:sp>
      <p:pic>
        <p:nvPicPr>
          <p:cNvPr id="6" name="Audio 5" descr="Audio speaker icon">
            <a:hlinkClick r:id="" action="ppaction://media"/>
            <a:extLst>
              <a:ext uri="{FF2B5EF4-FFF2-40B4-BE49-F238E27FC236}">
                <a16:creationId xmlns:a16="http://schemas.microsoft.com/office/drawing/2014/main" id="{8F495C13-4C8D-E4D2-430A-5687070666E9}"/>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09845B32-9AF3-1A45-9EE7-CE698D8785D1}" label="" lang="en-us" r:embed="rId6"/>
                        </p173:trackLst>
                      </p173:tracksInfo>
                    </p:ext>
                  </p14:extLst>
                </p14:media>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99768720"/>
      </p:ext>
    </p:extLst>
  </p:cSld>
  <p:clrMapOvr>
    <a:masterClrMapping/>
  </p:clrMapOvr>
  <mc:AlternateContent xmlns:mc="http://schemas.openxmlformats.org/markup-compatibility/2006" xmlns:p14="http://schemas.microsoft.com/office/powerpoint/2010/main">
    <mc:Choice Requires="p14">
      <p:transition spd="slow" p14:dur="2000" advTm="30996"/>
    </mc:Choice>
    <mc:Fallback xmlns="">
      <p:transition spd="slow" advTm="30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96C2E-2D0C-9D9D-6E04-79EBE330BB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75D7B2-B167-A205-8923-FD9525388DBE}"/>
              </a:ext>
              <a:ext uri="{C183D7F6-B498-43B3-948B-1728B52AA6E4}">
                <adec:decorative xmlns:adec="http://schemas.microsoft.com/office/drawing/2017/decorative" val="1"/>
              </a:ext>
            </a:extLst>
          </p:cNvPr>
          <p:cNvSpPr>
            <a:spLocks noGrp="1"/>
          </p:cNvSpPr>
          <p:nvPr>
            <p:ph type="title"/>
          </p:nvPr>
        </p:nvSpPr>
        <p:spPr>
          <a:xfrm>
            <a:off x="340093" y="-648104"/>
            <a:ext cx="11511814" cy="492443"/>
          </a:xfrm>
        </p:spPr>
        <p:txBody>
          <a:bodyPr/>
          <a:lstStyle/>
          <a:p>
            <a:r>
              <a:rPr lang="en-US" dirty="0"/>
              <a:t>Telehealth Considerations</a:t>
            </a:r>
          </a:p>
        </p:txBody>
      </p:sp>
      <p:pic>
        <p:nvPicPr>
          <p:cNvPr id="4" name="Picture 3" descr="Diagram of telehealth considerations">
            <a:extLst>
              <a:ext uri="{FF2B5EF4-FFF2-40B4-BE49-F238E27FC236}">
                <a16:creationId xmlns:a16="http://schemas.microsoft.com/office/drawing/2014/main" id="{DBBA8D34-D95D-1081-7785-2B0826F75CD5}"/>
              </a:ext>
            </a:extLst>
          </p:cNvPr>
          <p:cNvPicPr>
            <a:picLocks noChangeAspect="1"/>
          </p:cNvPicPr>
          <p:nvPr/>
        </p:nvPicPr>
        <p:blipFill>
          <a:blip r:embed="rId5"/>
          <a:srcRect l="17139" t="7127" r="16714" b="5243"/>
          <a:stretch/>
        </p:blipFill>
        <p:spPr>
          <a:xfrm>
            <a:off x="3059289" y="222094"/>
            <a:ext cx="6073422" cy="6034407"/>
          </a:xfrm>
          <a:prstGeom prst="rect">
            <a:avLst/>
          </a:prstGeom>
        </p:spPr>
      </p:pic>
      <p:sp>
        <p:nvSpPr>
          <p:cNvPr id="5" name="Arrow: Right 4" descr="Purple arrow pointing to Privacy sector of diagram">
            <a:extLst>
              <a:ext uri="{FF2B5EF4-FFF2-40B4-BE49-F238E27FC236}">
                <a16:creationId xmlns:a16="http://schemas.microsoft.com/office/drawing/2014/main" id="{57390586-42F4-5EC9-92B8-2E70D3E9FBC8}"/>
              </a:ext>
            </a:extLst>
          </p:cNvPr>
          <p:cNvSpPr/>
          <p:nvPr/>
        </p:nvSpPr>
        <p:spPr>
          <a:xfrm rot="8397269">
            <a:off x="8237243" y="443081"/>
            <a:ext cx="1284051" cy="890543"/>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9E21C1F-C885-BC7C-0EEF-B8696EFF92B3}"/>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a:t>
            </a:r>
            <a:endParaRPr kumimoji="0" lang="en-US" sz="1050" b="0" i="0" u="none" strike="noStrike" kern="0" cap="none" spc="0" normalizeH="0" baseline="0" noProof="0" dirty="0">
              <a:ln>
                <a:noFill/>
              </a:ln>
              <a:solidFill>
                <a:srgbClr val="000000"/>
              </a:solidFill>
              <a:effectLst/>
              <a:uLnTx/>
              <a:uFillTx/>
              <a:latin typeface="Myriad Pro" panose="020B0503030403020204" pitchFamily="34" charset="0"/>
              <a:ea typeface="+mn-ea"/>
              <a:cs typeface="Arial" panose="020B0604020202020204" pitchFamily="34" charset="0"/>
            </a:endParaRPr>
          </a:p>
        </p:txBody>
      </p:sp>
      <p:pic>
        <p:nvPicPr>
          <p:cNvPr id="6" name="Audio 5" descr="Audio speaker icon">
            <a:hlinkClick r:id="" action="ppaction://media"/>
            <a:extLst>
              <a:ext uri="{FF2B5EF4-FFF2-40B4-BE49-F238E27FC236}">
                <a16:creationId xmlns:a16="http://schemas.microsoft.com/office/drawing/2014/main" id="{BF8D64D1-C3B8-333D-C5E3-B9EE2099560E}"/>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8B181263-7248-4745-B399-12B00B02F3AC}" label="" lang="en-us" r:embed="rId6"/>
                        </p173:trackLst>
                      </p173:tracksInfo>
                    </p:ext>
                  </p14:extLst>
                </p14:media>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79371235"/>
      </p:ext>
    </p:extLst>
  </p:cSld>
  <p:clrMapOvr>
    <a:masterClrMapping/>
  </p:clrMapOvr>
  <mc:AlternateContent xmlns:mc="http://schemas.openxmlformats.org/markup-compatibility/2006" xmlns:p14="http://schemas.microsoft.com/office/powerpoint/2010/main">
    <mc:Choice Requires="p14">
      <p:transition spd="slow" p14:dur="2000" advTm="9451"/>
    </mc:Choice>
    <mc:Fallback xmlns="">
      <p:transition spd="slow" advTm="9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0F0A8-5B0B-6D6D-21F9-48E48F1EABE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344006C-D28B-14E6-D770-FF77890E7B1B}"/>
              </a:ext>
              <a:ext uri="{C183D7F6-B498-43B3-948B-1728B52AA6E4}">
                <adec:decorative xmlns:adec="http://schemas.microsoft.com/office/drawing/2017/decorative" val="1"/>
              </a:ext>
            </a:extLst>
          </p:cNvPr>
          <p:cNvSpPr>
            <a:spLocks noGrp="1"/>
          </p:cNvSpPr>
          <p:nvPr>
            <p:ph type="title"/>
          </p:nvPr>
        </p:nvSpPr>
        <p:spPr>
          <a:xfrm>
            <a:off x="340093" y="-617932"/>
            <a:ext cx="11511814" cy="492443"/>
          </a:xfrm>
        </p:spPr>
        <p:txBody>
          <a:bodyPr/>
          <a:lstStyle/>
          <a:p>
            <a:r>
              <a:rPr lang="en-US" dirty="0"/>
              <a:t>Telehealth Considerations</a:t>
            </a:r>
          </a:p>
        </p:txBody>
      </p:sp>
      <p:pic>
        <p:nvPicPr>
          <p:cNvPr id="4" name="Picture 3" descr="Diagram of telehealth considerations">
            <a:extLst>
              <a:ext uri="{FF2B5EF4-FFF2-40B4-BE49-F238E27FC236}">
                <a16:creationId xmlns:a16="http://schemas.microsoft.com/office/drawing/2014/main" id="{0BC9D06F-EE08-F617-9000-6DBEE105A57A}"/>
              </a:ext>
            </a:extLst>
          </p:cNvPr>
          <p:cNvPicPr>
            <a:picLocks noChangeAspect="1"/>
          </p:cNvPicPr>
          <p:nvPr/>
        </p:nvPicPr>
        <p:blipFill>
          <a:blip r:embed="rId5"/>
          <a:srcRect l="17139" t="7127" r="16714" b="5243"/>
          <a:stretch/>
        </p:blipFill>
        <p:spPr>
          <a:xfrm>
            <a:off x="3059289" y="222094"/>
            <a:ext cx="6073422" cy="6034407"/>
          </a:xfrm>
          <a:prstGeom prst="rect">
            <a:avLst/>
          </a:prstGeom>
        </p:spPr>
      </p:pic>
      <p:sp>
        <p:nvSpPr>
          <p:cNvPr id="5" name="Arrow: Right 4" descr="Violet arrow pointing to Legal sector of diagram">
            <a:extLst>
              <a:ext uri="{FF2B5EF4-FFF2-40B4-BE49-F238E27FC236}">
                <a16:creationId xmlns:a16="http://schemas.microsoft.com/office/drawing/2014/main" id="{06DAC3AF-FBC6-D26D-E9FB-AD4E7852C52E}"/>
              </a:ext>
            </a:extLst>
          </p:cNvPr>
          <p:cNvSpPr/>
          <p:nvPr/>
        </p:nvSpPr>
        <p:spPr>
          <a:xfrm rot="12078948">
            <a:off x="8781993" y="4347313"/>
            <a:ext cx="1284051" cy="890543"/>
          </a:xfrm>
          <a:prstGeom prst="rightArrow">
            <a:avLst/>
          </a:prstGeom>
          <a:solidFill>
            <a:srgbClr val="95006C"/>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6A65CAE-45D5-2889-F6AB-D0D6E7CC98F1}"/>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a:t>
            </a:r>
            <a:endParaRPr kumimoji="0" lang="en-US" sz="1050" b="0" i="0" u="none" strike="noStrike" kern="0" cap="none" spc="0" normalizeH="0" baseline="0" noProof="0" dirty="0">
              <a:ln>
                <a:noFill/>
              </a:ln>
              <a:solidFill>
                <a:srgbClr val="000000"/>
              </a:solidFill>
              <a:effectLst/>
              <a:uLnTx/>
              <a:uFillTx/>
              <a:latin typeface="Myriad Pro" panose="020B0503030403020204" pitchFamily="34" charset="0"/>
              <a:ea typeface="+mn-ea"/>
              <a:cs typeface="Arial" panose="020B0604020202020204" pitchFamily="34" charset="0"/>
            </a:endParaRPr>
          </a:p>
        </p:txBody>
      </p:sp>
      <p:pic>
        <p:nvPicPr>
          <p:cNvPr id="12" name="Audio 11" descr="Audio speaker icon">
            <a:hlinkClick r:id="" action="ppaction://media"/>
            <a:extLst>
              <a:ext uri="{FF2B5EF4-FFF2-40B4-BE49-F238E27FC236}">
                <a16:creationId xmlns:a16="http://schemas.microsoft.com/office/drawing/2014/main" id="{65C962F9-1944-45D7-43AF-E3510F95D276}"/>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C5AC83B6-83B4-7C43-A4FD-BDC96FB3DA05}" label="" lang="en-us" r:embed="rId6"/>
                        </p173:trackLst>
                      </p173:tracksInfo>
                    </p:ext>
                  </p14:extLst>
                </p14:media>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72171325"/>
      </p:ext>
    </p:extLst>
  </p:cSld>
  <p:clrMapOvr>
    <a:masterClrMapping/>
  </p:clrMapOvr>
  <mc:AlternateContent xmlns:mc="http://schemas.openxmlformats.org/markup-compatibility/2006" xmlns:p14="http://schemas.microsoft.com/office/powerpoint/2010/main">
    <mc:Choice Requires="p14">
      <p:transition spd="slow" p14:dur="2000" advTm="20535"/>
    </mc:Choice>
    <mc:Fallback xmlns="">
      <p:transition spd="slow" advTm="20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2D955-FE94-6F41-A97D-B92C92758F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279939-80CF-09BD-0541-96A0A5F00F57}"/>
              </a:ext>
              <a:ext uri="{C183D7F6-B498-43B3-948B-1728B52AA6E4}">
                <adec:decorative xmlns:adec="http://schemas.microsoft.com/office/drawing/2017/decorative" val="1"/>
              </a:ext>
            </a:extLst>
          </p:cNvPr>
          <p:cNvSpPr>
            <a:spLocks noGrp="1"/>
          </p:cNvSpPr>
          <p:nvPr>
            <p:ph type="title"/>
          </p:nvPr>
        </p:nvSpPr>
        <p:spPr>
          <a:xfrm>
            <a:off x="340093" y="-617932"/>
            <a:ext cx="11511814" cy="492443"/>
          </a:xfrm>
        </p:spPr>
        <p:txBody>
          <a:bodyPr/>
          <a:lstStyle/>
          <a:p>
            <a:r>
              <a:rPr lang="en-US" dirty="0"/>
              <a:t>Telehealth Considerations</a:t>
            </a:r>
          </a:p>
        </p:txBody>
      </p:sp>
      <p:pic>
        <p:nvPicPr>
          <p:cNvPr id="4" name="Picture 3" descr="Diagram of telehealth considerations">
            <a:extLst>
              <a:ext uri="{FF2B5EF4-FFF2-40B4-BE49-F238E27FC236}">
                <a16:creationId xmlns:a16="http://schemas.microsoft.com/office/drawing/2014/main" id="{1D35E2E2-DE96-4427-1554-38BA64C7A31F}"/>
              </a:ext>
            </a:extLst>
          </p:cNvPr>
          <p:cNvPicPr>
            <a:picLocks noChangeAspect="1"/>
          </p:cNvPicPr>
          <p:nvPr/>
        </p:nvPicPr>
        <p:blipFill>
          <a:blip r:embed="rId5"/>
          <a:srcRect l="17139" t="7127" r="16714" b="5243"/>
          <a:stretch/>
        </p:blipFill>
        <p:spPr>
          <a:xfrm>
            <a:off x="3059289" y="222094"/>
            <a:ext cx="6073422" cy="6034407"/>
          </a:xfrm>
          <a:prstGeom prst="rect">
            <a:avLst/>
          </a:prstGeom>
        </p:spPr>
      </p:pic>
      <p:sp>
        <p:nvSpPr>
          <p:cNvPr id="5" name="Arrow: Right 4" descr="Blue arrow pointing to Reimbursement sector of diagram">
            <a:extLst>
              <a:ext uri="{FF2B5EF4-FFF2-40B4-BE49-F238E27FC236}">
                <a16:creationId xmlns:a16="http://schemas.microsoft.com/office/drawing/2014/main" id="{432B8B53-51D4-4C16-99F0-78F29A75DF2D}"/>
              </a:ext>
            </a:extLst>
          </p:cNvPr>
          <p:cNvSpPr/>
          <p:nvPr/>
        </p:nvSpPr>
        <p:spPr>
          <a:xfrm rot="20190756">
            <a:off x="3538522" y="5811229"/>
            <a:ext cx="1284051" cy="890543"/>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9CC6DE1-7CEF-977E-826B-CC2F6CF782D3}"/>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a:t>
            </a:r>
            <a:endParaRPr kumimoji="0" lang="en-US" sz="1050" b="0" i="0" u="none" strike="noStrike" kern="0" cap="none" spc="0" normalizeH="0" baseline="0" noProof="0" dirty="0">
              <a:ln>
                <a:noFill/>
              </a:ln>
              <a:solidFill>
                <a:srgbClr val="000000"/>
              </a:solidFill>
              <a:effectLst/>
              <a:uLnTx/>
              <a:uFillTx/>
              <a:latin typeface="Myriad Pro" panose="020B0503030403020204" pitchFamily="34" charset="0"/>
              <a:ea typeface="+mn-ea"/>
              <a:cs typeface="Arial" panose="020B0604020202020204" pitchFamily="34" charset="0"/>
            </a:endParaRPr>
          </a:p>
        </p:txBody>
      </p:sp>
      <p:pic>
        <p:nvPicPr>
          <p:cNvPr id="7" name="Audio 6" descr="Audio speaker icon">
            <a:hlinkClick r:id="" action="ppaction://media"/>
            <a:extLst>
              <a:ext uri="{FF2B5EF4-FFF2-40B4-BE49-F238E27FC236}">
                <a16:creationId xmlns:a16="http://schemas.microsoft.com/office/drawing/2014/main" id="{C5773CAA-966B-ED76-3179-CECFA0A2F9F5}"/>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D634EF35-0B30-614D-AEB8-3BF59256FBC6}" label="" lang="en-us" r:embed="rId6"/>
                        </p173:trackLst>
                      </p173:tracksInfo>
                    </p:ext>
                  </p14:extLst>
                </p14:media>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59318860"/>
      </p:ext>
    </p:extLst>
  </p:cSld>
  <p:clrMapOvr>
    <a:masterClrMapping/>
  </p:clrMapOvr>
  <mc:AlternateContent xmlns:mc="http://schemas.openxmlformats.org/markup-compatibility/2006" xmlns:p14="http://schemas.microsoft.com/office/powerpoint/2010/main">
    <mc:Choice Requires="p14">
      <p:transition spd="slow" p14:dur="2000" advTm="26480"/>
    </mc:Choice>
    <mc:Fallback xmlns="">
      <p:transition spd="slow" advTm="26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91473-4632-5A10-4E8C-D529CE3C829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BDEDF04-6DF4-6E77-0619-9281AB95AA7A}"/>
              </a:ext>
              <a:ext uri="{C183D7F6-B498-43B3-948B-1728B52AA6E4}">
                <adec:decorative xmlns:adec="http://schemas.microsoft.com/office/drawing/2017/decorative" val="1"/>
              </a:ext>
            </a:extLst>
          </p:cNvPr>
          <p:cNvSpPr>
            <a:spLocks noGrp="1"/>
          </p:cNvSpPr>
          <p:nvPr>
            <p:ph type="title"/>
          </p:nvPr>
        </p:nvSpPr>
        <p:spPr>
          <a:xfrm>
            <a:off x="340093" y="-690362"/>
            <a:ext cx="11511814" cy="492443"/>
          </a:xfrm>
        </p:spPr>
        <p:txBody>
          <a:bodyPr/>
          <a:lstStyle/>
          <a:p>
            <a:r>
              <a:rPr lang="en-US" dirty="0"/>
              <a:t>Telehealth Considerations</a:t>
            </a:r>
          </a:p>
        </p:txBody>
      </p:sp>
      <p:sp>
        <p:nvSpPr>
          <p:cNvPr id="5" name="Arrow: Right 4" descr="Green arrow pointing to Licensure sector of diagram">
            <a:extLst>
              <a:ext uri="{FF2B5EF4-FFF2-40B4-BE49-F238E27FC236}">
                <a16:creationId xmlns:a16="http://schemas.microsoft.com/office/drawing/2014/main" id="{A559682F-D2C8-C530-BF75-09D85918F2CE}"/>
              </a:ext>
            </a:extLst>
          </p:cNvPr>
          <p:cNvSpPr/>
          <p:nvPr/>
        </p:nvSpPr>
        <p:spPr>
          <a:xfrm>
            <a:off x="1665659" y="2983728"/>
            <a:ext cx="1284051" cy="89054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 of telehealth considerations">
            <a:extLst>
              <a:ext uri="{FF2B5EF4-FFF2-40B4-BE49-F238E27FC236}">
                <a16:creationId xmlns:a16="http://schemas.microsoft.com/office/drawing/2014/main" id="{855D8912-63D8-5499-2D68-C713D63FC72B}"/>
              </a:ext>
            </a:extLst>
          </p:cNvPr>
          <p:cNvPicPr>
            <a:picLocks noChangeAspect="1"/>
          </p:cNvPicPr>
          <p:nvPr/>
        </p:nvPicPr>
        <p:blipFill>
          <a:blip r:embed="rId5"/>
          <a:srcRect l="17139" t="7127" r="16714" b="5243"/>
          <a:stretch/>
        </p:blipFill>
        <p:spPr>
          <a:xfrm>
            <a:off x="3059289" y="222094"/>
            <a:ext cx="6073422" cy="6034407"/>
          </a:xfrm>
          <a:prstGeom prst="rect">
            <a:avLst/>
          </a:prstGeom>
        </p:spPr>
      </p:pic>
      <p:sp>
        <p:nvSpPr>
          <p:cNvPr id="2" name="TextBox 1">
            <a:extLst>
              <a:ext uri="{FF2B5EF4-FFF2-40B4-BE49-F238E27FC236}">
                <a16:creationId xmlns:a16="http://schemas.microsoft.com/office/drawing/2014/main" id="{CBED2764-DADC-626A-5E32-86B7F8AEF819}"/>
              </a:ext>
            </a:extLst>
          </p:cNvPr>
          <p:cNvSpPr txBox="1"/>
          <p:nvPr/>
        </p:nvSpPr>
        <p:spPr>
          <a:xfrm>
            <a:off x="4584700" y="6604084"/>
            <a:ext cx="3022600" cy="253916"/>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buClr>
                <a:srgbClr val="39683E"/>
              </a:buClr>
              <a:defRPr/>
            </a:pPr>
            <a:r>
              <a:rPr lang="en-US" sz="1050" kern="0" dirty="0">
                <a:solidFill>
                  <a:srgbClr val="000000"/>
                </a:solidFill>
                <a:latin typeface="Myriad Pro" panose="020B0503030403020204" pitchFamily="34" charset="0"/>
                <a:cs typeface="Arial" panose="020B0604020202020204" pitchFamily="34" charset="0"/>
              </a:rPr>
              <a:t>© 2026 Academy of Nutrition and Dietetics</a:t>
            </a:r>
            <a:endParaRPr kumimoji="0" lang="en-US" sz="1050" b="0" i="0" u="none" strike="noStrike" kern="0" cap="none" spc="0" normalizeH="0" baseline="0" noProof="0" dirty="0">
              <a:ln>
                <a:noFill/>
              </a:ln>
              <a:solidFill>
                <a:srgbClr val="000000"/>
              </a:solidFill>
              <a:effectLst/>
              <a:uLnTx/>
              <a:uFillTx/>
              <a:latin typeface="Myriad Pro" panose="020B0503030403020204" pitchFamily="34" charset="0"/>
              <a:ea typeface="+mn-ea"/>
              <a:cs typeface="Arial" panose="020B0604020202020204" pitchFamily="34" charset="0"/>
            </a:endParaRPr>
          </a:p>
        </p:txBody>
      </p:sp>
      <p:pic>
        <p:nvPicPr>
          <p:cNvPr id="6" name="Audio 5" descr="Audio speaker icon">
            <a:hlinkClick r:id="" action="ppaction://media"/>
            <a:extLst>
              <a:ext uri="{FF2B5EF4-FFF2-40B4-BE49-F238E27FC236}">
                <a16:creationId xmlns:a16="http://schemas.microsoft.com/office/drawing/2014/main" id="{967C2920-F90B-70DA-1DA3-24FC6B5238C1}"/>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781DA952-61FE-064E-849C-4AE18F3CC0B2}" label="" lang="en-us" r:embed="rId6"/>
                        </p173:trackLst>
                      </p173:tracksInfo>
                    </p:ext>
                  </p14:extLst>
                </p14:media>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7125332"/>
      </p:ext>
    </p:extLst>
  </p:cSld>
  <p:clrMapOvr>
    <a:masterClrMapping/>
  </p:clrMapOvr>
  <mc:AlternateContent xmlns:mc="http://schemas.openxmlformats.org/markup-compatibility/2006" xmlns:p14="http://schemas.microsoft.com/office/powerpoint/2010/main">
    <mc:Choice Requires="p14">
      <p:transition spd="slow" p14:dur="2000" advTm="40008"/>
    </mc:Choice>
    <mc:Fallback xmlns="">
      <p:transition spd="slow" advTm="40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99">
      <a:dk1>
        <a:srgbClr val="000000"/>
      </a:dk1>
      <a:lt1>
        <a:sysClr val="window" lastClr="FFFFFF"/>
      </a:lt1>
      <a:dk2>
        <a:srgbClr val="746D6D"/>
      </a:dk2>
      <a:lt2>
        <a:srgbClr val="EFEEEE"/>
      </a:lt2>
      <a:accent1>
        <a:srgbClr val="39683E"/>
      </a:accent1>
      <a:accent2>
        <a:srgbClr val="CC2229"/>
      </a:accent2>
      <a:accent3>
        <a:srgbClr val="006998"/>
      </a:accent3>
      <a:accent4>
        <a:srgbClr val="C0D446"/>
      </a:accent4>
      <a:accent5>
        <a:srgbClr val="F6D530"/>
      </a:accent5>
      <a:accent6>
        <a:srgbClr val="422566"/>
      </a:accent6>
      <a:hlink>
        <a:srgbClr val="A27E2D"/>
      </a:hlink>
      <a:folHlink>
        <a:srgbClr val="954F72"/>
      </a:folHlink>
    </a:clrScheme>
    <a:fontScheme name="Custom 111">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lIns="0" tIns="0" rIns="0" bIns="0" rtlCol="0" anchor="t" anchorCtr="0">
        <a:sp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Academy CDR PowerPoint Templates" id="{3D79AB26-A0C1-4A45-9B59-5E912CB49F9A}" vid="{A608F956-410D-2D4E-9B06-CFF3BB53AD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Academy CDR PowerPoint Templates</Template>
  <TotalTime>6710</TotalTime>
  <Words>2264</Words>
  <Application>Microsoft Macintosh PowerPoint</Application>
  <PresentationFormat>Widescreen</PresentationFormat>
  <Paragraphs>182</Paragraphs>
  <Slides>23</Slides>
  <Notes>22</Notes>
  <HiddenSlides>0</HiddenSlides>
  <MMClips>23</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5" baseType="lpstr">
      <vt:lpstr>Aptos</vt:lpstr>
      <vt:lpstr>Arial</vt:lpstr>
      <vt:lpstr>Calibri</vt:lpstr>
      <vt:lpstr>Cambria</vt:lpstr>
      <vt:lpstr>Courier New</vt:lpstr>
      <vt:lpstr>Myriad Pro</vt:lpstr>
      <vt:lpstr>Myriad Pro Light</vt:lpstr>
      <vt:lpstr>Nunito Light</vt:lpstr>
      <vt:lpstr>Symbol</vt:lpstr>
      <vt:lpstr>Wingdings</vt:lpstr>
      <vt:lpstr>Office Theme</vt:lpstr>
      <vt:lpstr>think-cell Slide</vt:lpstr>
      <vt:lpstr>Navigating Licensure Related Topics</vt:lpstr>
      <vt:lpstr>Table of contents </vt:lpstr>
      <vt:lpstr>Licensure Overview</vt:lpstr>
      <vt:lpstr>Delivering Nutrition-Related Services Via Telehealth </vt:lpstr>
      <vt:lpstr>Telehealth Considerations</vt:lpstr>
      <vt:lpstr>Telehealth Considerations</vt:lpstr>
      <vt:lpstr>Telehealth Considerations</vt:lpstr>
      <vt:lpstr>Telehealth Considerations</vt:lpstr>
      <vt:lpstr>Telehealth Considerations</vt:lpstr>
      <vt:lpstr>CDR Credential vs  State Licensure   What is the Difference? </vt:lpstr>
      <vt:lpstr>Definitions</vt:lpstr>
      <vt:lpstr>Key Areas of Difference</vt:lpstr>
      <vt:lpstr>Benefits</vt:lpstr>
      <vt:lpstr>Case Study</vt:lpstr>
      <vt:lpstr>Case Study Using the Scope of Practice Decision Algorithm </vt:lpstr>
      <vt:lpstr>Case Study Using the Scope of Practice Decision Algorithm </vt:lpstr>
      <vt:lpstr>Case Study Using the Scope of Practice Decision Algorithm </vt:lpstr>
      <vt:lpstr>Case Study Using the Scope of Practice Decision Algorithm </vt:lpstr>
      <vt:lpstr>Case Study Using the Scope of Practice Decision Algorithm </vt:lpstr>
      <vt:lpstr>Case Study Using the Scope of Practice Decision Algorithm </vt:lpstr>
      <vt:lpstr>Case Study Using the Scope of Practice Decision Algorithm </vt:lpstr>
      <vt:lpstr>The Scope of Practice Decision Algorithm  can be found at https://www.eatrightpro.org/practice/scope-and-standards-of-practice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Dana Buelsing Sowards</dc:creator>
  <cp:lastModifiedBy>Andrew Larson</cp:lastModifiedBy>
  <cp:revision>46</cp:revision>
  <dcterms:created xsi:type="dcterms:W3CDTF">2023-11-09T19:19:18Z</dcterms:created>
  <dcterms:modified xsi:type="dcterms:W3CDTF">2026-05-20T23:55:52Z</dcterms:modified>
</cp:coreProperties>
</file>