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59.xml" ContentType="application/vnd.openxmlformats-officedocument.presentationml.tags+xml"/>
  <Override PartName="/ppt/notesSlides/notesSlide46.xml" ContentType="application/vnd.openxmlformats-officedocument.presentationml.notesSlide+xml"/>
  <Override PartName="/ppt/tags/tag60.xml" ContentType="application/vnd.openxmlformats-officedocument.presentationml.tags+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4" r:id="rId2"/>
  </p:sldMasterIdLst>
  <p:notesMasterIdLst>
    <p:notesMasterId r:id="rId50"/>
  </p:notesMasterIdLst>
  <p:handoutMasterIdLst>
    <p:handoutMasterId r:id="rId51"/>
  </p:handoutMasterIdLst>
  <p:sldIdLst>
    <p:sldId id="455" r:id="rId3"/>
    <p:sldId id="494" r:id="rId4"/>
    <p:sldId id="456" r:id="rId5"/>
    <p:sldId id="258" r:id="rId6"/>
    <p:sldId id="265" r:id="rId7"/>
    <p:sldId id="495" r:id="rId8"/>
    <p:sldId id="466" r:id="rId9"/>
    <p:sldId id="496" r:id="rId10"/>
    <p:sldId id="467" r:id="rId11"/>
    <p:sldId id="497" r:id="rId12"/>
    <p:sldId id="468" r:id="rId13"/>
    <p:sldId id="498" r:id="rId14"/>
    <p:sldId id="469" r:id="rId15"/>
    <p:sldId id="499" r:id="rId16"/>
    <p:sldId id="471" r:id="rId17"/>
    <p:sldId id="500" r:id="rId18"/>
    <p:sldId id="474" r:id="rId19"/>
    <p:sldId id="501" r:id="rId20"/>
    <p:sldId id="472" r:id="rId21"/>
    <p:sldId id="502" r:id="rId22"/>
    <p:sldId id="475" r:id="rId23"/>
    <p:sldId id="503" r:id="rId24"/>
    <p:sldId id="476" r:id="rId25"/>
    <p:sldId id="504" r:id="rId26"/>
    <p:sldId id="478" r:id="rId27"/>
    <p:sldId id="505" r:id="rId28"/>
    <p:sldId id="479" r:id="rId29"/>
    <p:sldId id="480" r:id="rId30"/>
    <p:sldId id="506" r:id="rId31"/>
    <p:sldId id="481" r:id="rId32"/>
    <p:sldId id="507" r:id="rId33"/>
    <p:sldId id="483" r:id="rId34"/>
    <p:sldId id="508" r:id="rId35"/>
    <p:sldId id="482" r:id="rId36"/>
    <p:sldId id="509" r:id="rId37"/>
    <p:sldId id="485" r:id="rId38"/>
    <p:sldId id="484" r:id="rId39"/>
    <p:sldId id="486" r:id="rId40"/>
    <p:sldId id="487" r:id="rId41"/>
    <p:sldId id="510" r:id="rId42"/>
    <p:sldId id="488" r:id="rId43"/>
    <p:sldId id="511" r:id="rId44"/>
    <p:sldId id="490" r:id="rId45"/>
    <p:sldId id="491" r:id="rId46"/>
    <p:sldId id="493" r:id="rId47"/>
    <p:sldId id="444" r:id="rId48"/>
    <p:sldId id="43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05660-EFBF-59BB-8860-AC200E006726}" name="Michelle Strang" initials="MS" userId="S::mstrang@eatright.org::3a48fbc2-1469-4877-80ca-94df6238d0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86C"/>
    <a:srgbClr val="95006C"/>
    <a:srgbClr val="FFA3E5"/>
    <a:srgbClr val="4C7F72"/>
    <a:srgbClr val="F0EADA"/>
    <a:srgbClr val="0EB0C6"/>
    <a:srgbClr val="F1F1F1"/>
    <a:srgbClr val="2799D0"/>
    <a:srgbClr val="3680E6"/>
    <a:srgbClr val="566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117D0-5397-4A62-8EA0-B745E8A07500}" v="41" dt="2024-12-19T14:15:05.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30" autoAdjust="0"/>
    <p:restoredTop sz="77342" autoAdjust="0"/>
  </p:normalViewPr>
  <p:slideViewPr>
    <p:cSldViewPr snapToGrid="0">
      <p:cViewPr varScale="1">
        <p:scale>
          <a:sx n="148" d="100"/>
          <a:sy n="148" d="100"/>
        </p:scale>
        <p:origin x="768" y="192"/>
      </p:cViewPr>
      <p:guideLst/>
    </p:cSldViewPr>
  </p:slideViewPr>
  <p:outlineViewPr>
    <p:cViewPr>
      <p:scale>
        <a:sx n="33" d="100"/>
        <a:sy n="33" d="100"/>
      </p:scale>
      <p:origin x="0" y="-270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1" d="100"/>
          <a:sy n="71" d="100"/>
        </p:scale>
        <p:origin x="3468"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5/20/26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Welcome to this video, which is a Practice Tool highlighting a case study in which an RDN’s competence is questioned by a Joint Commission accreditor.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592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1F4A9-E2A2-7C44-75B3-B58DDA111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A6ECF-CE06-38AB-B846-5DFB122DA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11C9F-C664-CAAE-869D-BB9DC5CC8474}"/>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Clinical RDN: I received it on May 19</a:t>
            </a:r>
            <a:r>
              <a:rPr kumimoji="0" lang="en-US"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The policy states that the dietitian must complete all consults within 48 hours.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028D6BB-D23D-1FA5-E8C9-33FEAFE0C58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25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DA4F-55C8-4E38-5B92-2F6720AE1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F04F6-BC2A-E4B6-38C8-6A797FD46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737E3-299A-6D74-C79E-8A4DD9FCE43F}"/>
              </a:ext>
            </a:extLst>
          </p:cNvPr>
          <p:cNvSpPr>
            <a:spLocks noGrp="1"/>
          </p:cNvSpPr>
          <p:nvPr>
            <p:ph type="body" idx="1"/>
          </p:nvPr>
        </p:nvSpPr>
        <p:spPr/>
        <p:txBody>
          <a:bodyPr/>
          <a:lstStyle/>
          <a:p>
            <a:pPr marL="914400" marR="0" lvl="0" indent="-91440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Why was the patient screened for nutrition risk?</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AAE4E95-3612-1A65-D3F0-1851344DF85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34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A4597-CCD6-8AE2-7A82-7775A0F19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5672A-A7D1-E692-D8D8-6C599A41B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31A87-B6EB-68B9-2D7B-F65F6170052B}"/>
              </a:ext>
            </a:extLst>
          </p:cNvPr>
          <p:cNvSpPr>
            <a:spLocks noGrp="1"/>
          </p:cNvSpPr>
          <p:nvPr>
            <p:ph type="body" idx="1"/>
          </p:nvPr>
        </p:nvSpPr>
        <p:spPr/>
        <p:txBody>
          <a:bodyPr/>
          <a:lstStyle/>
          <a:p>
            <a:r>
              <a:rPr lang="en-US" dirty="0"/>
              <a:t>Clinical RDN: Well, because of his poor appetite his weight for height is less than the 5th percentile and he receives g-tube feedings.</a:t>
            </a:r>
          </a:p>
          <a:p>
            <a:endParaRPr lang="en-US" dirty="0"/>
          </a:p>
        </p:txBody>
      </p:sp>
      <p:sp>
        <p:nvSpPr>
          <p:cNvPr id="4" name="Slide Number Placeholder 3">
            <a:extLst>
              <a:ext uri="{FF2B5EF4-FFF2-40B4-BE49-F238E27FC236}">
                <a16:creationId xmlns:a16="http://schemas.microsoft.com/office/drawing/2014/main" id="{9679A419-C316-CB7B-D0D3-2FCE3D566CA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71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4464-AED1-E8B5-E7B1-C9FD3FF74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5C00B-6AEF-8971-9820-181C6B73A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6790E-C465-9936-FDF5-AB19A1C5380D}"/>
              </a:ext>
            </a:extLst>
          </p:cNvPr>
          <p:cNvSpPr>
            <a:spLocks noGrp="1"/>
          </p:cNvSpPr>
          <p:nvPr>
            <p:ph type="body" idx="1"/>
          </p:nvPr>
        </p:nvSpPr>
        <p:spPr/>
        <p:txBody>
          <a:bodyPr/>
          <a:lstStyle/>
          <a:p>
            <a:pPr marL="914400" marR="0" lvl="0" indent="-91440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What did you do to complete the consult?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82445F5-57F7-CF2C-DAC7-E9EE036697B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8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35A4C-D742-AFD3-58D1-33A15E362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221A8-05E0-DEC7-BF0C-DD9EF173C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05BB6-E3B6-766C-B648-BE0E6B47B73C}"/>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Clinical RDN: I completed a nutrition assessment on the patient </a:t>
            </a:r>
            <a:r>
              <a:rPr kumimoji="0" lang="en-US" sz="2400" b="0" i="0" u="none" strike="noStrike" kern="1200" cap="none" spc="0" normalizeH="0" baseline="0" noProof="0" dirty="0">
                <a:ln>
                  <a:noFill/>
                </a:ln>
                <a:solidFill>
                  <a:prstClr val="black"/>
                </a:solidFill>
                <a:effectLst/>
                <a:uLnTx/>
                <a:uFillTx/>
                <a:latin typeface="Calibri"/>
                <a:ea typeface="+mn-ea"/>
                <a:cs typeface="+mn-cs"/>
              </a:rPr>
              <a:t>and developed a plan of care for this patient in collaboration with the patient’s mother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FF3D557-A865-B65D-F10C-67627E44DF3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3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29D96-AC61-3462-767A-E3F1736AB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DD9A5-47DC-D223-40D4-4FE9657C1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9D174-EF9C-10DD-7399-2436D61915A7}"/>
              </a:ext>
            </a:extLst>
          </p:cNvPr>
          <p:cNvSpPr>
            <a:spLocks noGrp="1"/>
          </p:cNvSpPr>
          <p:nvPr>
            <p:ph type="body" idx="1"/>
          </p:nvPr>
        </p:nvSpPr>
        <p:spPr/>
        <p:txBody>
          <a:bodyPr/>
          <a:lstStyle/>
          <a:p>
            <a:r>
              <a:rPr lang="en-US" dirty="0"/>
              <a:t>TJC Surveyor: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What did you find from the nutrition assessment?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C17102D-486A-F4B2-5A70-7063ADE8DCB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188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6361-28E4-48A8-9F3D-16BD59958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D1A22-1ED2-05EF-B86B-69F195A57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06506-82D4-A536-5768-B283339DB6D0}"/>
              </a:ext>
            </a:extLst>
          </p:cNvPr>
          <p:cNvSpPr>
            <a:spLocks noGrp="1"/>
          </p:cNvSpPr>
          <p:nvPr>
            <p:ph type="body" idx="1"/>
          </p:nvPr>
        </p:nvSpPr>
        <p:spPr/>
        <p:txBody>
          <a:bodyPr/>
          <a:lstStyle/>
          <a:p>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Clinical RDN: I found in talking with the patient’s mother that J.D.’s  appetite has been poor over the past 2 weeks. He has not been eating his normal snacks and meals. He was still getting nocturnal g-tube feedings to supplement his diet.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BFBD9EB-31DE-3490-89F1-5B6A96BCE27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623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C7CD-C631-A498-6CE7-66ED130BB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6BE25-6AA5-0434-C313-FA9814BEB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DA3E6-2100-4A9B-5D1C-83154358B2C7}"/>
              </a:ext>
            </a:extLst>
          </p:cNvPr>
          <p:cNvSpPr>
            <a:spLocks noGrp="1"/>
          </p:cNvSpPr>
          <p:nvPr>
            <p:ph type="body" idx="1"/>
          </p:nvPr>
        </p:nvSpPr>
        <p:spPr/>
        <p:txBody>
          <a:bodyPr/>
          <a:lstStyle/>
          <a:p>
            <a:pPr marL="914400" marR="0" lvl="0" indent="-91440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So, what did you recommend as part of your nutrition assessment?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u="sng" dirty="0"/>
          </a:p>
          <a:p>
            <a:endParaRPr lang="en-US" dirty="0"/>
          </a:p>
        </p:txBody>
      </p:sp>
      <p:sp>
        <p:nvSpPr>
          <p:cNvPr id="4" name="Slide Number Placeholder 3">
            <a:extLst>
              <a:ext uri="{FF2B5EF4-FFF2-40B4-BE49-F238E27FC236}">
                <a16:creationId xmlns:a16="http://schemas.microsoft.com/office/drawing/2014/main" id="{4DF942D0-1529-7B50-4318-A4885F7C191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0269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E46C-4C9D-0673-ACDC-961687A34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FBA8B-48B6-8E37-F552-73356E623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70B10-79DC-3864-44D9-8F257269E7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Arial" panose="020B0604020202020204" pitchFamily="34" charset="0"/>
              </a:rPr>
              <a:t>Clinical RDN: I recommended that the patient consume high calorie/ high protein foods throughout the day and continue with his normal g-tube feedings at night. Based on lab results, I also recommended that his nutrition enzymes and vitamin dosages be adjusted due to malabsorption. I also started a calorie count to monitor his intake.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7999BA9-E394-E249-7ED9-214A7CBAA1C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834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6D530-0312-1EA1-53B0-06A7494BC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88689-E32B-5B0B-F3A7-92EBA19DD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8BA8B-010A-A75C-1BB1-386E1FB9189C}"/>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How long have you been working with children who have Cystic Fibrosis?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6C2D5C2-9C74-57F8-2F91-FFE955FF68E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7782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1AC8-2928-0D38-1771-E80EC7D80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59DEB-DD49-38C2-088B-5C9247791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DF9E4-EB20-8B0B-5F18-321DF6CE5E46}"/>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en-US" dirty="0"/>
              <a:t>This case scenario reviews a conversation between an accreditation surveyor, a clinical dietitian, and the clinical nutrition manager regarding the RDN’s competence in providing care to patients with cystic fibrosis.</a:t>
            </a:r>
          </a:p>
          <a:p>
            <a:endParaRPr lang="en-US" dirty="0"/>
          </a:p>
          <a:p>
            <a:r>
              <a:rPr lang="en-US" dirty="0"/>
              <a:t>The setting is a pediatric hospital where, during a random audit of a patient receiving inpatient care, a Joint Commission surveyor asks to speak to the dietitian providing nutrition care to the patient whose care is being traced. </a:t>
            </a:r>
            <a:r>
              <a:rPr lang="en-US" dirty="0">
                <a:solidFill>
                  <a:srgbClr val="FF0000"/>
                </a:solidFill>
                <a:highlight>
                  <a:srgbClr val="FFFF00"/>
                </a:highlight>
              </a:rPr>
              <a:t>The intent is to identify the nutrition department’s process for identifying which patients to follow, the care process, and the qualifications of the dietitian and method of determining staff competence.</a:t>
            </a:r>
          </a:p>
          <a:p>
            <a:endParaRPr lang="en-US" dirty="0"/>
          </a:p>
        </p:txBody>
      </p:sp>
      <p:sp>
        <p:nvSpPr>
          <p:cNvPr id="4" name="Slide Number Placeholder 3">
            <a:extLst>
              <a:ext uri="{FF2B5EF4-FFF2-40B4-BE49-F238E27FC236}">
                <a16:creationId xmlns:a16="http://schemas.microsoft.com/office/drawing/2014/main" id="{92600FD5-41FD-2091-B334-F00AB0506E25}"/>
              </a:ext>
            </a:extLst>
          </p:cNvPr>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651974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9C523-B59B-A289-8E57-163B936E4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5ED5A-E498-F5B9-9C7D-80766A76A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2C35A-D183-6734-7153-59F1377DE5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Arial" panose="020B0604020202020204" pitchFamily="34" charset="0"/>
              </a:rPr>
              <a:t>Clinical RDN: Let’s see, I joined the Cystic Fibrosis Team here at University Children’s Hospital a year and a half ago. Before that, I worked as a pediatric dietitian at a different hospital, where I saw patients with many diseases and conditions, including Cystic Fibrosis.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DA1EA81-C4CF-81BA-6BFB-F3AF3C9DF34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39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18D26-1CDA-201D-D3F5-B30985265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44FCD-D922-85E4-891F-D74BF8100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BE850-94E0-163D-CED7-D21B441488F3}"/>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And when you started a year and a half ago, did your supervisor determine that you were competent to work with patients with Cystic Fibrosis?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899249B-61C7-683C-9523-281910EE142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03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6FE8-7835-9E96-8479-34042EC68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67D07-1B81-97DB-B7A3-FC98454A8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FB8C8-DCCC-7FE1-B95D-B70A05EAC230}"/>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Clinical RDN: Well, I shadowed the RDN who was here before me for 2 weeks prior to her leaving. I also attended the required hospital orientations and have attended several Cystic Fibrosis continuing education sessions over the past year. These sessions helped me learn more about the disease process and its nutrition implications. Before that, I completed a pediatric rotation as part of my dietetic internship where I conducted a case study on a child with Cystic Fibrosis.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90319F5-575B-99AA-FFA6-4A8BB6F0812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954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7A4CF-1B97-3463-59AE-8DBEE7C83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835EC-F6C8-9A75-82FC-24C9349DB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C92C7-8ABA-6F23-EB79-E94F0F1BE6B2}"/>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That’s great you’ve been able to attend continuing education sessions and have learned about cystic fibrosis patients through case studies, but how have you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demonstrated</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that you are competent to perform nutrition care with this population?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ED1E36C-18DF-3646-4C4E-DF7BC9D160C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811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00E78-07CE-612B-1F93-9E095B7A8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CF5BD-E9A0-D768-7939-49366410F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1BD74-C065-3A28-8AF6-B7EB9890A9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Clinical RND: What do you mean by demonstrate?</a:t>
            </a:r>
          </a:p>
          <a:p>
            <a:endParaRPr lang="en-US" dirty="0"/>
          </a:p>
        </p:txBody>
      </p:sp>
      <p:sp>
        <p:nvSpPr>
          <p:cNvPr id="4" name="Slide Number Placeholder 3">
            <a:extLst>
              <a:ext uri="{FF2B5EF4-FFF2-40B4-BE49-F238E27FC236}">
                <a16:creationId xmlns:a16="http://schemas.microsoft.com/office/drawing/2014/main" id="{36E204B3-1B2B-E5AC-6C19-B505905212E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202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A09B6-D76E-3678-1105-FECAC103B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7B7E-A088-7011-2853-0F638C3DE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E9A63-D19B-A55F-B5D0-7D0D80B354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Well, the standards indicate that staff competencies must be defined by the hospital and staff competence must be assessed by someone who has the knowledge, background and experience related to the skills being assessed.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794A4EF-18E5-ED65-6D9D-4789F6BCCFB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560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D852-960F-6FF1-A85C-51E792B5D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23D91-9F4B-421C-BD3C-CE1107BF9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8856C-9B81-11B6-EF8E-ECF89F1E29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Clinical RDN: Like I said, I did shadow the RDN who worked here prior to my assignment to the unit. She </a:t>
            </a:r>
            <a:r>
              <a:rPr lang="en-US" sz="1200" dirty="0">
                <a:latin typeface="Calibri" panose="020F0502020204030204" pitchFamily="34" charset="0"/>
                <a:ea typeface="Calibri" panose="020F0502020204030204" pitchFamily="34" charset="0"/>
                <a:cs typeface="Arial" panose="020B0604020202020204" pitchFamily="34" charset="0"/>
              </a:rPr>
              <a:t>reviewed with</a:t>
            </a:r>
            <a:r>
              <a:rPr lang="en-US" sz="1200" dirty="0">
                <a:effectLst/>
                <a:latin typeface="Calibri" panose="020F0502020204030204" pitchFamily="34" charset="0"/>
                <a:ea typeface="Calibri" panose="020F0502020204030204" pitchFamily="34" charset="0"/>
                <a:cs typeface="Arial" panose="020B0604020202020204" pitchFamily="34" charset="0"/>
              </a:rPr>
              <a:t> me what Cystic Fibrosis</a:t>
            </a:r>
            <a:r>
              <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200" dirty="0">
                <a:effectLst/>
                <a:latin typeface="Calibri" panose="020F0502020204030204" pitchFamily="34" charset="0"/>
                <a:ea typeface="Calibri" panose="020F0502020204030204" pitchFamily="34" charset="0"/>
                <a:cs typeface="Arial" panose="020B0604020202020204" pitchFamily="34" charset="0"/>
              </a:rPr>
              <a:t>signs and symptoms she looks for and reviewed the assessment I completed on a patient the day before she left. She also shared resources and references she uses to get further information.</a:t>
            </a:r>
            <a:endParaRPr lang="en-US" sz="1200" dirty="0"/>
          </a:p>
          <a:p>
            <a:endParaRPr lang="en-US" dirty="0"/>
          </a:p>
          <a:p>
            <a:endParaRPr lang="en-US" dirty="0"/>
          </a:p>
        </p:txBody>
      </p:sp>
      <p:sp>
        <p:nvSpPr>
          <p:cNvPr id="4" name="Slide Number Placeholder 3">
            <a:extLst>
              <a:ext uri="{FF2B5EF4-FFF2-40B4-BE49-F238E27FC236}">
                <a16:creationId xmlns:a16="http://schemas.microsoft.com/office/drawing/2014/main" id="{7A226FEC-E90B-A2C2-D02E-586C10DABB3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605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632F-3ED8-24BF-4606-8FF1F6B0A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2203A-8A77-E96B-570A-E3CE655AD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6018A-C4DF-D9D0-4755-B86878B4F83F}"/>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I think we need to speak with your supervisor regarding assessment of staff competence.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23F032E-A8C7-7465-A2BF-9E17A9A9659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8432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6AD74-8C43-B654-24A7-1596C9310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B88EF-A72F-DD57-A48F-1980FB896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B28A4-7BF5-09BE-900F-65A83CECB5A8}"/>
              </a:ext>
            </a:extLst>
          </p:cNvPr>
          <p:cNvSpPr>
            <a:spLocks noGrp="1"/>
          </p:cNvSpPr>
          <p:nvPr>
            <p:ph type="body" idx="1"/>
          </p:nvPr>
        </p:nvSpPr>
        <p:spPr/>
        <p:txBody>
          <a:bodyPr/>
          <a:lstStyle/>
          <a:p>
            <a:pPr marL="914400" marR="0" lvl="0" indent="-91440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Hello. How are you today?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F24D7D4-B390-C75F-6EE2-43F1771BADA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856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964F6-451B-7306-DA1D-F5001BC10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095B8-B682-8D38-DC00-8EE252981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FA90F-7E5C-FAFA-3D61-BF4E221F7E6F}"/>
              </a:ext>
            </a:extLst>
          </p:cNvPr>
          <p:cNvSpPr>
            <a:spLocks noGrp="1"/>
          </p:cNvSpPr>
          <p:nvPr>
            <p:ph type="body" idx="1"/>
          </p:nvPr>
        </p:nvSpPr>
        <p:spPr/>
        <p:txBody>
          <a:bodyPr/>
          <a:lstStyle/>
          <a:p>
            <a:pPr marL="914400" marR="0" lvl="0" indent="-91440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CNM: I am well, thank you. How can I help you?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A334DB1-6F8D-78AC-8205-282A68A4357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8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After a surveyor preliminary planning session, opening conference, and organization orientation, one surveyor conducts an individual tracer of a patient’s experience receiving care, treatment and services in the hospital. </a:t>
            </a:r>
            <a:r>
              <a:rPr lang="en-US" sz="1200" dirty="0">
                <a:effectLst/>
                <a:latin typeface="Calibri" panose="020F0502020204030204" pitchFamily="34" charset="0"/>
                <a:ea typeface="Calibri" panose="020F0502020204030204" pitchFamily="34" charset="0"/>
                <a:cs typeface="Arial" panose="020B0604020202020204" pitchFamily="34" charset="0"/>
              </a:rPr>
              <a:t>The majority of survey activity occurs during individual tracers. An “individual tracer” is the survey method used to evaluate the organization’s compliance with standards related to the care, treatment, and services provided to a patient. Most of this survey activity occurs at the point where care, treatment, or services are provided.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4240513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692DA-F5C2-BFE5-81DC-EC40148D1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63C70-8BB1-66A9-47A9-FA5CFDC1D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D3296-69CD-D44B-A616-896A12181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I’ve asked you to join us today as the RDN and I have been discussing assessment of staff competence. Before we get to that, can you tell me about your position here at the hospital?</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9452BF3-FB05-0949-3AFD-C53EFF3AB48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631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730E-AB23-CC72-EAF5-91B1D82E1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18241-4446-3A4C-4802-34E58CC4C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7E2A8-03E4-8328-8647-476D796AE8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CNM: I’m the Clinical Nutrition Manager, and I supervise 10 clinical dietitians who provide both inpatient and outpatient services here in the hospital.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6A18D52-1D7A-FFC3-637F-17327C1B559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653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F1DE-5EF6-CE11-07CB-AFA3F4398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4194D-AC0A-6203-72B6-C30DE8419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9EF3C-52F8-A54A-8B66-1C2BEC4C66F4}"/>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How long have you worked at University Children’s Hospital and have been in the Clinical Nutrition Manager position?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A282A72-895F-D2A5-CEF2-0EA317FE0F9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054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5E8D-CDC1-10C6-312F-5986569C5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8F0F2-9DF9-0087-C803-00C8D4EDB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7826B-1528-C579-B9AB-EC9981FA18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CNM: I’ve worked in an acute care hospital for 8 years; 6 years as a Clinical Dietitian and 2 years as the Clinical Nutrition Manager.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22CD70B-D642-41ED-45F8-F864174844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9522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49BF2-7A84-0DB0-A5C5-0FAB39F33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64459-C5CC-87A0-B942-F222B8B92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C2C29-203A-012C-F52A-EECA60D7A8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And during your time here, have you ever gone through a Joint</a:t>
            </a:r>
            <a:r>
              <a:rPr lang="en-US" sz="1200" dirty="0">
                <a:latin typeface="Calibri" panose="020F0502020204030204" pitchFamily="34" charset="0"/>
                <a:ea typeface="Calibri" panose="020F0502020204030204" pitchFamily="34" charset="0"/>
                <a:cs typeface="Arial" panose="020B0604020202020204" pitchFamily="34" charset="0"/>
              </a:rPr>
              <a:t> </a:t>
            </a:r>
            <a:r>
              <a:rPr lang="en-US" sz="1200" dirty="0">
                <a:effectLst/>
                <a:latin typeface="Calibri" panose="020F0502020204030204" pitchFamily="34" charset="0"/>
                <a:ea typeface="Calibri" panose="020F0502020204030204" pitchFamily="34" charset="0"/>
                <a:cs typeface="Arial" panose="020B0604020202020204" pitchFamily="34" charset="0"/>
              </a:rPr>
              <a:t>Commission survey?</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8AECC12-91AC-1139-C89F-21FA201FA55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196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211A7-5465-3089-D8AE-7DF453785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87E1D-FE3B-9877-B90E-AB1A858EC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8B98F-463F-5102-F5CC-E52D2490C052}"/>
              </a:ext>
            </a:extLst>
          </p:cNvPr>
          <p:cNvSpPr>
            <a:spLocks noGrp="1"/>
          </p:cNvSpPr>
          <p:nvPr>
            <p:ph type="body" idx="1"/>
          </p:nvPr>
        </p:nvSpPr>
        <p:spPr/>
        <p:txBody>
          <a:bodyPr/>
          <a:lstStyle/>
          <a:p>
            <a:r>
              <a:rPr lang="en-US" dirty="0"/>
              <a:t>CNM: No</a:t>
            </a:r>
          </a:p>
        </p:txBody>
      </p:sp>
      <p:sp>
        <p:nvSpPr>
          <p:cNvPr id="4" name="Slide Number Placeholder 3">
            <a:extLst>
              <a:ext uri="{FF2B5EF4-FFF2-40B4-BE49-F238E27FC236}">
                <a16:creationId xmlns:a16="http://schemas.microsoft.com/office/drawing/2014/main" id="{7DE60012-9161-0499-5D3B-2149AE5469D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751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2111C-455D-B94F-9618-B9A40C631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F047C-DA31-6483-75CF-EF9D07CF8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CF1DD-6604-D8C0-4783-2EFDFC1943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Good, I just wanted to see if you were familiar with the survey process. I asked you to meet with us, as the RDN and I were discussing the nutrition care provided to J.D. on May 20</a:t>
            </a:r>
            <a:r>
              <a:rPr lang="en-US" sz="12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1200" dirty="0">
                <a:effectLst/>
                <a:latin typeface="Calibri" panose="020F0502020204030204" pitchFamily="34" charset="0"/>
                <a:ea typeface="Calibri" panose="020F0502020204030204" pitchFamily="34" charset="0"/>
                <a:cs typeface="Arial" panose="020B0604020202020204" pitchFamily="34" charset="0"/>
              </a:rPr>
              <a:t>.  While it seems the process of providing nutrition assessments is accurate, I am having trouble determining how the RDN’s competence to provide nutrition care to this population was assessed. Can you tell me how you determine whether a RDN is competent to provide nutrition care to the patient population with Cystic Fibrosis?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35DB273-7EFB-39A8-2445-272E6989548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576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90160-6471-3E42-33EC-02E15A852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3762-E571-1CF6-5CCD-31942A520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1EB7B-9961-A769-A5A0-444F53B8C3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Arial" panose="020B0604020202020204" pitchFamily="34" charset="0"/>
              </a:rPr>
              <a:t>CNM: She is a registered dietitian nutritionist and licensed to practice in the state of Texas and has earned 15 hours of continuing education over the past year, which meets the state licensure law’s requirements and the department’s policy on continuing education. All 15 hours of her continuing education were related to Cystic Fibrosis. I have records of the RDN’s attendance at these programs in her department personnel file. In addition, the RDN documents her continuing education activities in her Professional Development Portfolio with the Commission on Dietetic Registration, the agency that credentials registered dietitian nutritionists.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E9BA6DD-D9CA-213C-042E-01BA25A814E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156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15B8-C881-15F4-B45D-69AF621E4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133E9-7FE8-AC11-3FCC-CAF079364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89480-B8CB-E4B3-FE36-F4A645C45D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Are you familiar with the Joint Commission’s standards on staff competence, Standard HR.01.06.01? The standards indicate that the hospital defines the competencies required of its staff that provide care, treatment or services. The hospital uses assessment methods to determine the individual’s competence in the skills being assessed. An individual with the educational background, experience, </a:t>
            </a:r>
            <a:r>
              <a:rPr lang="en-US" sz="1200" dirty="0">
                <a:latin typeface="Calibri" panose="020F0502020204030204" pitchFamily="34" charset="0"/>
                <a:ea typeface="Calibri" panose="020F0502020204030204" pitchFamily="34" charset="0"/>
                <a:cs typeface="Arial" panose="020B0604020202020204" pitchFamily="34" charset="0"/>
              </a:rPr>
              <a:t>and</a:t>
            </a:r>
            <a:r>
              <a:rPr lang="en-US" sz="1200" dirty="0">
                <a:effectLst/>
                <a:latin typeface="Calibri" panose="020F0502020204030204" pitchFamily="34" charset="0"/>
                <a:ea typeface="Calibri" panose="020F0502020204030204" pitchFamily="34" charset="0"/>
                <a:cs typeface="Arial" panose="020B0604020202020204" pitchFamily="34" charset="0"/>
              </a:rPr>
              <a:t> knowledge related to the skills being reviewed assesses competence.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E711C0D-4B6C-45F1-502B-89A73A6BC9E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439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BFF69-B350-63D8-D3FF-03B441169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5DF2D-A30D-8630-AB6D-37EC48FE4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0BC15-4039-5BAB-88A6-6676925582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Do you understand this standard?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3BE21F6-681A-76B3-B9BF-1DDB6E2C91F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935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participants include the Clinical dietitian; The Joint Commission Surveyor; and the Clinical Nutrition Manager</a:t>
            </a:r>
          </a:p>
        </p:txBody>
      </p:sp>
      <p:sp>
        <p:nvSpPr>
          <p:cNvPr id="4" name="Slide Number Placeholder 3"/>
          <p:cNvSpPr>
            <a:spLocks noGrp="1"/>
          </p:cNvSpPr>
          <p:nvPr>
            <p:ph type="sldNum" sz="quarter" idx="10"/>
          </p:nvPr>
        </p:nvSpPr>
        <p:spPr/>
        <p:txBody>
          <a:bodyPr/>
          <a:lstStyle/>
          <a:p>
            <a:fld id="{35ABE29D-1711-D449-B3F2-5CAAB914546F}" type="slidenum">
              <a:rPr lang="en-US" smtClean="0"/>
              <a:t>4</a:t>
            </a:fld>
            <a:endParaRPr lang="en-US" dirty="0"/>
          </a:p>
        </p:txBody>
      </p:sp>
    </p:spTree>
    <p:extLst>
      <p:ext uri="{BB962C8B-B14F-4D97-AF65-F5344CB8AC3E}">
        <p14:creationId xmlns:p14="http://schemas.microsoft.com/office/powerpoint/2010/main" val="1083283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821E-5E3F-7E31-C70F-3BCA5D0E3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215E5-5BF8-9C87-1448-701DBA82E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B9858-665E-90E0-62E8-61226091A3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CNM: I thought I did. I was involved with developing the department’s policy on continuing education.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75527EC-449E-B8BB-DDD7-E1DD06DE194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520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9C411-F12E-A20B-7EC4-FE89A1B53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F40C6-E87A-6E5E-949E-F980C99DE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3A088-CA22-96E1-25C5-318FDA7167C5}"/>
              </a:ext>
            </a:extLst>
          </p:cNvPr>
          <p:cNvSpPr>
            <a:spLocks noGrp="1"/>
          </p:cNvSpPr>
          <p:nvPr>
            <p:ph type="body" idx="1"/>
          </p:nvPr>
        </p:nvSpPr>
        <p:spPr/>
        <p:txBody>
          <a:bodyPr/>
          <a:lstStyle/>
          <a:p>
            <a:pPr marL="914400" marR="0" lvl="0" indent="-91440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What is the department’s continuing education policy?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2D0EEC9-E8FC-9357-C799-713FB7DDF93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071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E33F8-191C-46BF-9190-41F8EF12C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42FF1-86A7-C06B-DC85-B2BC96FB8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9C099-7C1C-2B4E-67BB-64AB6FC166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Arial" panose="020B0604020202020204" pitchFamily="34" charset="0"/>
              </a:rPr>
              <a:t>CNM: The department requires that RDNs </a:t>
            </a:r>
            <a:r>
              <a:rPr lang="en-US" sz="1200" dirty="0">
                <a:latin typeface="Calibri" panose="020F0502020204030204" pitchFamily="34" charset="0"/>
                <a:ea typeface="Calibri" panose="020F0502020204030204" pitchFamily="34" charset="0"/>
                <a:cs typeface="Times New Roman" panose="02020603050405020304" pitchFamily="18" charset="0"/>
              </a:rPr>
              <a:t>obtain 15 continuing education units annually and maintain their license and registration to practice nutrition and dietetics. The purpose of this policy is to </a:t>
            </a:r>
            <a:r>
              <a:rPr lang="en-US" sz="1200" dirty="0">
                <a:latin typeface="Calibri" panose="020F0502020204030204" pitchFamily="34" charset="0"/>
                <a:ea typeface="Calibri" panose="020F0502020204030204" pitchFamily="34" charset="0"/>
                <a:cs typeface="Arial" panose="020B0604020202020204" pitchFamily="34" charset="0"/>
              </a:rPr>
              <a:t>ensure those that provide care are </a:t>
            </a:r>
            <a:r>
              <a:rPr lang="en-US" sz="1200" dirty="0">
                <a:latin typeface="Calibri" panose="020F0502020204030204" pitchFamily="34" charset="0"/>
                <a:ea typeface="Calibri" panose="020F0502020204030204" pitchFamily="34" charset="0"/>
                <a:cs typeface="Sylfaen" panose="010A0502050306030303" pitchFamily="18" charset="0"/>
              </a:rPr>
              <a:t>lifelong learners and maintain and improve knowledge and skills for competent practice.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B592057-1CE0-56FF-4BF9-B7DD8B68A0B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23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7232A-F833-C39E-5591-97539943C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FA6AB-A5EE-CAA7-FF46-EC497ECFE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73001-850A-E086-C58E-387860D3DF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Again, truly, that’s wonderful that the department has this policy, but how are you determining the competencies required of your staff RDNs in providing nutrition care to specific pediatric populations and how are the RDNs demonstrating these competencies?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32CB540-76C3-0BDE-EC3E-7C137A4FF0B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836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67A6D-0DA9-6367-A6F5-D3E0DAA87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54E6C-487E-0F36-ECBC-079355B60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6B25D-412D-C11D-677B-2C21BBB6F6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CNM: I don’t know if we are doing that. I thought we were being compliant with the standards by providing a hospital orientation and requiring continuing education related to the RDNs specific pediatric population.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1092DDF-AE0B-4FC2-016E-3FE03131958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226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3A36-52FA-4476-525B-94D4480CA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4B39F-C593-0236-992D-450320133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87AFA-4EF9-4E28-EB37-A8E01DE3FA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a:t>
            </a:r>
            <a:r>
              <a:rPr lang="en-US" sz="1200" dirty="0" err="1">
                <a:effectLst/>
                <a:latin typeface="Calibri" panose="020F0502020204030204" pitchFamily="34" charset="0"/>
                <a:ea typeface="Calibri" panose="020F0502020204030204" pitchFamily="34" charset="0"/>
                <a:cs typeface="Arial" panose="020B0604020202020204" pitchFamily="34" charset="0"/>
              </a:rPr>
              <a:t>Surveyro</a:t>
            </a:r>
            <a:r>
              <a:rPr lang="en-US" sz="1200" dirty="0">
                <a:effectLst/>
                <a:latin typeface="Calibri" panose="020F0502020204030204" pitchFamily="34" charset="0"/>
                <a:ea typeface="Calibri" panose="020F0502020204030204" pitchFamily="34" charset="0"/>
                <a:cs typeface="Arial" panose="020B0604020202020204" pitchFamily="34" charset="0"/>
              </a:rPr>
              <a:t>: I’m sorry, but this does not meet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Joint Commission standards for assessing staff competence. We can present ways to meet the standards in the Surveyor Report at the end of the survey process.</a:t>
            </a:r>
          </a:p>
          <a:p>
            <a:endParaRPr lang="en-US" dirty="0"/>
          </a:p>
          <a:p>
            <a:endParaRPr lang="en-US" dirty="0"/>
          </a:p>
        </p:txBody>
      </p:sp>
      <p:sp>
        <p:nvSpPr>
          <p:cNvPr id="4" name="Slide Number Placeholder 3">
            <a:extLst>
              <a:ext uri="{FF2B5EF4-FFF2-40B4-BE49-F238E27FC236}">
                <a16:creationId xmlns:a16="http://schemas.microsoft.com/office/drawing/2014/main" id="{004EC6DC-9651-BD95-2833-1202654B040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132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Consider the viewpoints of the surveyor, clinical RDN and Clinical Nutrition Manager and determine if you would find the clinical RDN competent based on the information provided by the clinical RDN and Clinical Nutrition Manager. </a:t>
            </a:r>
            <a:endParaRPr lang="en-US" sz="18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46</a:t>
            </a:fld>
            <a:endParaRPr lang="en-US" dirty="0"/>
          </a:p>
        </p:txBody>
      </p:sp>
    </p:spTree>
    <p:extLst>
      <p:ext uri="{BB962C8B-B14F-4D97-AF65-F5344CB8AC3E}">
        <p14:creationId xmlns:p14="http://schemas.microsoft.com/office/powerpoint/2010/main" val="2877755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Thank you! Please send questions to scope at Eatright dot org.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47</a:t>
            </a:fld>
            <a:endParaRPr lang="en-US" dirty="0"/>
          </a:p>
        </p:txBody>
      </p:sp>
    </p:spTree>
    <p:extLst>
      <p:ext uri="{BB962C8B-B14F-4D97-AF65-F5344CB8AC3E}">
        <p14:creationId xmlns:p14="http://schemas.microsoft.com/office/powerpoint/2010/main" val="44008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TJC Surveyor: Good morning, how are you today?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271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C1DC-4867-2283-C384-DC6324DC7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651E4-4AA8-D68D-1FC3-412E554B7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16FDC-43C4-C825-04C7-FAA4A4EA98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Clinical RDN: I am well, thank you. How can I help you?</a:t>
            </a:r>
          </a:p>
          <a:p>
            <a:endParaRPr lang="en-US" dirty="0"/>
          </a:p>
        </p:txBody>
      </p:sp>
      <p:sp>
        <p:nvSpPr>
          <p:cNvPr id="4" name="Slide Number Placeholder 3">
            <a:extLst>
              <a:ext uri="{FF2B5EF4-FFF2-40B4-BE49-F238E27FC236}">
                <a16:creationId xmlns:a16="http://schemas.microsoft.com/office/drawing/2014/main" id="{5AE0E273-9EBB-BD20-B7B1-0E806E3CAC2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45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48DD-41A8-4278-345D-995C6755C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5AEF6-F418-383C-4840-F1BDDA625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D1600-300E-A704-FCB9-FC656274C9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TJC Surveyor: I see that you have been involved in J.D.’s care here at the hospital. Can you tell me what prompted you to visit J.D. on May 20</a:t>
            </a:r>
            <a:r>
              <a:rPr lang="en-US" sz="12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3FC7F74-0D2B-9F7B-0811-58FD6BBAE6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088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7600F-880F-19F5-D1F8-3965C52B9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A3CD0-24D4-C1C5-16A3-A3B856E95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A36AB-ACD3-5324-6D5F-9AB7406BE4BD}"/>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Clinical RDN: Sure, I received a consult from nursing. The patient was screened on admission by a nurse and was determined to be at nutrition risk.</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BA4B50D-E7BD-4701-7796-EC438EBAA8E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35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BCA3E-FACE-CC6B-78C2-2DC200105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42678-B2CF-651A-86C8-ED4292E23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1F05E-B03B-20D3-3F5C-3A6E25FB4FC3}"/>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TJC Surveyor: When did you receive the consult and what is your policy on completion of consults?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97921E0-4670-5B6B-792F-40B1AB7683F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75CA8-C258-0244-8C75-1E891FB41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55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6"/>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10">
            <a:extLst>
              <a:ext uri="{FF2B5EF4-FFF2-40B4-BE49-F238E27FC236}">
                <a16:creationId xmlns:a16="http://schemas.microsoft.com/office/drawing/2014/main" id="{66DFCC6E-B5B5-25A7-1A2B-B91E315318AB}"/>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467A5B75-4A01-526A-7A14-EF39D0A590CA}"/>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accent6"/>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6"/>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6">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1356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9002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rgbClr val="95006C"/>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rgbClr val="FFA3E5"/>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640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3"/>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3">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7220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5">
              <a:lumMod val="75000"/>
            </a:schemeClr>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5">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8225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5979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68809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774B033A-70A9-A98B-9A92-DFE234DEE4EE}"/>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C4DC3B22-9C8A-C2D7-664D-13E775C3B9A0}"/>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8" name="Slide Number Placeholder 5">
            <a:extLst>
              <a:ext uri="{FF2B5EF4-FFF2-40B4-BE49-F238E27FC236}">
                <a16:creationId xmlns:a16="http://schemas.microsoft.com/office/drawing/2014/main" id="{126F9E15-D5A7-48AD-BBE3-0DA4FAFEA773}"/>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871F122C-A9BF-4CE6-93B2-E227572893B6}"/>
              </a:ext>
            </a:extLst>
          </p:cNvPr>
          <p:cNvSpPr>
            <a:spLocks/>
          </p:cNvSpPr>
          <p:nvPr userDrawn="1"/>
        </p:nvSpPr>
        <p:spPr>
          <a:xfrm>
            <a:off x="130174" y="281411"/>
            <a:ext cx="99897" cy="98488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4">
            <a:extLst>
              <a:ext uri="{FF2B5EF4-FFF2-40B4-BE49-F238E27FC236}">
                <a16:creationId xmlns:a16="http://schemas.microsoft.com/office/drawing/2014/main" id="{4E31F9DA-E89D-A151-7FF9-34D893359904}"/>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hasCustomPrompt="1"/>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05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0082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904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515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897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4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9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447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04A3E101-3644-4590-987E-43105085A2B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ADA296C0-6094-F8CE-2626-C28C28574058}"/>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80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83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802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713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accent6"/>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14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dirty="0"/>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dirty="0"/>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222445"/>
          </a:xfrm>
          <a:solidFill>
            <a:schemeClr val="bg2"/>
          </a:solidFill>
        </p:spPr>
        <p:txBody>
          <a:bodyPr>
            <a:noAutofit/>
          </a:bodyPr>
          <a:lstStyle>
            <a:lvl1pPr marL="0" indent="0">
              <a:buFontTx/>
              <a:buNone/>
              <a:defRPr/>
            </a:lvl1pPr>
          </a:lstStyle>
          <a:p>
            <a:r>
              <a:rPr lang="de-DE" dirty="0"/>
              <a:t>Picture</a:t>
            </a:r>
          </a:p>
        </p:txBody>
      </p:sp>
      <p:sp>
        <p:nvSpPr>
          <p:cNvPr id="14" name="Bildplatzhalter 8"/>
          <p:cNvSpPr>
            <a:spLocks noGrp="1"/>
          </p:cNvSpPr>
          <p:nvPr>
            <p:ph type="pic" sz="quarter" idx="38" hasCustomPrompt="1"/>
          </p:nvPr>
        </p:nvSpPr>
        <p:spPr>
          <a:xfrm>
            <a:off x="4322195" y="2503441"/>
            <a:ext cx="3554696" cy="3222445"/>
          </a:xfrm>
          <a:solidFill>
            <a:schemeClr val="bg2"/>
          </a:solidFill>
        </p:spPr>
        <p:txBody>
          <a:bodyPr>
            <a:noAutofit/>
          </a:bodyPr>
          <a:lstStyle>
            <a:lvl1pPr marL="0" indent="0">
              <a:buFontTx/>
              <a:buNone/>
              <a:defRPr/>
            </a:lvl1pPr>
          </a:lstStyle>
          <a:p>
            <a:r>
              <a:rPr lang="de-DE" dirty="0"/>
              <a:t>Picture</a:t>
            </a:r>
          </a:p>
        </p:txBody>
      </p:sp>
      <p:sp>
        <p:nvSpPr>
          <p:cNvPr id="15" name="Bildplatzhalter 8"/>
          <p:cNvSpPr>
            <a:spLocks noGrp="1"/>
          </p:cNvSpPr>
          <p:nvPr>
            <p:ph type="pic" sz="quarter" idx="39" hasCustomPrompt="1"/>
          </p:nvPr>
        </p:nvSpPr>
        <p:spPr>
          <a:xfrm>
            <a:off x="8297451" y="2503441"/>
            <a:ext cx="3554696" cy="3222445"/>
          </a:xfrm>
          <a:solidFill>
            <a:schemeClr val="bg2"/>
          </a:solidFill>
        </p:spPr>
        <p:txBody>
          <a:bodyPr>
            <a:noAutofit/>
          </a:bodyPr>
          <a:lstStyle>
            <a:lvl1pPr marL="0" indent="0">
              <a:buFontTx/>
              <a:buNone/>
              <a:defRPr/>
            </a:lvl1pPr>
          </a:lstStyle>
          <a:p>
            <a:r>
              <a:rPr lang="de-DE" dirty="0"/>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265988"/>
          </a:xfrm>
          <a:solidFill>
            <a:schemeClr val="bg2"/>
          </a:solidFill>
        </p:spPr>
        <p:txBody>
          <a:bodyPr/>
          <a:lstStyle>
            <a:lvl1pPr>
              <a:defRPr/>
            </a:lvl1pPr>
          </a:lstStyle>
          <a:p>
            <a:r>
              <a:rPr lang="de-DE" dirty="0"/>
              <a:t>Picture</a:t>
            </a:r>
          </a:p>
        </p:txBody>
      </p:sp>
      <p:sp>
        <p:nvSpPr>
          <p:cNvPr id="14" name="Bildplatzhalter 8"/>
          <p:cNvSpPr>
            <a:spLocks noGrp="1"/>
          </p:cNvSpPr>
          <p:nvPr>
            <p:ph type="pic" sz="quarter" idx="38" hasCustomPrompt="1"/>
          </p:nvPr>
        </p:nvSpPr>
        <p:spPr>
          <a:xfrm>
            <a:off x="3267443" y="2503441"/>
            <a:ext cx="2729522" cy="3265988"/>
          </a:xfrm>
          <a:solidFill>
            <a:schemeClr val="bg2"/>
          </a:solidFill>
        </p:spPr>
        <p:txBody>
          <a:bodyPr/>
          <a:lstStyle>
            <a:lvl1pPr>
              <a:defRPr/>
            </a:lvl1pPr>
          </a:lstStyle>
          <a:p>
            <a:r>
              <a:rPr lang="de-DE" dirty="0"/>
              <a:t>Picture</a:t>
            </a:r>
          </a:p>
        </p:txBody>
      </p:sp>
      <p:sp>
        <p:nvSpPr>
          <p:cNvPr id="15" name="Bildplatzhalter 8"/>
          <p:cNvSpPr>
            <a:spLocks noGrp="1"/>
          </p:cNvSpPr>
          <p:nvPr>
            <p:ph type="pic" sz="quarter" idx="39" hasCustomPrompt="1"/>
          </p:nvPr>
        </p:nvSpPr>
        <p:spPr>
          <a:xfrm>
            <a:off x="9122626" y="2503441"/>
            <a:ext cx="2729522" cy="3265988"/>
          </a:xfrm>
          <a:solidFill>
            <a:schemeClr val="bg2"/>
          </a:solidFill>
        </p:spPr>
        <p:txBody>
          <a:bodyPr/>
          <a:lstStyle>
            <a:lvl1pPr>
              <a:defRPr/>
            </a:lvl1pPr>
          </a:lstStyle>
          <a:p>
            <a:r>
              <a:rPr lang="de-DE" dirty="0"/>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265988"/>
          </a:xfrm>
          <a:solidFill>
            <a:schemeClr val="bg2"/>
          </a:solidFill>
        </p:spPr>
        <p:txBody>
          <a:bodyPr/>
          <a:lstStyle>
            <a:lvl1pPr>
              <a:defRPr/>
            </a:lvl1pPr>
          </a:lstStyle>
          <a:p>
            <a:r>
              <a:rPr lang="de-DE" dirty="0"/>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dirty="0"/>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dirty="0"/>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dirty="0"/>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dirty="0"/>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dirty="0"/>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dirty="0"/>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dirty="0"/>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dirty="0"/>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hasCustomPrompt="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12926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373185"/>
          </a:xfrm>
          <a:solidFill>
            <a:schemeClr val="bg2"/>
          </a:solidFill>
        </p:spPr>
        <p:txBody>
          <a:bodyPr/>
          <a:lstStyle>
            <a:lvl1pPr>
              <a:defRPr/>
            </a:lvl1pPr>
          </a:lstStyle>
          <a:p>
            <a:r>
              <a:rPr lang="de-DE" dirty="0"/>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hasCustomPrompt="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774429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dirty="0"/>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hasCustomPrompt="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74389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8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4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B675A-0708-3EDC-3849-67F94BE90015}"/>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tx1"/>
                </a:solidFill>
              </a:rPr>
              <a:t>Thank you!</a:t>
            </a:r>
          </a:p>
        </p:txBody>
      </p:sp>
      <p:sp>
        <p:nvSpPr>
          <p:cNvPr id="2" name="Text Placeholder 9">
            <a:extLst>
              <a:ext uri="{FF2B5EF4-FFF2-40B4-BE49-F238E27FC236}">
                <a16:creationId xmlns:a16="http://schemas.microsoft.com/office/drawing/2014/main" id="{47051A44-586D-BF84-3C8C-E3C1EFEF0DA7}"/>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029505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2355E-5E54-A5A3-E9B5-9E11A9E9B748}"/>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bg1"/>
                </a:solidFill>
              </a:rPr>
              <a:t>Thank you!</a:t>
            </a:r>
          </a:p>
        </p:txBody>
      </p:sp>
      <p:sp>
        <p:nvSpPr>
          <p:cNvPr id="5" name="Text Placeholder 9">
            <a:extLst>
              <a:ext uri="{FF2B5EF4-FFF2-40B4-BE49-F238E27FC236}">
                <a16:creationId xmlns:a16="http://schemas.microsoft.com/office/drawing/2014/main" id="{A43DC793-FAE8-CF65-F65E-46340CE7FE81}"/>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5333" b="1">
                <a:solidFill>
                  <a:srgbClr val="290E40"/>
                </a:solidFill>
                <a:latin typeface="Myriad Pro"/>
                <a:cs typeface="Myriad Pro"/>
              </a:defRPr>
            </a:lvl1pPr>
          </a:lstStyle>
          <a:p>
            <a:r>
              <a:rPr lang="en-US" dirty="0"/>
              <a:t>Click to edit Master title style</a:t>
            </a:r>
          </a:p>
        </p:txBody>
      </p:sp>
      <p:sp>
        <p:nvSpPr>
          <p:cNvPr id="3" name="Content Placeholder 2"/>
          <p:cNvSpPr>
            <a:spLocks noGrp="1"/>
          </p:cNvSpPr>
          <p:nvPr>
            <p:ph idx="1"/>
          </p:nvPr>
        </p:nvSpPr>
        <p:spPr>
          <a:xfrm>
            <a:off x="340093" y="1579347"/>
            <a:ext cx="11511814" cy="2282613"/>
          </a:xfrm>
        </p:spPr>
        <p:txBody>
          <a:bodyPr/>
          <a:lstStyle>
            <a:lvl1pPr>
              <a:defRPr sz="3733">
                <a:latin typeface="Myriad Pro"/>
                <a:cs typeface="Myriad Pro"/>
              </a:defRPr>
            </a:lvl1pPr>
            <a:lvl2pPr>
              <a:defRPr sz="3200">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86ECF1-B598-D249-B258-5DC463982C3C}" type="datetimeFigureOut">
              <a:rPr lang="en-US" smtClean="0"/>
              <a:t>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30763843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86ECF1-B598-D249-B258-5DC463982C3C}" type="datetimeFigureOut">
              <a:rPr lang="en-US" smtClean="0"/>
              <a:t>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1199198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5333" b="1">
                <a:solidFill>
                  <a:srgbClr val="290E40"/>
                </a:solidFill>
                <a:latin typeface="Myriad Pro"/>
                <a:cs typeface="Myriad Pro"/>
              </a:defRPr>
            </a:lvl1pPr>
          </a:lstStyle>
          <a:p>
            <a:r>
              <a:rPr lang="en-US" dirty="0"/>
              <a:t>Click to edit Master title style</a:t>
            </a:r>
          </a:p>
        </p:txBody>
      </p:sp>
      <p:sp>
        <p:nvSpPr>
          <p:cNvPr id="3" name="Content Placeholder 2"/>
          <p:cNvSpPr>
            <a:spLocks noGrp="1"/>
          </p:cNvSpPr>
          <p:nvPr>
            <p:ph idx="1"/>
          </p:nvPr>
        </p:nvSpPr>
        <p:spPr/>
        <p:txBody>
          <a:bodyPr/>
          <a:lstStyle>
            <a:lvl1pPr>
              <a:defRPr sz="3733">
                <a:latin typeface="Myriad Pro"/>
                <a:cs typeface="Myriad Pro"/>
              </a:defRPr>
            </a:lvl1pPr>
            <a:lvl2pPr>
              <a:defRPr sz="3200">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86ECF1-B598-D249-B258-5DC463982C3C}" type="datetimeFigureOut">
              <a:rPr lang="en-US" smtClean="0"/>
              <a:t>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631152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6ECF1-B598-D249-B258-5DC463982C3C}" type="datetimeFigureOut">
              <a:rPr lang="en-US" smtClean="0"/>
              <a:t>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40549993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86ECF1-B598-D249-B258-5DC463982C3C}" type="datetimeFigureOut">
              <a:rPr lang="en-US" smtClean="0"/>
              <a:t>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29281207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86ECF1-B598-D249-B258-5DC463982C3C}" type="datetimeFigureOut">
              <a:rPr lang="en-US" smtClean="0"/>
              <a:t>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3892323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86ECF1-B598-D249-B258-5DC463982C3C}" type="datetimeFigureOut">
              <a:rPr lang="en-US" smtClean="0"/>
              <a:t>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48303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6ECF1-B598-D249-B258-5DC463982C3C}" type="datetimeFigureOut">
              <a:rPr lang="en-US" smtClean="0"/>
              <a:t>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3835132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186ECF1-B598-D249-B258-5DC463982C3C}" type="datetimeFigureOut">
              <a:rPr lang="en-US" smtClean="0"/>
              <a:t>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1729929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186ECF1-B598-D249-B258-5DC463982C3C}" type="datetimeFigureOut">
              <a:rPr lang="en-US" smtClean="0"/>
              <a:t>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346792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86ECF1-B598-D249-B258-5DC463982C3C}" type="datetimeFigureOut">
              <a:rPr lang="en-US" smtClean="0"/>
              <a:t>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2676812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86ECF1-B598-D249-B258-5DC463982C3C}" type="datetimeFigureOut">
              <a:rPr lang="en-US" smtClean="0"/>
              <a:t>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EEE117-EC73-F844-B891-03A8635D3E55}" type="slidenum">
              <a:rPr lang="en-US" smtClean="0"/>
              <a:t>‹#›</a:t>
            </a:fld>
            <a:endParaRPr lang="en-US" dirty="0"/>
          </a:p>
        </p:txBody>
      </p:sp>
    </p:spTree>
    <p:extLst>
      <p:ext uri="{BB962C8B-B14F-4D97-AF65-F5344CB8AC3E}">
        <p14:creationId xmlns:p14="http://schemas.microsoft.com/office/powerpoint/2010/main" val="232983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62"/>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3" imgW="272" imgH="272" progId="TCLayout.ActiveDocument.1">
                  <p:embed/>
                </p:oleObj>
              </mc:Choice>
              <mc:Fallback>
                <p:oleObj name="think-cell Slide" r:id="rId63"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6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6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684" r:id="rId19"/>
    <p:sldLayoutId id="2147483689" r:id="rId20"/>
    <p:sldLayoutId id="2147483691" r:id="rId21"/>
    <p:sldLayoutId id="2147483708" r:id="rId22"/>
    <p:sldLayoutId id="2147483709" r:id="rId23"/>
    <p:sldLayoutId id="2147483710" r:id="rId24"/>
    <p:sldLayoutId id="2147483719" r:id="rId25"/>
    <p:sldLayoutId id="2147483661" r:id="rId26"/>
    <p:sldLayoutId id="2147483716" r:id="rId27"/>
    <p:sldLayoutId id="2147483685" r:id="rId28"/>
    <p:sldLayoutId id="2147483683" r:id="rId29"/>
    <p:sldLayoutId id="2147483688" r:id="rId30"/>
    <p:sldLayoutId id="2147483681" r:id="rId31"/>
    <p:sldLayoutId id="2147483677" r:id="rId32"/>
    <p:sldLayoutId id="2147483692" r:id="rId33"/>
    <p:sldLayoutId id="2147483711" r:id="rId34"/>
    <p:sldLayoutId id="2147483713" r:id="rId35"/>
    <p:sldLayoutId id="2147483714" r:id="rId36"/>
    <p:sldLayoutId id="2147483720" r:id="rId37"/>
    <p:sldLayoutId id="2147483690" r:id="rId38"/>
    <p:sldLayoutId id="2147483712" r:id="rId39"/>
    <p:sldLayoutId id="2147483715" r:id="rId40"/>
    <p:sldLayoutId id="2147483721" r:id="rId41"/>
    <p:sldLayoutId id="2147483693" r:id="rId42"/>
    <p:sldLayoutId id="2147483664" r:id="rId43"/>
    <p:sldLayoutId id="2147483662" r:id="rId44"/>
    <p:sldLayoutId id="2147483717" r:id="rId45"/>
    <p:sldLayoutId id="2147483718" r:id="rId46"/>
    <p:sldLayoutId id="2147483722" r:id="rId47"/>
    <p:sldLayoutId id="2147483665" r:id="rId48"/>
    <p:sldLayoutId id="2147483666" r:id="rId49"/>
    <p:sldLayoutId id="2147483667" r:id="rId50"/>
    <p:sldLayoutId id="2147483668" r:id="rId51"/>
    <p:sldLayoutId id="2147483669" r:id="rId52"/>
    <p:sldLayoutId id="2147483670" r:id="rId53"/>
    <p:sldLayoutId id="2147483671" r:id="rId54"/>
    <p:sldLayoutId id="2147483672" r:id="rId55"/>
    <p:sldLayoutId id="2147483655" r:id="rId56"/>
    <p:sldLayoutId id="2147483696" r:id="rId57"/>
    <p:sldLayoutId id="2147483697" r:id="rId58"/>
    <p:sldLayoutId id="2147483698" r:id="rId59"/>
    <p:sldLayoutId id="2147483723" r:id="rId60"/>
  </p:sldLayoutIdLst>
  <p:hf hdr="0" ftr="0" dt="0"/>
  <p:txStyles>
    <p:titleStyle>
      <a:lvl1pPr algn="l" defTabSz="914400" rtl="0" eaLnBrk="1" latinLnBrk="0" hangingPunct="1">
        <a:lnSpc>
          <a:spcPct val="100000"/>
        </a:lnSpc>
        <a:spcBef>
          <a:spcPct val="0"/>
        </a:spcBef>
        <a:buNone/>
        <a:defRPr lang="en-US" sz="3200" b="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186ECF1-B598-D249-B258-5DC463982C3C}" type="datetimeFigureOut">
              <a:rPr lang="en-US" smtClean="0"/>
              <a:t>5/20/26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8EEE117-EC73-F844-B891-03A8635D3E55}" type="slidenum">
              <a:rPr lang="en-US" smtClean="0"/>
              <a:t>‹#›</a:t>
            </a:fld>
            <a:endParaRPr lang="en-US" dirty="0"/>
          </a:p>
        </p:txBody>
      </p:sp>
    </p:spTree>
    <p:extLst>
      <p:ext uri="{BB962C8B-B14F-4D97-AF65-F5344CB8AC3E}">
        <p14:creationId xmlns:p14="http://schemas.microsoft.com/office/powerpoint/2010/main" val="13935931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0.vtt"/><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1.vtt"/><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2.vtt"/><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3.vtt"/><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4.vtt"/><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5.vtt"/><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6.vtt"/><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7.vtt"/><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8.vtt"/><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19.vtt"/><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audio" Target="../media/media2.m4a"/><Relationship Id="rId7" Type="http://schemas.openxmlformats.org/officeDocument/2006/relationships/image" Target="../media/image1.emf"/><Relationship Id="rId2" Type="http://schemas.microsoft.com/office/2007/relationships/media" Target="../media/media2.m4a"/><Relationship Id="rId1" Type="http://schemas.openxmlformats.org/officeDocument/2006/relationships/tags" Target="../tags/tag58.xml"/><Relationship Id="rId6" Type="http://schemas.openxmlformats.org/officeDocument/2006/relationships/oleObject" Target="../embeddings/oleObject28.bin"/><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0.xml"/><Relationship Id="rId9" Type="http://schemas.microsoft.com/office/2017/04/relationships/track" Target="../media/track2.vtt"/></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0.vtt"/><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1.vtt"/><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2.vtt"/><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3.vtt"/><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4.vtt"/><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5.vtt"/><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6.vtt"/><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microsoft.com/office/2017/04/relationships/track" Target="../media/track27.vtt"/><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8.vtt"/><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29.vtt"/><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17/04/relationships/track" Target="../media/track3.vtt"/><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0.vtt"/><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1.vtt"/><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2.vtt"/><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3.vtt"/><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4.vtt"/><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5.vtt"/><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microsoft.com/office/2017/04/relationships/track" Target="../media/track36.vtt"/><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microsoft.com/office/2017/04/relationships/track" Target="../media/track37.vtt"/><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38.m4a"/><Relationship Id="rId1" Type="http://schemas.microsoft.com/office/2007/relationships/media" Target="../media/media38.m4a"/><Relationship Id="rId6" Type="http://schemas.microsoft.com/office/2017/04/relationships/track" Target="../media/track38.vtt"/><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39.vtt"/><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microsoft.com/office/2017/04/relationships/track" Target="../media/track4.vtt"/><Relationship Id="rId3" Type="http://schemas.openxmlformats.org/officeDocument/2006/relationships/slideLayout" Target="../slideLayouts/slideLayout60.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40.vtt"/><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41.vtt"/><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42.vtt"/><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43.m4a"/><Relationship Id="rId1" Type="http://schemas.microsoft.com/office/2007/relationships/media" Target="../media/media43.m4a"/><Relationship Id="rId6" Type="http://schemas.microsoft.com/office/2017/04/relationships/track" Target="../media/track43.vtt"/><Relationship Id="rId5" Type="http://schemas.openxmlformats.org/officeDocument/2006/relationships/image" Target="../media/image1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44.m4a"/><Relationship Id="rId1" Type="http://schemas.microsoft.com/office/2007/relationships/media" Target="../media/media44.m4a"/><Relationship Id="rId6" Type="http://schemas.microsoft.com/office/2017/04/relationships/track" Target="../media/track44.vtt"/><Relationship Id="rId5" Type="http://schemas.openxmlformats.org/officeDocument/2006/relationships/image" Target="../media/image1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png"/><Relationship Id="rId2" Type="http://schemas.openxmlformats.org/officeDocument/2006/relationships/audio" Target="../media/media45.m4a"/><Relationship Id="rId1" Type="http://schemas.microsoft.com/office/2007/relationships/media" Target="../media/media45.m4a"/><Relationship Id="rId6" Type="http://schemas.microsoft.com/office/2017/04/relationships/track" Target="../media/track45.vtt"/><Relationship Id="rId5" Type="http://schemas.openxmlformats.org/officeDocument/2006/relationships/image" Target="../media/image1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media46.m4a"/><Relationship Id="rId7" Type="http://schemas.openxmlformats.org/officeDocument/2006/relationships/image" Target="../media/image1.emf"/><Relationship Id="rId2" Type="http://schemas.microsoft.com/office/2007/relationships/media" Target="../media/media46.m4a"/><Relationship Id="rId1" Type="http://schemas.openxmlformats.org/officeDocument/2006/relationships/tags" Target="../tags/tag59.xml"/><Relationship Id="rId6" Type="http://schemas.openxmlformats.org/officeDocument/2006/relationships/oleObject" Target="../embeddings/oleObject28.bin"/><Relationship Id="rId5" Type="http://schemas.openxmlformats.org/officeDocument/2006/relationships/notesSlide" Target="../notesSlides/notesSlide46.xml"/><Relationship Id="rId10" Type="http://schemas.openxmlformats.org/officeDocument/2006/relationships/image" Target="../media/image5.png"/><Relationship Id="rId4" Type="http://schemas.openxmlformats.org/officeDocument/2006/relationships/slideLayout" Target="../slideLayouts/slideLayout20.xml"/><Relationship Id="rId9" Type="http://schemas.microsoft.com/office/2017/04/relationships/track" Target="../media/track46.vtt"/></Relationships>
</file>

<file path=ppt/slides/_rels/slide47.xml.rels><?xml version="1.0" encoding="UTF-8" standalone="yes"?>
<Relationships xmlns="http://schemas.openxmlformats.org/package/2006/relationships"><Relationship Id="rId8" Type="http://schemas.microsoft.com/office/2017/04/relationships/track" Target="../media/track47.vtt"/><Relationship Id="rId3" Type="http://schemas.openxmlformats.org/officeDocument/2006/relationships/audio" Target="../media/media47.m4a"/><Relationship Id="rId7" Type="http://schemas.openxmlformats.org/officeDocument/2006/relationships/image" Target="../media/image1.emf"/><Relationship Id="rId2" Type="http://schemas.microsoft.com/office/2007/relationships/media" Target="../media/media47.m4a"/><Relationship Id="rId1" Type="http://schemas.openxmlformats.org/officeDocument/2006/relationships/tags" Target="../tags/tag60.xml"/><Relationship Id="rId6" Type="http://schemas.openxmlformats.org/officeDocument/2006/relationships/oleObject" Target="../embeddings/oleObject29.bin"/><Relationship Id="rId5" Type="http://schemas.openxmlformats.org/officeDocument/2006/relationships/notesSlide" Target="../notesSlides/notesSlide47.xml"/><Relationship Id="rId4" Type="http://schemas.openxmlformats.org/officeDocument/2006/relationships/slideLayout" Target="../slideLayouts/slideLayout59.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5.vtt"/><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6.vtt"/><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7.vtt"/><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8.vtt"/><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1.xml"/><Relationship Id="rId7" Type="http://schemas.microsoft.com/office/2017/04/relationships/track" Target="../media/track9.vtt"/><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8552A3-600D-F23B-222A-46B73CBEBFF5}"/>
              </a:ext>
            </a:extLst>
          </p:cNvPr>
          <p:cNvSpPr>
            <a:spLocks noGrp="1"/>
          </p:cNvSpPr>
          <p:nvPr>
            <p:ph type="ctrTitle"/>
          </p:nvPr>
        </p:nvSpPr>
        <p:spPr>
          <a:xfrm>
            <a:off x="5770419" y="1884951"/>
            <a:ext cx="5860472" cy="2492990"/>
          </a:xfrm>
        </p:spPr>
        <p:txBody>
          <a:bodyPr/>
          <a:lstStyle/>
          <a:p>
            <a:r>
              <a:rPr kumimoji="0" lang="en-US" sz="5400" b="0" i="0" u="none" strike="noStrike" kern="1200" cap="none" spc="0" normalizeH="0" baseline="0" noProof="0" dirty="0">
                <a:ln>
                  <a:noFill/>
                </a:ln>
                <a:effectLst/>
                <a:uLnTx/>
                <a:uFillTx/>
                <a:latin typeface="Aptos Display" panose="02110004020202020204"/>
                <a:ea typeface="+mj-ea"/>
                <a:cs typeface="+mj-cs"/>
              </a:rPr>
              <a:t>Case Study:</a:t>
            </a:r>
            <a:br>
              <a:rPr kumimoji="0" lang="en-US" sz="5400" b="0" i="0" u="none" strike="noStrike" kern="1200" cap="none" spc="0" normalizeH="0" baseline="0" noProof="0" dirty="0">
                <a:ln>
                  <a:noFill/>
                </a:ln>
                <a:effectLst/>
                <a:uLnTx/>
                <a:uFillTx/>
                <a:latin typeface="Aptos Display" panose="02110004020202020204"/>
                <a:ea typeface="+mj-ea"/>
                <a:cs typeface="+mj-cs"/>
              </a:rPr>
            </a:br>
            <a:r>
              <a:rPr kumimoji="0" lang="en-US" sz="5400" b="0" i="0" u="none" strike="noStrike" kern="1200" cap="none" spc="0" normalizeH="0" baseline="0" noProof="0" dirty="0">
                <a:ln>
                  <a:noFill/>
                </a:ln>
                <a:effectLst/>
                <a:uLnTx/>
                <a:uFillTx/>
                <a:latin typeface="Aptos Display" panose="02110004020202020204"/>
                <a:ea typeface="+mj-ea"/>
                <a:cs typeface="+mj-cs"/>
              </a:rPr>
              <a:t>A Joint Commission Interview</a:t>
            </a:r>
            <a:endParaRPr lang="en-US" dirty="0"/>
          </a:p>
        </p:txBody>
      </p:sp>
      <p:sp>
        <p:nvSpPr>
          <p:cNvPr id="8" name="Subtitle 7">
            <a:extLst>
              <a:ext uri="{FF2B5EF4-FFF2-40B4-BE49-F238E27FC236}">
                <a16:creationId xmlns:a16="http://schemas.microsoft.com/office/drawing/2014/main" id="{E6F56C3D-EAAA-BEC5-CBE8-B76F4979B78E}"/>
              </a:ext>
            </a:extLst>
          </p:cNvPr>
          <p:cNvSpPr>
            <a:spLocks noGrp="1"/>
          </p:cNvSpPr>
          <p:nvPr>
            <p:ph type="subTitle" idx="1"/>
          </p:nvPr>
        </p:nvSpPr>
        <p:spPr/>
        <p:txBody>
          <a:bodyPr/>
          <a:lstStyle/>
          <a:p>
            <a:endParaRPr lang="en-US" dirty="0"/>
          </a:p>
        </p:txBody>
      </p:sp>
      <p:pic>
        <p:nvPicPr>
          <p:cNvPr id="11" name="Picture Placeholder 10" descr="Businesswoman at job interview">
            <a:extLst>
              <a:ext uri="{FF2B5EF4-FFF2-40B4-BE49-F238E27FC236}">
                <a16:creationId xmlns:a16="http://schemas.microsoft.com/office/drawing/2014/main" id="{429EE338-3B45-28A7-78A8-DA998DF27ED3}"/>
              </a:ext>
            </a:extLst>
          </p:cNvPr>
          <p:cNvPicPr>
            <a:picLocks noGrp="1" noChangeAspect="1"/>
          </p:cNvPicPr>
          <p:nvPr>
            <p:ph type="pic" sz="quarter" idx="10"/>
          </p:nvPr>
        </p:nvPicPr>
        <p:blipFill>
          <a:blip r:embed="rId5"/>
          <a:srcRect l="23865" r="23865"/>
          <a:stretch/>
        </p:blipFill>
        <p:spPr/>
      </p:pic>
      <p:pic>
        <p:nvPicPr>
          <p:cNvPr id="4" name="Audio 3" descr="Audio speaker icon">
            <a:hlinkClick r:id="" action="ppaction://media"/>
            <a:extLst>
              <a:ext uri="{FF2B5EF4-FFF2-40B4-BE49-F238E27FC236}">
                <a16:creationId xmlns:a16="http://schemas.microsoft.com/office/drawing/2014/main" id="{23B7B5A9-547D-4F88-8182-2A03712F4A9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40F5D45-4678-374E-A1F7-05AA52F50515}"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3128612"/>
      </p:ext>
    </p:extLst>
  </p:cSld>
  <p:clrMapOvr>
    <a:masterClrMapping/>
  </p:clrMapOvr>
  <mc:AlternateContent xmlns:mc="http://schemas.openxmlformats.org/markup-compatibility/2006" xmlns:p14="http://schemas.microsoft.com/office/powerpoint/2010/main">
    <mc:Choice Requires="p14">
      <p:transition spd="slow" p14:dur="2000" advTm="9922"/>
    </mc:Choice>
    <mc:Fallback xmlns="">
      <p:transition spd="slow" advTm="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2DDC-2F61-AB7A-CCEF-FF01C76A9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87AD11-676A-E5C8-9644-196056408B9C}"/>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6" name="Group 5" descr="Question by Joint Commission Surveyor">
            <a:extLst>
              <a:ext uri="{FF2B5EF4-FFF2-40B4-BE49-F238E27FC236}">
                <a16:creationId xmlns:a16="http://schemas.microsoft.com/office/drawing/2014/main" id="{2BA9B364-410F-0350-73FD-E727F0444DDA}"/>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39C08168-4F49-4F57-54FF-9D1FCD7067AC}"/>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95B48B16-1CD4-D43D-1304-8036E47D2B38}"/>
                </a:ext>
              </a:extLst>
            </p:cNvPr>
            <p:cNvSpPr txBox="1"/>
            <p:nvPr/>
          </p:nvSpPr>
          <p:spPr>
            <a:xfrm>
              <a:off x="2797524" y="752575"/>
              <a:ext cx="8548939" cy="1341586"/>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When did you receive the consult and what is your policy on completion of consults?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8C04A45-3DC5-0E22-24AC-EE64A9508BBC}"/>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5" name="Group 4" descr="Answer by woman representing Clinical RDN">
            <a:extLst>
              <a:ext uri="{FF2B5EF4-FFF2-40B4-BE49-F238E27FC236}">
                <a16:creationId xmlns:a16="http://schemas.microsoft.com/office/drawing/2014/main" id="{E027E16A-3A8C-02F4-BD9F-43409F6C59A0}"/>
              </a:ext>
            </a:extLst>
          </p:cNvPr>
          <p:cNvGrpSpPr/>
          <p:nvPr/>
        </p:nvGrpSpPr>
        <p:grpSpPr>
          <a:xfrm>
            <a:off x="609599" y="2408665"/>
            <a:ext cx="11058055" cy="1770015"/>
            <a:chOff x="609599" y="2408665"/>
            <a:chExt cx="11058055" cy="1770015"/>
          </a:xfrm>
        </p:grpSpPr>
        <p:sp>
          <p:nvSpPr>
            <p:cNvPr id="16" name="Rounded Rectangle 15">
              <a:extLst>
                <a:ext uri="{FF2B5EF4-FFF2-40B4-BE49-F238E27FC236}">
                  <a16:creationId xmlns:a16="http://schemas.microsoft.com/office/drawing/2014/main" id="{4B2A8193-419F-AEB7-161A-FB2EF82394E0}"/>
                </a:ext>
              </a:extLst>
            </p:cNvPr>
            <p:cNvSpPr/>
            <p:nvPr/>
          </p:nvSpPr>
          <p:spPr>
            <a:xfrm>
              <a:off x="2580098" y="2685013"/>
              <a:ext cx="9087556" cy="1341587"/>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CE90ECB7-D716-6524-8C8E-25D3A12764EE}"/>
                </a:ext>
              </a:extLst>
            </p:cNvPr>
            <p:cNvSpPr txBox="1"/>
            <p:nvPr/>
          </p:nvSpPr>
          <p:spPr>
            <a:xfrm>
              <a:off x="2768940" y="2835245"/>
              <a:ext cx="8709872" cy="916854"/>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I received it on May 19</a:t>
              </a:r>
              <a:r>
                <a:rPr lang="en-US" sz="2400" baseline="30000" dirty="0">
                  <a:latin typeface="Calibri" panose="020F0502020204030204" pitchFamily="34" charset="0"/>
                  <a:ea typeface="Calibri" panose="020F0502020204030204" pitchFamily="34" charset="0"/>
                  <a:cs typeface="Arial" panose="020B0604020202020204" pitchFamily="34" charset="0"/>
                </a:rPr>
                <a:t>th</a:t>
              </a:r>
              <a:r>
                <a:rPr lang="en-US" sz="2400" dirty="0">
                  <a:latin typeface="Calibri" panose="020F0502020204030204" pitchFamily="34" charset="0"/>
                  <a:ea typeface="Calibri" panose="020F0502020204030204" pitchFamily="34" charset="0"/>
                  <a:cs typeface="Arial" panose="020B0604020202020204" pitchFamily="34" charset="0"/>
                </a:rPr>
                <a:t>. The policy states that the dietitian must complete all consults within 48 hours.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9E264AD-05CF-985A-A027-267C87A21EE0}"/>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1858872E-360A-4612-96E9-D81F45AA9D69}"/>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2" name="Audio 11" descr="Audio speaker icon">
            <a:hlinkClick r:id="" action="ppaction://media"/>
            <a:extLst>
              <a:ext uri="{FF2B5EF4-FFF2-40B4-BE49-F238E27FC236}">
                <a16:creationId xmlns:a16="http://schemas.microsoft.com/office/drawing/2014/main" id="{A21CFC6B-A9AA-ED52-7131-74861C888E5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AAA734D-CC7A-7D4F-B53E-F39C642F2656}"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3960312"/>
      </p:ext>
    </p:extLst>
  </p:cSld>
  <p:clrMapOvr>
    <a:masterClrMapping/>
  </p:clrMapOvr>
  <mc:AlternateContent xmlns:mc="http://schemas.openxmlformats.org/markup-compatibility/2006" xmlns:p14="http://schemas.microsoft.com/office/powerpoint/2010/main">
    <mc:Choice Requires="p14">
      <p:transition spd="slow" p14:dur="2000" advTm="12046"/>
    </mc:Choice>
    <mc:Fallback xmlns="">
      <p:transition spd="slow" advTm="1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5B80-24ED-F064-ED88-2D0873832D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6724E8-DD0C-D83A-25D2-6147CCE64CE7}"/>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C329AF70-9886-2892-8244-10042C946DBC}"/>
              </a:ext>
            </a:extLst>
          </p:cNvPr>
          <p:cNvGrpSpPr/>
          <p:nvPr/>
        </p:nvGrpSpPr>
        <p:grpSpPr>
          <a:xfrm>
            <a:off x="651259" y="463619"/>
            <a:ext cx="10974088" cy="1732735"/>
            <a:chOff x="651259" y="463619"/>
            <a:chExt cx="10974088" cy="1732735"/>
          </a:xfrm>
        </p:grpSpPr>
        <p:sp>
          <p:nvSpPr>
            <p:cNvPr id="7" name="Rounded Rectangle 6">
              <a:extLst>
                <a:ext uri="{FF2B5EF4-FFF2-40B4-BE49-F238E27FC236}">
                  <a16:creationId xmlns:a16="http://schemas.microsoft.com/office/drawing/2014/main" id="{C0CA2B26-BD3B-70E8-B84A-81E89F04DFA3}"/>
                </a:ext>
              </a:extLst>
            </p:cNvPr>
            <p:cNvSpPr/>
            <p:nvPr/>
          </p:nvSpPr>
          <p:spPr>
            <a:xfrm>
              <a:off x="2537791" y="752575"/>
              <a:ext cx="9087556" cy="916854"/>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0406E219-C8F5-25AB-A660-287991132F12}"/>
                </a:ext>
              </a:extLst>
            </p:cNvPr>
            <p:cNvSpPr txBox="1"/>
            <p:nvPr/>
          </p:nvSpPr>
          <p:spPr>
            <a:xfrm>
              <a:off x="2756069" y="957007"/>
              <a:ext cx="8548939" cy="916854"/>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Why was the patient screened for nutrition risk?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7EA41D5-37E6-EE15-8003-D67267615D32}"/>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BBFF5994-65C9-E705-7A82-52425E87AD5E}"/>
              </a:ext>
            </a:extLst>
          </p:cNvPr>
          <p:cNvGrpSpPr/>
          <p:nvPr/>
        </p:nvGrpSpPr>
        <p:grpSpPr>
          <a:xfrm>
            <a:off x="609599" y="2408665"/>
            <a:ext cx="10972802" cy="1770015"/>
            <a:chOff x="609599" y="2408665"/>
            <a:chExt cx="10972802" cy="1770015"/>
          </a:xfrm>
        </p:grpSpPr>
        <p:sp>
          <p:nvSpPr>
            <p:cNvPr id="16" name="Rounded Rectangle 15">
              <a:extLst>
                <a:ext uri="{FF2B5EF4-FFF2-40B4-BE49-F238E27FC236}">
                  <a16:creationId xmlns:a16="http://schemas.microsoft.com/office/drawing/2014/main" id="{3B153DC6-6773-73AB-BF0C-6F9D37A0F309}"/>
                </a:ext>
              </a:extLst>
            </p:cNvPr>
            <p:cNvSpPr/>
            <p:nvPr/>
          </p:nvSpPr>
          <p:spPr>
            <a:xfrm>
              <a:off x="2494845" y="2667246"/>
              <a:ext cx="9087556" cy="1167512"/>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1880E03E-CE3A-BE79-4B94-E580CD5BE5FB}"/>
                </a:ext>
              </a:extLst>
            </p:cNvPr>
            <p:cNvSpPr txBox="1"/>
            <p:nvPr/>
          </p:nvSpPr>
          <p:spPr>
            <a:xfrm>
              <a:off x="2639903" y="2835245"/>
              <a:ext cx="8709872" cy="916854"/>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Well, because of his poor appetite his weight for height is less than the 5</a:t>
              </a:r>
              <a:r>
                <a:rPr lang="en-US" sz="2400" baseline="30000" dirty="0">
                  <a:latin typeface="Calibri" panose="020F0502020204030204" pitchFamily="34" charset="0"/>
                  <a:ea typeface="Calibri" panose="020F0502020204030204" pitchFamily="34" charset="0"/>
                  <a:cs typeface="Arial" panose="020B0604020202020204" pitchFamily="34" charset="0"/>
                </a:rPr>
                <a:t>th</a:t>
              </a:r>
              <a:r>
                <a:rPr lang="en-US" sz="2400" dirty="0">
                  <a:latin typeface="Calibri" panose="020F0502020204030204" pitchFamily="34" charset="0"/>
                  <a:ea typeface="Calibri" panose="020F0502020204030204" pitchFamily="34" charset="0"/>
                  <a:cs typeface="Arial" panose="020B0604020202020204" pitchFamily="34" charset="0"/>
                </a:rPr>
                <a:t> percentile and he receives g-tube feedings.</a:t>
              </a:r>
            </a:p>
          </p:txBody>
        </p:sp>
        <p:pic>
          <p:nvPicPr>
            <p:cNvPr id="3" name="Picture 2">
              <a:extLst>
                <a:ext uri="{FF2B5EF4-FFF2-40B4-BE49-F238E27FC236}">
                  <a16:creationId xmlns:a16="http://schemas.microsoft.com/office/drawing/2014/main" id="{5CEA77EB-782E-CD3E-1F36-196D811E25D2}"/>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BB97C407-A061-27DC-B9CF-8B2BB2B87606}"/>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0" name="Audio 9" descr="Audio speaker icon">
            <a:hlinkClick r:id="" action="ppaction://media"/>
            <a:extLst>
              <a:ext uri="{FF2B5EF4-FFF2-40B4-BE49-F238E27FC236}">
                <a16:creationId xmlns:a16="http://schemas.microsoft.com/office/drawing/2014/main" id="{C9C29664-59CE-EF47-1514-D9DC7C5E591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49309D5-B3AF-5849-B94E-B5EC34994467}"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5533378"/>
      </p:ext>
    </p:extLst>
  </p:cSld>
  <p:clrMapOvr>
    <a:masterClrMapping/>
  </p:clrMapOvr>
  <mc:AlternateContent xmlns:mc="http://schemas.openxmlformats.org/markup-compatibility/2006" xmlns:p14="http://schemas.microsoft.com/office/powerpoint/2010/main">
    <mc:Choice Requires="p14">
      <p:transition spd="slow" p14:dur="2000" advTm="6112"/>
    </mc:Choice>
    <mc:Fallback xmlns="">
      <p:transition spd="slow" advTm="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84B45-AE60-C2AA-5B48-B30A3B7D4D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76A549-B72A-4960-FF46-0D0620F8C1B5}"/>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2E081F6B-B023-633A-8F9A-0BC2381678EF}"/>
              </a:ext>
            </a:extLst>
          </p:cNvPr>
          <p:cNvGrpSpPr/>
          <p:nvPr/>
        </p:nvGrpSpPr>
        <p:grpSpPr>
          <a:xfrm>
            <a:off x="651259" y="463619"/>
            <a:ext cx="10974088" cy="1732735"/>
            <a:chOff x="651259" y="463619"/>
            <a:chExt cx="10974088" cy="1732735"/>
          </a:xfrm>
        </p:grpSpPr>
        <p:sp>
          <p:nvSpPr>
            <p:cNvPr id="7" name="Rounded Rectangle 6">
              <a:extLst>
                <a:ext uri="{FF2B5EF4-FFF2-40B4-BE49-F238E27FC236}">
                  <a16:creationId xmlns:a16="http://schemas.microsoft.com/office/drawing/2014/main" id="{F0633DA1-9449-57A6-996D-C4CB349649AE}"/>
                </a:ext>
              </a:extLst>
            </p:cNvPr>
            <p:cNvSpPr/>
            <p:nvPr/>
          </p:nvSpPr>
          <p:spPr>
            <a:xfrm>
              <a:off x="2537791" y="752575"/>
              <a:ext cx="9087556" cy="916854"/>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8BFB1AB4-19C6-B5B8-F357-FAD13578A9B0}"/>
                </a:ext>
              </a:extLst>
            </p:cNvPr>
            <p:cNvSpPr txBox="1"/>
            <p:nvPr/>
          </p:nvSpPr>
          <p:spPr>
            <a:xfrm>
              <a:off x="2756069" y="957007"/>
              <a:ext cx="8548939" cy="916854"/>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Why was the patient screened for nutrition risk?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30B267D-1FBC-853C-EFC3-AF3F35726B24}"/>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5DD3AB7D-5513-26FB-5343-911D80CA5959}"/>
              </a:ext>
            </a:extLst>
          </p:cNvPr>
          <p:cNvGrpSpPr/>
          <p:nvPr/>
        </p:nvGrpSpPr>
        <p:grpSpPr>
          <a:xfrm>
            <a:off x="609599" y="2408665"/>
            <a:ext cx="10972802" cy="1770015"/>
            <a:chOff x="609599" y="2408665"/>
            <a:chExt cx="10972802" cy="1770015"/>
          </a:xfrm>
        </p:grpSpPr>
        <p:sp>
          <p:nvSpPr>
            <p:cNvPr id="16" name="Rounded Rectangle 15">
              <a:extLst>
                <a:ext uri="{FF2B5EF4-FFF2-40B4-BE49-F238E27FC236}">
                  <a16:creationId xmlns:a16="http://schemas.microsoft.com/office/drawing/2014/main" id="{DE7B04EC-56CC-268E-704D-E753D655D612}"/>
                </a:ext>
              </a:extLst>
            </p:cNvPr>
            <p:cNvSpPr/>
            <p:nvPr/>
          </p:nvSpPr>
          <p:spPr>
            <a:xfrm>
              <a:off x="2494845" y="2667246"/>
              <a:ext cx="9087556" cy="1167512"/>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919862F5-7C87-DEAA-6A36-BDAB0EDDA3E6}"/>
                </a:ext>
              </a:extLst>
            </p:cNvPr>
            <p:cNvSpPr txBox="1"/>
            <p:nvPr/>
          </p:nvSpPr>
          <p:spPr>
            <a:xfrm>
              <a:off x="2639903" y="2835245"/>
              <a:ext cx="8709872" cy="916854"/>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Well, because of his poor appetite his weight for height is less than the 5</a:t>
              </a:r>
              <a:r>
                <a:rPr lang="en-US" sz="2400" baseline="30000" dirty="0">
                  <a:latin typeface="Calibri" panose="020F0502020204030204" pitchFamily="34" charset="0"/>
                  <a:ea typeface="Calibri" panose="020F0502020204030204" pitchFamily="34" charset="0"/>
                  <a:cs typeface="Arial" panose="020B0604020202020204" pitchFamily="34" charset="0"/>
                </a:rPr>
                <a:t>th</a:t>
              </a:r>
              <a:r>
                <a:rPr lang="en-US" sz="2400" dirty="0">
                  <a:latin typeface="Calibri" panose="020F0502020204030204" pitchFamily="34" charset="0"/>
                  <a:ea typeface="Calibri" panose="020F0502020204030204" pitchFamily="34" charset="0"/>
                  <a:cs typeface="Arial" panose="020B0604020202020204" pitchFamily="34" charset="0"/>
                </a:rPr>
                <a:t> percentile and he receives g-tube feedings.</a:t>
              </a:r>
            </a:p>
          </p:txBody>
        </p:sp>
        <p:pic>
          <p:nvPicPr>
            <p:cNvPr id="3" name="Picture 2">
              <a:extLst>
                <a:ext uri="{FF2B5EF4-FFF2-40B4-BE49-F238E27FC236}">
                  <a16:creationId xmlns:a16="http://schemas.microsoft.com/office/drawing/2014/main" id="{FECAAB7F-D362-25CC-173C-4CFB380148DA}"/>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8E6F0948-ACE9-3EC4-3D23-9B4291E0E375}"/>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5" name="Audio 14" descr="Audio speaker icon">
            <a:hlinkClick r:id="" action="ppaction://media"/>
            <a:extLst>
              <a:ext uri="{FF2B5EF4-FFF2-40B4-BE49-F238E27FC236}">
                <a16:creationId xmlns:a16="http://schemas.microsoft.com/office/drawing/2014/main" id="{E4D59C5E-F668-0C91-E64B-944D7F5AEB3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F47394B-524B-CF40-86AD-49BFEE997D35}"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8544114"/>
      </p:ext>
    </p:extLst>
  </p:cSld>
  <p:clrMapOvr>
    <a:masterClrMapping/>
  </p:clrMapOvr>
  <mc:AlternateContent xmlns:mc="http://schemas.openxmlformats.org/markup-compatibility/2006" xmlns:p14="http://schemas.microsoft.com/office/powerpoint/2010/main">
    <mc:Choice Requires="p14">
      <p:transition spd="slow" p14:dur="2000" advTm="11997"/>
    </mc:Choice>
    <mc:Fallback xmlns="">
      <p:transition spd="slow" advTm="1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1553-57E4-3006-16ED-2A26B97BB8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483CF5-5578-58A9-BD83-25BFF4DF3282}"/>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675BBAE8-BB3A-DE27-E66B-701EC1DF3C80}"/>
              </a:ext>
            </a:extLst>
          </p:cNvPr>
          <p:cNvGrpSpPr/>
          <p:nvPr/>
        </p:nvGrpSpPr>
        <p:grpSpPr>
          <a:xfrm>
            <a:off x="651259" y="463619"/>
            <a:ext cx="11044979" cy="1925963"/>
            <a:chOff x="651259" y="463619"/>
            <a:chExt cx="11044979" cy="1925963"/>
          </a:xfrm>
        </p:grpSpPr>
        <p:sp>
          <p:nvSpPr>
            <p:cNvPr id="7" name="Rounded Rectangle 6">
              <a:extLst>
                <a:ext uri="{FF2B5EF4-FFF2-40B4-BE49-F238E27FC236}">
                  <a16:creationId xmlns:a16="http://schemas.microsoft.com/office/drawing/2014/main" id="{A470597E-B588-1B19-D927-154621E15F52}"/>
                </a:ext>
              </a:extLst>
            </p:cNvPr>
            <p:cNvSpPr/>
            <p:nvPr/>
          </p:nvSpPr>
          <p:spPr>
            <a:xfrm>
              <a:off x="2608682" y="828149"/>
              <a:ext cx="9087556" cy="1003674"/>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705F094-E428-5DF8-5045-62F394FD8EA5}"/>
                </a:ext>
              </a:extLst>
            </p:cNvPr>
            <p:cNvSpPr txBox="1"/>
            <p:nvPr/>
          </p:nvSpPr>
          <p:spPr>
            <a:xfrm>
              <a:off x="2885190" y="1047996"/>
              <a:ext cx="8548939" cy="1341586"/>
            </a:xfrm>
            <a:prstGeom prst="rect">
              <a:avLst/>
            </a:prstGeom>
            <a:noFill/>
          </p:spPr>
          <p:txBody>
            <a:bodyPr wrap="square" lIns="91440" rIns="91440" rtlCol="0">
              <a:spAutoFit/>
            </a:bodyPr>
            <a:lstStyle/>
            <a:p>
              <a:pPr marL="914400" indent="-914400">
                <a:lnSpc>
                  <a:spcPct val="115000"/>
                </a:lnSpc>
              </a:pPr>
              <a:r>
                <a:rPr lang="en-US" sz="2400" dirty="0">
                  <a:latin typeface="Calibri" panose="020F0502020204030204" pitchFamily="34" charset="0"/>
                  <a:ea typeface="Calibri" panose="020F0502020204030204" pitchFamily="34" charset="0"/>
                  <a:cs typeface="Arial" panose="020B0604020202020204" pitchFamily="34" charset="0"/>
                </a:rPr>
                <a:t>W</a:t>
              </a:r>
              <a:r>
                <a:rPr lang="en-US" sz="2400" dirty="0">
                  <a:effectLst/>
                  <a:latin typeface="Calibri" panose="020F0502020204030204" pitchFamily="34" charset="0"/>
                  <a:ea typeface="Calibri" panose="020F0502020204030204" pitchFamily="34" charset="0"/>
                  <a:cs typeface="Arial" panose="020B0604020202020204" pitchFamily="34" charset="0"/>
                </a:rPr>
                <a:t>hat did you do to complete the consult?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nSpc>
                  <a:spcPct val="115000"/>
                </a:lnSpc>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F5D4A33-0CAD-3BAF-0D39-CDD907C8DE2F}"/>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F1E25424-A1FC-2752-3DB9-5D1C39FD43C8}"/>
              </a:ext>
            </a:extLst>
          </p:cNvPr>
          <p:cNvGrpSpPr/>
          <p:nvPr/>
        </p:nvGrpSpPr>
        <p:grpSpPr>
          <a:xfrm>
            <a:off x="651259" y="2891632"/>
            <a:ext cx="11003526" cy="1770015"/>
            <a:chOff x="651259" y="2891632"/>
            <a:chExt cx="11003526" cy="1770015"/>
          </a:xfrm>
        </p:grpSpPr>
        <p:sp>
          <p:nvSpPr>
            <p:cNvPr id="16" name="Rounded Rectangle 15">
              <a:extLst>
                <a:ext uri="{FF2B5EF4-FFF2-40B4-BE49-F238E27FC236}">
                  <a16:creationId xmlns:a16="http://schemas.microsoft.com/office/drawing/2014/main" id="{EF47A859-D2E5-18B7-76F2-C80397504166}"/>
                </a:ext>
              </a:extLst>
            </p:cNvPr>
            <p:cNvSpPr/>
            <p:nvPr/>
          </p:nvSpPr>
          <p:spPr>
            <a:xfrm>
              <a:off x="2567229" y="2926637"/>
              <a:ext cx="9087556" cy="1541782"/>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F8206E-767B-C36F-5D13-D4664EFBD888}"/>
                </a:ext>
              </a:extLst>
            </p:cNvPr>
            <p:cNvSpPr txBox="1"/>
            <p:nvPr/>
          </p:nvSpPr>
          <p:spPr>
            <a:xfrm>
              <a:off x="2797524" y="3070750"/>
              <a:ext cx="8709872" cy="1341586"/>
            </a:xfrm>
            <a:prstGeom prst="rect">
              <a:avLst/>
            </a:prstGeom>
            <a:noFill/>
          </p:spPr>
          <p:txBody>
            <a:bodyPr wrap="square" rtlCol="0">
              <a:spAutoFit/>
            </a:bodyPr>
            <a:lstStyle/>
            <a:p>
              <a:pPr>
                <a:lnSpc>
                  <a:spcPct val="115000"/>
                </a:lnSpc>
              </a:pPr>
              <a:r>
                <a:rPr lang="en-US" sz="2400" dirty="0">
                  <a:latin typeface="Calibri" panose="020F0502020204030204" pitchFamily="34" charset="0"/>
                  <a:ea typeface="Calibri" panose="020F0502020204030204" pitchFamily="34" charset="0"/>
                  <a:cs typeface="Arial" panose="020B0604020202020204" pitchFamily="34" charset="0"/>
                </a:rPr>
                <a:t>I completed a nutrition assessment on the patient </a:t>
              </a:r>
              <a:r>
                <a:rPr lang="en-US" sz="2400" dirty="0"/>
                <a:t>and developed a plan of care for this patient in collaboration with the patient’s mother</a:t>
              </a:r>
              <a:r>
                <a:rPr lang="en-US" sz="2400" dirty="0">
                  <a:latin typeface="Calibri" panose="020F0502020204030204" pitchFamily="34" charset="0"/>
                  <a:ea typeface="Calibri" panose="020F0502020204030204" pitchFamily="34" charset="0"/>
                  <a:cs typeface="Arial" panose="020B060402020202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9B123B9-04F4-85C4-17E2-6E4DE85AD711}"/>
                </a:ext>
              </a:extLst>
            </p:cNvPr>
            <p:cNvPicPr>
              <a:picLocks noChangeAspect="1"/>
            </p:cNvPicPr>
            <p:nvPr/>
          </p:nvPicPr>
          <p:blipFill>
            <a:blip r:embed="rId6"/>
            <a:srcRect l="6200" r="6200"/>
            <a:stretch/>
          </p:blipFill>
          <p:spPr>
            <a:xfrm>
              <a:off x="651259" y="2891632"/>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78856D35-E4F9-A820-5BCB-97E02015A6F2}"/>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0" name="Audio 9" descr="Audio speaker icon">
            <a:hlinkClick r:id="" action="ppaction://media"/>
            <a:extLst>
              <a:ext uri="{FF2B5EF4-FFF2-40B4-BE49-F238E27FC236}">
                <a16:creationId xmlns:a16="http://schemas.microsoft.com/office/drawing/2014/main" id="{6D1F7F9A-7F1D-AA03-31B1-BC2EB915F17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8167714-FEDF-1F4D-9310-BB1A519770FB}"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5261546"/>
      </p:ext>
    </p:extLst>
  </p:cSld>
  <p:clrMapOvr>
    <a:masterClrMapping/>
  </p:clrMapOvr>
  <mc:AlternateContent xmlns:mc="http://schemas.openxmlformats.org/markup-compatibility/2006" xmlns:p14="http://schemas.microsoft.com/office/powerpoint/2010/main">
    <mc:Choice Requires="p14">
      <p:transition spd="slow" p14:dur="2000" advTm="5394"/>
    </mc:Choice>
    <mc:Fallback xmlns="">
      <p:transition spd="slow" advTm="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9133-05E1-5F3C-8A4C-0A7416658B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CBC099-6D2D-3E19-9CAF-39DA25D1E437}"/>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CC60EACC-0897-56B9-8D2D-9B6531B1918C}"/>
              </a:ext>
            </a:extLst>
          </p:cNvPr>
          <p:cNvGrpSpPr/>
          <p:nvPr/>
        </p:nvGrpSpPr>
        <p:grpSpPr>
          <a:xfrm>
            <a:off x="651259" y="463619"/>
            <a:ext cx="11044979" cy="1925963"/>
            <a:chOff x="651259" y="463619"/>
            <a:chExt cx="11044979" cy="1925963"/>
          </a:xfrm>
        </p:grpSpPr>
        <p:sp>
          <p:nvSpPr>
            <p:cNvPr id="7" name="Rounded Rectangle 6">
              <a:extLst>
                <a:ext uri="{FF2B5EF4-FFF2-40B4-BE49-F238E27FC236}">
                  <a16:creationId xmlns:a16="http://schemas.microsoft.com/office/drawing/2014/main" id="{FF8BE896-020D-BD76-C8AC-1B7F4009AC86}"/>
                </a:ext>
              </a:extLst>
            </p:cNvPr>
            <p:cNvSpPr/>
            <p:nvPr/>
          </p:nvSpPr>
          <p:spPr>
            <a:xfrm>
              <a:off x="2608682" y="828149"/>
              <a:ext cx="9087556" cy="1003674"/>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8F2C613-03BD-EE54-98A6-2B376488013F}"/>
                </a:ext>
              </a:extLst>
            </p:cNvPr>
            <p:cNvSpPr txBox="1"/>
            <p:nvPr/>
          </p:nvSpPr>
          <p:spPr>
            <a:xfrm>
              <a:off x="2885190" y="1047996"/>
              <a:ext cx="8548939" cy="1341586"/>
            </a:xfrm>
            <a:prstGeom prst="rect">
              <a:avLst/>
            </a:prstGeom>
            <a:noFill/>
          </p:spPr>
          <p:txBody>
            <a:bodyPr wrap="square" lIns="91440" rIns="91440" rtlCol="0">
              <a:spAutoFit/>
            </a:bodyPr>
            <a:lstStyle/>
            <a:p>
              <a:pPr marL="914400" indent="-914400">
                <a:lnSpc>
                  <a:spcPct val="115000"/>
                </a:lnSpc>
              </a:pPr>
              <a:r>
                <a:rPr lang="en-US" sz="2400" dirty="0">
                  <a:latin typeface="Calibri" panose="020F0502020204030204" pitchFamily="34" charset="0"/>
                  <a:ea typeface="Calibri" panose="020F0502020204030204" pitchFamily="34" charset="0"/>
                  <a:cs typeface="Arial" panose="020B0604020202020204" pitchFamily="34" charset="0"/>
                </a:rPr>
                <a:t>W</a:t>
              </a:r>
              <a:r>
                <a:rPr lang="en-US" sz="2400" dirty="0">
                  <a:effectLst/>
                  <a:latin typeface="Calibri" panose="020F0502020204030204" pitchFamily="34" charset="0"/>
                  <a:ea typeface="Calibri" panose="020F0502020204030204" pitchFamily="34" charset="0"/>
                  <a:cs typeface="Arial" panose="020B0604020202020204" pitchFamily="34" charset="0"/>
                </a:rPr>
                <a:t>hat did you do to complete the consult?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nSpc>
                  <a:spcPct val="115000"/>
                </a:lnSpc>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9306FB9-C3D4-3F2D-7AA7-5846143D47F2}"/>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BCA73FC2-09E9-CFD5-4BDB-FC685E78EB43}"/>
              </a:ext>
            </a:extLst>
          </p:cNvPr>
          <p:cNvGrpSpPr/>
          <p:nvPr/>
        </p:nvGrpSpPr>
        <p:grpSpPr>
          <a:xfrm>
            <a:off x="651259" y="2891632"/>
            <a:ext cx="11003526" cy="1770015"/>
            <a:chOff x="651259" y="2891632"/>
            <a:chExt cx="11003526" cy="1770015"/>
          </a:xfrm>
        </p:grpSpPr>
        <p:sp>
          <p:nvSpPr>
            <p:cNvPr id="16" name="Rounded Rectangle 15">
              <a:extLst>
                <a:ext uri="{FF2B5EF4-FFF2-40B4-BE49-F238E27FC236}">
                  <a16:creationId xmlns:a16="http://schemas.microsoft.com/office/drawing/2014/main" id="{27C9C71D-3ED5-A8D0-0885-023BFBF7D27F}"/>
                </a:ext>
              </a:extLst>
            </p:cNvPr>
            <p:cNvSpPr/>
            <p:nvPr/>
          </p:nvSpPr>
          <p:spPr>
            <a:xfrm>
              <a:off x="2567229" y="2926637"/>
              <a:ext cx="9087556" cy="1541782"/>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40ED3C9-C711-6A4D-D98E-19258D793C65}"/>
                </a:ext>
              </a:extLst>
            </p:cNvPr>
            <p:cNvSpPr txBox="1"/>
            <p:nvPr/>
          </p:nvSpPr>
          <p:spPr>
            <a:xfrm>
              <a:off x="2797524" y="3070750"/>
              <a:ext cx="8709872" cy="1341586"/>
            </a:xfrm>
            <a:prstGeom prst="rect">
              <a:avLst/>
            </a:prstGeom>
            <a:noFill/>
          </p:spPr>
          <p:txBody>
            <a:bodyPr wrap="square" rtlCol="0">
              <a:spAutoFit/>
            </a:bodyPr>
            <a:lstStyle/>
            <a:p>
              <a:pPr>
                <a:lnSpc>
                  <a:spcPct val="115000"/>
                </a:lnSpc>
              </a:pPr>
              <a:r>
                <a:rPr lang="en-US" sz="2400" dirty="0">
                  <a:latin typeface="Calibri" panose="020F0502020204030204" pitchFamily="34" charset="0"/>
                  <a:ea typeface="Calibri" panose="020F0502020204030204" pitchFamily="34" charset="0"/>
                  <a:cs typeface="Arial" panose="020B0604020202020204" pitchFamily="34" charset="0"/>
                </a:rPr>
                <a:t>I completed a nutrition assessment on the patient </a:t>
              </a:r>
              <a:r>
                <a:rPr lang="en-US" sz="2400" dirty="0"/>
                <a:t>and developed a plan of care for this patient in collaboration with the patient’s mother</a:t>
              </a:r>
              <a:r>
                <a:rPr lang="en-US" sz="2400" dirty="0">
                  <a:latin typeface="Calibri" panose="020F0502020204030204" pitchFamily="34" charset="0"/>
                  <a:ea typeface="Calibri" panose="020F0502020204030204" pitchFamily="34" charset="0"/>
                  <a:cs typeface="Arial" panose="020B060402020202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F120C7C-0084-67BF-8DFD-1A473606FE84}"/>
                </a:ext>
              </a:extLst>
            </p:cNvPr>
            <p:cNvPicPr>
              <a:picLocks noChangeAspect="1"/>
            </p:cNvPicPr>
            <p:nvPr/>
          </p:nvPicPr>
          <p:blipFill>
            <a:blip r:embed="rId6"/>
            <a:srcRect l="6200" r="6200"/>
            <a:stretch/>
          </p:blipFill>
          <p:spPr>
            <a:xfrm>
              <a:off x="651259" y="2891632"/>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5713835C-8C90-799E-B42F-E8CFD58847CE}"/>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0" name="Audio 19" descr="Audio speaker icon">
            <a:hlinkClick r:id="" action="ppaction://media"/>
            <a:extLst>
              <a:ext uri="{FF2B5EF4-FFF2-40B4-BE49-F238E27FC236}">
                <a16:creationId xmlns:a16="http://schemas.microsoft.com/office/drawing/2014/main" id="{A5F2C89F-453C-2B10-FC04-5605FC4E7F0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6C7B4FD-4DB7-334F-A026-28B2810F54D5}"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0491157"/>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EC187-A808-C6E1-CA98-B6EA406E32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5E7B59-3A79-FE6B-D9D8-47E0DC058D49}"/>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9FF3A744-CF8A-77C8-C360-6C3A60402735}"/>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055BAD2B-0AC6-C843-C66E-BD0004B62C33}"/>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CC4DF17C-0F95-3DF2-5E0A-DDBF38B2DEB0}"/>
                </a:ext>
              </a:extLst>
            </p:cNvPr>
            <p:cNvSpPr txBox="1"/>
            <p:nvPr/>
          </p:nvSpPr>
          <p:spPr>
            <a:xfrm>
              <a:off x="2756069" y="989165"/>
              <a:ext cx="8548939" cy="492122"/>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What did you find from the nutrition assessment?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D27DC54-9D27-C734-1F42-4DC6642BC442}"/>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E7F29AA7-D68C-2FC6-5AEF-517A277F8E8F}"/>
              </a:ext>
            </a:extLst>
          </p:cNvPr>
          <p:cNvGrpSpPr/>
          <p:nvPr/>
        </p:nvGrpSpPr>
        <p:grpSpPr>
          <a:xfrm>
            <a:off x="726059" y="2408665"/>
            <a:ext cx="10982848" cy="2088907"/>
            <a:chOff x="726059" y="2408665"/>
            <a:chExt cx="10982848" cy="2088907"/>
          </a:xfrm>
        </p:grpSpPr>
        <p:sp>
          <p:nvSpPr>
            <p:cNvPr id="16" name="Rounded Rectangle 15">
              <a:extLst>
                <a:ext uri="{FF2B5EF4-FFF2-40B4-BE49-F238E27FC236}">
                  <a16:creationId xmlns:a16="http://schemas.microsoft.com/office/drawing/2014/main" id="{0913EBC5-1B76-EF0E-59CD-AD85DC47C6CD}"/>
                </a:ext>
              </a:extLst>
            </p:cNvPr>
            <p:cNvSpPr/>
            <p:nvPr/>
          </p:nvSpPr>
          <p:spPr>
            <a:xfrm>
              <a:off x="2621351" y="2408665"/>
              <a:ext cx="9087556" cy="2088907"/>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61918784-E17A-DB40-C321-DD311883046A}"/>
                </a:ext>
              </a:extLst>
            </p:cNvPr>
            <p:cNvSpPr txBox="1"/>
            <p:nvPr/>
          </p:nvSpPr>
          <p:spPr>
            <a:xfrm>
              <a:off x="2756069" y="2613097"/>
              <a:ext cx="8709872" cy="1766317"/>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I found in talking with the patient’s mother that J.D.’s  appetite has been poor over the past 2 weeks. He has not been eating his normal snacks and meals. He was still getting nocturnal g-tube feedings to supplement his diet.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11F7ADA-4B26-3C07-5D68-A3E401A417EB}"/>
                </a:ext>
              </a:extLst>
            </p:cNvPr>
            <p:cNvPicPr>
              <a:picLocks noChangeAspect="1"/>
            </p:cNvPicPr>
            <p:nvPr/>
          </p:nvPicPr>
          <p:blipFill>
            <a:blip r:embed="rId6"/>
            <a:srcRect l="6200" r="6200"/>
            <a:stretch/>
          </p:blipFill>
          <p:spPr>
            <a:xfrm>
              <a:off x="726059" y="2613097"/>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BACD5A92-3B0F-F99E-D5C8-35B573063DF3}"/>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0" name="Audio 9" descr="Audio speaker icon">
            <a:hlinkClick r:id="" action="ppaction://media"/>
            <a:extLst>
              <a:ext uri="{FF2B5EF4-FFF2-40B4-BE49-F238E27FC236}">
                <a16:creationId xmlns:a16="http://schemas.microsoft.com/office/drawing/2014/main" id="{396B085E-0EB4-A247-8781-52167F196B5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54872C7-7F5E-0141-A4C8-25B4644298FB}"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1625939"/>
      </p:ext>
    </p:extLst>
  </p:cSld>
  <p:clrMapOvr>
    <a:masterClrMapping/>
  </p:clrMapOvr>
  <mc:AlternateContent xmlns:mc="http://schemas.openxmlformats.org/markup-compatibility/2006" xmlns:p14="http://schemas.microsoft.com/office/powerpoint/2010/main">
    <mc:Choice Requires="p14">
      <p:transition spd="slow" p14:dur="2000" advTm="4175"/>
    </mc:Choice>
    <mc:Fallback xmlns="">
      <p:transition spd="slow" advTm="4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D8DE7-2282-997F-80EE-42CB6C6BE9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CA9E90-E798-F538-DC17-1302C63288E3}"/>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37627CF4-4D14-60B4-2F9A-74A685294353}"/>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3D4822B3-00BF-6EAC-A5A9-4AFA1AC8F335}"/>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303C6ADF-A804-6C3F-FE7D-0CC8752111D6}"/>
                </a:ext>
              </a:extLst>
            </p:cNvPr>
            <p:cNvSpPr txBox="1"/>
            <p:nvPr/>
          </p:nvSpPr>
          <p:spPr>
            <a:xfrm>
              <a:off x="2756069" y="989165"/>
              <a:ext cx="8548939" cy="492122"/>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What did you find from the nutrition assessment?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866FD8F-696A-23DE-A08B-0ACC3FE44A6F}"/>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D17F6227-BE38-516C-95D9-C73700BC209D}"/>
              </a:ext>
            </a:extLst>
          </p:cNvPr>
          <p:cNvGrpSpPr/>
          <p:nvPr/>
        </p:nvGrpSpPr>
        <p:grpSpPr>
          <a:xfrm>
            <a:off x="726059" y="2408665"/>
            <a:ext cx="10982848" cy="2088907"/>
            <a:chOff x="726059" y="2408665"/>
            <a:chExt cx="10982848" cy="2088907"/>
          </a:xfrm>
        </p:grpSpPr>
        <p:sp>
          <p:nvSpPr>
            <p:cNvPr id="16" name="Rounded Rectangle 15">
              <a:extLst>
                <a:ext uri="{FF2B5EF4-FFF2-40B4-BE49-F238E27FC236}">
                  <a16:creationId xmlns:a16="http://schemas.microsoft.com/office/drawing/2014/main" id="{A956B632-5E77-72DF-BA68-13B13BB4D50C}"/>
                </a:ext>
              </a:extLst>
            </p:cNvPr>
            <p:cNvSpPr/>
            <p:nvPr/>
          </p:nvSpPr>
          <p:spPr>
            <a:xfrm>
              <a:off x="2621351" y="2408665"/>
              <a:ext cx="9087556" cy="2088907"/>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E63C4BD8-749C-BAD5-C0E6-993B508372CB}"/>
                </a:ext>
              </a:extLst>
            </p:cNvPr>
            <p:cNvSpPr txBox="1"/>
            <p:nvPr/>
          </p:nvSpPr>
          <p:spPr>
            <a:xfrm>
              <a:off x="2756069" y="2613097"/>
              <a:ext cx="8709872" cy="1766317"/>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I found in talking with the patient’s mother that J.D.’s  appetite has been poor over the past 2 weeks. He has not been eating his normal snacks and meals. He was still getting nocturnal g-tube feedings to supplement his diet.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9993766-128B-9C69-28D5-A3F3B9F2D9D6}"/>
                </a:ext>
              </a:extLst>
            </p:cNvPr>
            <p:cNvPicPr>
              <a:picLocks noChangeAspect="1"/>
            </p:cNvPicPr>
            <p:nvPr/>
          </p:nvPicPr>
          <p:blipFill>
            <a:blip r:embed="rId6"/>
            <a:srcRect l="6200" r="6200"/>
            <a:stretch/>
          </p:blipFill>
          <p:spPr>
            <a:xfrm>
              <a:off x="726059" y="2613097"/>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B9484C02-2569-5205-12B4-F8D53EF3D4DD}"/>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5" name="Audio 14" descr="Audio speaker icon">
            <a:hlinkClick r:id="" action="ppaction://media"/>
            <a:extLst>
              <a:ext uri="{FF2B5EF4-FFF2-40B4-BE49-F238E27FC236}">
                <a16:creationId xmlns:a16="http://schemas.microsoft.com/office/drawing/2014/main" id="{0D8EC275-86E8-DA36-C85C-2815419C1E5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0DC1A2D-E255-C94D-901D-012F773C1D5D}"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0221363"/>
      </p:ext>
    </p:extLst>
  </p:cSld>
  <p:clrMapOvr>
    <a:masterClrMapping/>
  </p:clrMapOvr>
  <mc:AlternateContent xmlns:mc="http://schemas.openxmlformats.org/markup-compatibility/2006" xmlns:p14="http://schemas.microsoft.com/office/powerpoint/2010/main">
    <mc:Choice Requires="p14">
      <p:transition spd="slow" p14:dur="2000" advTm="18594"/>
    </mc:Choice>
    <mc:Fallback xmlns="">
      <p:transition spd="slow" advTm="1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E8848-8466-756D-B801-538FF3B4F7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7115C1-C72C-4084-47DE-C21DCF6E110B}"/>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BE1E6D40-0C89-3342-248E-FEBE34E95C0C}"/>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B4873DE7-DB04-FBF2-71EB-CF93B8461DFB}"/>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350BF71F-21F9-8BE5-FDBD-A0DF0D99A930}"/>
                </a:ext>
              </a:extLst>
            </p:cNvPr>
            <p:cNvSpPr txBox="1"/>
            <p:nvPr/>
          </p:nvSpPr>
          <p:spPr>
            <a:xfrm>
              <a:off x="2756069" y="1034151"/>
              <a:ext cx="8548939" cy="492122"/>
            </a:xfrm>
            <a:prstGeom prst="rect">
              <a:avLst/>
            </a:prstGeom>
            <a:noFill/>
          </p:spPr>
          <p:txBody>
            <a:bodyPr wrap="square" lIns="91440" rIns="91440" rtlCol="0">
              <a:spAutoFit/>
            </a:bodyPr>
            <a:lstStyle/>
            <a:p>
              <a:pPr marL="914400" marR="0" indent="-91440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So, what did you recommend as part of your nutrition assessment?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117206C-9466-69FA-73FC-E50FCE4FC043}"/>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9171C016-9C5D-20AA-702D-7C9B46E69F57}"/>
              </a:ext>
            </a:extLst>
          </p:cNvPr>
          <p:cNvGrpSpPr/>
          <p:nvPr/>
        </p:nvGrpSpPr>
        <p:grpSpPr>
          <a:xfrm>
            <a:off x="609599" y="2408665"/>
            <a:ext cx="11099308" cy="2992006"/>
            <a:chOff x="609599" y="2408665"/>
            <a:chExt cx="11099308" cy="2992006"/>
          </a:xfrm>
        </p:grpSpPr>
        <p:sp>
          <p:nvSpPr>
            <p:cNvPr id="16" name="Rounded Rectangle 15">
              <a:extLst>
                <a:ext uri="{FF2B5EF4-FFF2-40B4-BE49-F238E27FC236}">
                  <a16:creationId xmlns:a16="http://schemas.microsoft.com/office/drawing/2014/main" id="{1D20486B-D3A0-AB19-BDB9-C69B0E63A2AE}"/>
                </a:ext>
              </a:extLst>
            </p:cNvPr>
            <p:cNvSpPr/>
            <p:nvPr/>
          </p:nvSpPr>
          <p:spPr>
            <a:xfrm>
              <a:off x="2621351" y="2408665"/>
              <a:ext cx="9087556" cy="2992006"/>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38A60596-71FE-0C26-FFAD-E5ACCB3DD971}"/>
                </a:ext>
              </a:extLst>
            </p:cNvPr>
            <p:cNvSpPr txBox="1"/>
            <p:nvPr/>
          </p:nvSpPr>
          <p:spPr>
            <a:xfrm>
              <a:off x="2756069" y="2809143"/>
              <a:ext cx="8709872" cy="2191049"/>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I recommended that the patient consume high calorie/ high protein foods throughout the day and continue with his normal g-tube feedings at night. Based on lab results, I also recommended that his nutrition enzymes and vitamin dosages be adjusted due to malabsorption. I also started a calorie count to monitor his intake.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03306F5-B2E0-FF79-7B24-F3B0A1CD1B49}"/>
                </a:ext>
              </a:extLst>
            </p:cNvPr>
            <p:cNvPicPr>
              <a:picLocks noChangeAspect="1"/>
            </p:cNvPicPr>
            <p:nvPr/>
          </p:nvPicPr>
          <p:blipFill>
            <a:blip r:embed="rId6"/>
            <a:srcRect l="6200" r="6200"/>
            <a:stretch/>
          </p:blipFill>
          <p:spPr>
            <a:xfrm>
              <a:off x="609599" y="3019659"/>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703510AC-738F-9A1D-77BB-61DFED8FE646}"/>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0" name="Audio 9" descr="Audio speaker icon">
            <a:hlinkClick r:id="" action="ppaction://media"/>
            <a:extLst>
              <a:ext uri="{FF2B5EF4-FFF2-40B4-BE49-F238E27FC236}">
                <a16:creationId xmlns:a16="http://schemas.microsoft.com/office/drawing/2014/main" id="{3A21A294-47AA-6C10-8F5C-697B6A3F41C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47FCE57-28C9-DE4D-9950-CA0D48615F46}"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295456"/>
      </p:ext>
    </p:extLst>
  </p:cSld>
  <p:clrMapOvr>
    <a:masterClrMapping/>
  </p:clrMapOvr>
  <mc:AlternateContent xmlns:mc="http://schemas.openxmlformats.org/markup-compatibility/2006" xmlns:p14="http://schemas.microsoft.com/office/powerpoint/2010/main">
    <mc:Choice Requires="p14">
      <p:transition spd="slow" p14:dur="2000" advTm="6052"/>
    </mc:Choice>
    <mc:Fallback xmlns="">
      <p:transition spd="slow" advTm="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4A6D0-386D-9B5F-38AD-8F517E8BAD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1BE21F-38AB-554B-1B8D-27F8BF63D9DE}"/>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F3AB389E-6661-AF28-271E-7AF4902210BF}"/>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07416CC6-3FC3-9D6B-A191-D6A220C5D95C}"/>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69F9C3C0-4E9F-F732-AF45-859616F236BA}"/>
                </a:ext>
              </a:extLst>
            </p:cNvPr>
            <p:cNvSpPr txBox="1"/>
            <p:nvPr/>
          </p:nvSpPr>
          <p:spPr>
            <a:xfrm>
              <a:off x="2756069" y="1034151"/>
              <a:ext cx="8548939" cy="492122"/>
            </a:xfrm>
            <a:prstGeom prst="rect">
              <a:avLst/>
            </a:prstGeom>
            <a:noFill/>
          </p:spPr>
          <p:txBody>
            <a:bodyPr wrap="square" lIns="91440" rIns="91440" rtlCol="0">
              <a:spAutoFit/>
            </a:bodyPr>
            <a:lstStyle/>
            <a:p>
              <a:pPr marL="914400" marR="0" indent="-91440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So, what did you recommend as part of your nutrition assessment?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8CD8266-51F7-459C-87F5-916686FFF184}"/>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75321269-F35F-CBB9-6659-CF671E54C1C6}"/>
              </a:ext>
            </a:extLst>
          </p:cNvPr>
          <p:cNvGrpSpPr/>
          <p:nvPr/>
        </p:nvGrpSpPr>
        <p:grpSpPr>
          <a:xfrm>
            <a:off x="609599" y="2408665"/>
            <a:ext cx="11099308" cy="2992006"/>
            <a:chOff x="609599" y="2408665"/>
            <a:chExt cx="11099308" cy="2992006"/>
          </a:xfrm>
        </p:grpSpPr>
        <p:sp>
          <p:nvSpPr>
            <p:cNvPr id="16" name="Rounded Rectangle 15">
              <a:extLst>
                <a:ext uri="{FF2B5EF4-FFF2-40B4-BE49-F238E27FC236}">
                  <a16:creationId xmlns:a16="http://schemas.microsoft.com/office/drawing/2014/main" id="{791725DA-862F-2D37-B555-C400FA32F5FF}"/>
                </a:ext>
              </a:extLst>
            </p:cNvPr>
            <p:cNvSpPr/>
            <p:nvPr/>
          </p:nvSpPr>
          <p:spPr>
            <a:xfrm>
              <a:off x="2621351" y="2408665"/>
              <a:ext cx="9087556" cy="2992006"/>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E90F7825-E2B0-FD34-7AE0-682CED7C7C5B}"/>
                </a:ext>
              </a:extLst>
            </p:cNvPr>
            <p:cNvSpPr txBox="1"/>
            <p:nvPr/>
          </p:nvSpPr>
          <p:spPr>
            <a:xfrm>
              <a:off x="2756069" y="2809143"/>
              <a:ext cx="8709872" cy="2191049"/>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I recommended that the patient consume high calorie/ high protein foods throughout the day and continue with his normal g-tube feedings at night. Based on lab results, I also recommended that his nutrition enzymes and vitamin dosages be adjusted due to malabsorption. I also started a calorie count to monitor his intake.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FD2B2C7-2B7A-649F-3840-A2E9DFDEC6E0}"/>
                </a:ext>
              </a:extLst>
            </p:cNvPr>
            <p:cNvPicPr>
              <a:picLocks noChangeAspect="1"/>
            </p:cNvPicPr>
            <p:nvPr/>
          </p:nvPicPr>
          <p:blipFill>
            <a:blip r:embed="rId6"/>
            <a:srcRect l="6200" r="6200"/>
            <a:stretch/>
          </p:blipFill>
          <p:spPr>
            <a:xfrm>
              <a:off x="609599" y="3019659"/>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F229295A-65FA-70C6-A6AB-F8253E4B2CD1}"/>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41" name="Audio 40" descr="Audio speaker icon">
            <a:hlinkClick r:id="" action="ppaction://media"/>
            <a:extLst>
              <a:ext uri="{FF2B5EF4-FFF2-40B4-BE49-F238E27FC236}">
                <a16:creationId xmlns:a16="http://schemas.microsoft.com/office/drawing/2014/main" id="{54947B0C-B091-93D3-8D2E-BDFFB214A69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B46A61E-5DBB-8A48-89F9-6CAFB676FECA}"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1706599"/>
      </p:ext>
    </p:extLst>
  </p:cSld>
  <p:clrMapOvr>
    <a:masterClrMapping/>
  </p:clrMapOvr>
  <mc:AlternateContent xmlns:mc="http://schemas.openxmlformats.org/markup-compatibility/2006" xmlns:p14="http://schemas.microsoft.com/office/powerpoint/2010/main">
    <mc:Choice Requires="p14">
      <p:transition spd="slow" p14:dur="2000" advTm="25274"/>
    </mc:Choice>
    <mc:Fallback xmlns="">
      <p:transition spd="slow" advTm="2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578A-222D-ADA3-0436-414027B4E7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CD10C2-0301-8819-A166-2E27438CB154}"/>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97B45150-9327-6F1F-7CEE-15B7447DA1D0}"/>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073D98CB-53AE-F30A-DCEC-37656C75255B}"/>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E5F7820D-B17B-2327-9CB9-6D9193FAC325}"/>
                </a:ext>
              </a:extLst>
            </p:cNvPr>
            <p:cNvSpPr txBox="1"/>
            <p:nvPr/>
          </p:nvSpPr>
          <p:spPr>
            <a:xfrm>
              <a:off x="2797524" y="752575"/>
              <a:ext cx="8548939" cy="916854"/>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How long have you been working with children who have Cystic Fibrosis?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EBEB4BB-CAA4-DCC0-E70A-BC0D2F2629C8}"/>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E3012623-1EC2-3999-CC78-B91F075CD2F5}"/>
              </a:ext>
            </a:extLst>
          </p:cNvPr>
          <p:cNvGrpSpPr/>
          <p:nvPr/>
        </p:nvGrpSpPr>
        <p:grpSpPr>
          <a:xfrm>
            <a:off x="630429" y="2408665"/>
            <a:ext cx="11078478" cy="2669521"/>
            <a:chOff x="630429" y="2408665"/>
            <a:chExt cx="11078478" cy="2669521"/>
          </a:xfrm>
        </p:grpSpPr>
        <p:sp>
          <p:nvSpPr>
            <p:cNvPr id="16" name="Rounded Rectangle 15">
              <a:extLst>
                <a:ext uri="{FF2B5EF4-FFF2-40B4-BE49-F238E27FC236}">
                  <a16:creationId xmlns:a16="http://schemas.microsoft.com/office/drawing/2014/main" id="{85050FCB-922F-87F4-C7FA-9061C7F31B4A}"/>
                </a:ext>
              </a:extLst>
            </p:cNvPr>
            <p:cNvSpPr/>
            <p:nvPr/>
          </p:nvSpPr>
          <p:spPr>
            <a:xfrm>
              <a:off x="2621351" y="2408665"/>
              <a:ext cx="9087556" cy="2669521"/>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A7ED9DD8-D781-39ED-3551-048B858A11FA}"/>
                </a:ext>
              </a:extLst>
            </p:cNvPr>
            <p:cNvSpPr txBox="1"/>
            <p:nvPr/>
          </p:nvSpPr>
          <p:spPr>
            <a:xfrm>
              <a:off x="2717057" y="2860266"/>
              <a:ext cx="8709872" cy="1766317"/>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Let’s see, I joined the Cystic Fibrosis Team here at University Children’s Hospital a year and a half ago. Before that, I worked as a pediatric dietitian at a different hospital, where I saw patients with many diseases and conditions, including Cystic Fibrosis.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175E17C-179C-F61B-5EDC-F1A8BF107DF1}"/>
                </a:ext>
              </a:extLst>
            </p:cNvPr>
            <p:cNvPicPr>
              <a:picLocks noChangeAspect="1"/>
            </p:cNvPicPr>
            <p:nvPr/>
          </p:nvPicPr>
          <p:blipFill>
            <a:blip r:embed="rId6"/>
            <a:srcRect l="260" r="260"/>
            <a:stretch/>
          </p:blipFill>
          <p:spPr>
            <a:xfrm>
              <a:off x="630429" y="2856568"/>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5CDF8FA7-1514-6E93-7EE5-E0FECF823264}"/>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47" name="Audio 46" descr="Audio speaker icon">
            <a:hlinkClick r:id="" action="ppaction://media"/>
            <a:extLst>
              <a:ext uri="{FF2B5EF4-FFF2-40B4-BE49-F238E27FC236}">
                <a16:creationId xmlns:a16="http://schemas.microsoft.com/office/drawing/2014/main" id="{9F8E1118-DA9F-8A82-0A20-9ACFD04FD6D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D7FC865-2E79-F042-B937-2069C8A9FB27}"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4625680"/>
      </p:ext>
    </p:extLst>
  </p:cSld>
  <p:clrMapOvr>
    <a:masterClrMapping/>
  </p:clrMapOvr>
  <mc:AlternateContent xmlns:mc="http://schemas.openxmlformats.org/markup-compatibility/2006" xmlns:p14="http://schemas.microsoft.com/office/powerpoint/2010/main">
    <mc:Choice Requires="p14">
      <p:transition spd="slow" p14:dur="2000" advTm="4991"/>
    </mc:Choice>
    <mc:Fallback xmlns="">
      <p:transition spd="slow" advTm="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67849-AD79-D958-246C-1E8E329A96D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9C2495-3136-30D0-0A03-790A056D352E}"/>
              </a:ext>
            </a:extLst>
          </p:cNvPr>
          <p:cNvSpPr>
            <a:spLocks noGrp="1"/>
          </p:cNvSpPr>
          <p:nvPr>
            <p:ph type="title" idx="4294967295"/>
          </p:nvPr>
        </p:nvSpPr>
        <p:spPr>
          <a:xfrm>
            <a:off x="339725" y="457200"/>
            <a:ext cx="5562600" cy="56927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kumimoji="0" lang="en-US" sz="3600" b="0" i="0" u="none" strike="noStrike" kern="1200" cap="none" spc="0" normalizeH="0" baseline="0" noProof="0" dirty="0">
                <a:ln>
                  <a:noFill/>
                </a:ln>
                <a:solidFill>
                  <a:schemeClr val="tx1"/>
                </a:solidFill>
                <a:effectLst/>
                <a:uLnTx/>
                <a:uFillTx/>
                <a:latin typeface="Segoe UI" panose="020B0502040204020203" pitchFamily="34" charset="0"/>
                <a:ea typeface="+mn-ea"/>
                <a:cs typeface="+mn-cs"/>
              </a:rPr>
              <a:t>The intent is to identify the nutrition department’s process for identifying which patients to follow, the care process, and the qualifications of the RDN and method of determining staff competence.</a:t>
            </a:r>
            <a:endPar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Object 6" descr="Photo of health professional with tablet">
            <a:extLst>
              <a:ext uri="{FF2B5EF4-FFF2-40B4-BE49-F238E27FC236}">
                <a16:creationId xmlns:a16="http://schemas.microsoft.com/office/drawing/2014/main" id="{967065E6-2EEC-9274-A85B-79239A333B53}"/>
              </a:ext>
            </a:extLst>
          </p:cNvPr>
          <p:cNvGraphicFramePr>
            <a:graphicFrameLocks noChangeAspect="1"/>
          </p:cNvGraphicFramePr>
          <p:nvPr>
            <p:custDataLst>
              <p:tags r:id="rId1"/>
            </p:custDataLst>
            <p:extLst>
              <p:ext uri="{D42A27DB-BD31-4B8C-83A1-F6EECF244321}">
                <p14:modId xmlns:p14="http://schemas.microsoft.com/office/powerpoint/2010/main" val="271532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7" name="Object 6" hidden="1">
                        <a:extLst>
                          <a:ext uri="{FF2B5EF4-FFF2-40B4-BE49-F238E27FC236}">
                            <a16:creationId xmlns:a16="http://schemas.microsoft.com/office/drawing/2014/main" id="{967065E6-2EEC-9274-A85B-79239A333B5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08F65B3-2B66-364B-94D9-1904FB28DD26}"/>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3" name="Picture Placeholder 12">
            <a:extLst>
              <a:ext uri="{FF2B5EF4-FFF2-40B4-BE49-F238E27FC236}">
                <a16:creationId xmlns:a16="http://schemas.microsoft.com/office/drawing/2014/main" id="{8976DEAC-EEDB-7D8C-FBD6-FE06514202C4}"/>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8"/>
          <a:srcRect l="31244" r="4010"/>
          <a:stretch/>
        </p:blipFill>
        <p:spPr>
          <a:xfrm>
            <a:off x="6361504" y="567267"/>
            <a:ext cx="5490403" cy="5655733"/>
          </a:xfrm>
        </p:spPr>
      </p:pic>
      <p:pic>
        <p:nvPicPr>
          <p:cNvPr id="22" name="Audio 21" descr="Audio speaker icon">
            <a:hlinkClick r:id="" action="ppaction://media"/>
            <a:extLst>
              <a:ext uri="{FF2B5EF4-FFF2-40B4-BE49-F238E27FC236}">
                <a16:creationId xmlns:a16="http://schemas.microsoft.com/office/drawing/2014/main" id="{4931E1E2-1F89-D1B5-A85D-65D992608596}"/>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C48C10AE-3F22-364C-95E2-8CFE82DCD2E6}" label="" lang="en-us" r:embed="rId9"/>
                        </p173:trackLst>
                      </p173:tracksInfo>
                    </p:ext>
                  </p14:extLst>
                </p14:media>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2367941"/>
      </p:ext>
    </p:extLst>
  </p:cSld>
  <p:clrMapOvr>
    <a:masterClrMapping/>
  </p:clrMapOvr>
  <mc:AlternateContent xmlns:mc="http://schemas.openxmlformats.org/markup-compatibility/2006" xmlns:p14="http://schemas.microsoft.com/office/powerpoint/2010/main">
    <mc:Choice Requires="p14">
      <p:transition spd="slow" p14:dur="2000" advTm="35611"/>
    </mc:Choice>
    <mc:Fallback xmlns="">
      <p:transition spd="slow" advTm="3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5493-E81B-D7FD-9C89-7AB4E13C4B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B4FCA5-D884-B1D0-CE9E-9A6A8B339B95}"/>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1D1B7355-7376-82D8-762D-E22F5E2EBE6E}"/>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489E494F-251D-7313-B1F6-B25EF82BE826}"/>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82909E53-994B-E8C0-C173-563D3655643E}"/>
                </a:ext>
              </a:extLst>
            </p:cNvPr>
            <p:cNvSpPr txBox="1"/>
            <p:nvPr/>
          </p:nvSpPr>
          <p:spPr>
            <a:xfrm>
              <a:off x="2797524" y="752575"/>
              <a:ext cx="8548939" cy="916854"/>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How long have you been working with children who have Cystic Fibrosis?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548B3E8-2685-FFAE-B83C-9B3E4FA9183C}"/>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62DC7397-BE05-4136-2CD8-2C1B16F5E050}"/>
              </a:ext>
            </a:extLst>
          </p:cNvPr>
          <p:cNvGrpSpPr/>
          <p:nvPr/>
        </p:nvGrpSpPr>
        <p:grpSpPr>
          <a:xfrm>
            <a:off x="630429" y="2408665"/>
            <a:ext cx="11078478" cy="2669521"/>
            <a:chOff x="630429" y="2408665"/>
            <a:chExt cx="11078478" cy="2669521"/>
          </a:xfrm>
        </p:grpSpPr>
        <p:sp>
          <p:nvSpPr>
            <p:cNvPr id="16" name="Rounded Rectangle 15">
              <a:extLst>
                <a:ext uri="{FF2B5EF4-FFF2-40B4-BE49-F238E27FC236}">
                  <a16:creationId xmlns:a16="http://schemas.microsoft.com/office/drawing/2014/main" id="{0CA7D53A-D66B-81B9-4950-D2180D6F00DE}"/>
                </a:ext>
              </a:extLst>
            </p:cNvPr>
            <p:cNvSpPr/>
            <p:nvPr/>
          </p:nvSpPr>
          <p:spPr>
            <a:xfrm>
              <a:off x="2621351" y="2408665"/>
              <a:ext cx="9087556" cy="2669521"/>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259CB586-F52F-A604-363E-56B8768D2926}"/>
                </a:ext>
              </a:extLst>
            </p:cNvPr>
            <p:cNvSpPr txBox="1"/>
            <p:nvPr/>
          </p:nvSpPr>
          <p:spPr>
            <a:xfrm>
              <a:off x="2717057" y="2860266"/>
              <a:ext cx="8709872" cy="1766317"/>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Let’s see, I joined the Cystic Fibrosis Team here at University Children’s Hospital a year and a half ago. Before that, I worked as a pediatric dietitian at a different hospital, where I saw patients with many diseases and conditions, including Cystic Fibrosis.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148DD3B-0B4F-44FD-6B8D-A82A8CB0D965}"/>
                </a:ext>
              </a:extLst>
            </p:cNvPr>
            <p:cNvPicPr>
              <a:picLocks noChangeAspect="1"/>
            </p:cNvPicPr>
            <p:nvPr/>
          </p:nvPicPr>
          <p:blipFill>
            <a:blip r:embed="rId6"/>
            <a:srcRect l="6200" r="6200"/>
            <a:stretch/>
          </p:blipFill>
          <p:spPr>
            <a:xfrm>
              <a:off x="630429" y="2856568"/>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51EB4DCE-999E-3E65-4AED-378C8890442A}"/>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0" name="Audio 19" descr="Audio speaker icon">
            <a:hlinkClick r:id="" action="ppaction://media"/>
            <a:extLst>
              <a:ext uri="{FF2B5EF4-FFF2-40B4-BE49-F238E27FC236}">
                <a16:creationId xmlns:a16="http://schemas.microsoft.com/office/drawing/2014/main" id="{4D72BF3E-0E19-3D9A-1F38-49BA18EB4F0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47509D3-5C5A-8A45-A876-A0F330190105}"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7589392"/>
      </p:ext>
    </p:extLst>
  </p:cSld>
  <p:clrMapOvr>
    <a:masterClrMapping/>
  </p:clrMapOvr>
  <mc:AlternateContent xmlns:mc="http://schemas.openxmlformats.org/markup-compatibility/2006" xmlns:p14="http://schemas.microsoft.com/office/powerpoint/2010/main">
    <mc:Choice Requires="p14">
      <p:transition spd="slow" p14:dur="2000" advTm="21367"/>
    </mc:Choice>
    <mc:Fallback xmlns="">
      <p:transition spd="slow" advTm="2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85289-19AF-B2E3-ABB6-B6E80A7D82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EA4B79-08D9-AB72-B733-3DD6FEC5ED17}"/>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07DCBE23-F2EA-4ABF-C9B2-39C95C57AC29}"/>
              </a:ext>
            </a:extLst>
          </p:cNvPr>
          <p:cNvGrpSpPr/>
          <p:nvPr/>
        </p:nvGrpSpPr>
        <p:grpSpPr>
          <a:xfrm>
            <a:off x="651259" y="463618"/>
            <a:ext cx="11003526" cy="1732736"/>
            <a:chOff x="651259" y="463618"/>
            <a:chExt cx="11003526" cy="1732736"/>
          </a:xfrm>
        </p:grpSpPr>
        <p:sp>
          <p:nvSpPr>
            <p:cNvPr id="7" name="Rounded Rectangle 6">
              <a:extLst>
                <a:ext uri="{FF2B5EF4-FFF2-40B4-BE49-F238E27FC236}">
                  <a16:creationId xmlns:a16="http://schemas.microsoft.com/office/drawing/2014/main" id="{7CEFE3EA-97DA-E293-32C2-E51B18AA3AD9}"/>
                </a:ext>
              </a:extLst>
            </p:cNvPr>
            <p:cNvSpPr/>
            <p:nvPr/>
          </p:nvSpPr>
          <p:spPr>
            <a:xfrm>
              <a:off x="2567229" y="463618"/>
              <a:ext cx="9087556" cy="173273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59DDA481-8026-0687-7B1C-7F70701A58EE}"/>
                </a:ext>
              </a:extLst>
            </p:cNvPr>
            <p:cNvSpPr txBox="1"/>
            <p:nvPr/>
          </p:nvSpPr>
          <p:spPr>
            <a:xfrm>
              <a:off x="2836535" y="651048"/>
              <a:ext cx="8548939" cy="1341586"/>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And when you started a year and a half ago, did your supervisor determine that you were competent to work with patients with Cystic Fibrosis?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B2BAB8E-3DCD-5216-7720-2554954D1E72}"/>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21F52942-EE24-19DD-110C-35E691075B99}"/>
              </a:ext>
            </a:extLst>
          </p:cNvPr>
          <p:cNvGrpSpPr/>
          <p:nvPr/>
        </p:nvGrpSpPr>
        <p:grpSpPr>
          <a:xfrm>
            <a:off x="609599" y="2408665"/>
            <a:ext cx="11099308" cy="3773724"/>
            <a:chOff x="609599" y="2408665"/>
            <a:chExt cx="11099308" cy="3773724"/>
          </a:xfrm>
        </p:grpSpPr>
        <p:sp>
          <p:nvSpPr>
            <p:cNvPr id="16" name="Rounded Rectangle 15">
              <a:extLst>
                <a:ext uri="{FF2B5EF4-FFF2-40B4-BE49-F238E27FC236}">
                  <a16:creationId xmlns:a16="http://schemas.microsoft.com/office/drawing/2014/main" id="{B18DCF5D-A834-D027-6E5B-CF92AD962F72}"/>
                </a:ext>
              </a:extLst>
            </p:cNvPr>
            <p:cNvSpPr/>
            <p:nvPr/>
          </p:nvSpPr>
          <p:spPr>
            <a:xfrm>
              <a:off x="2621351" y="2408665"/>
              <a:ext cx="9087556" cy="3773724"/>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260F14A7-3888-77DD-3336-76757972782F}"/>
                </a:ext>
              </a:extLst>
            </p:cNvPr>
            <p:cNvSpPr txBox="1"/>
            <p:nvPr/>
          </p:nvSpPr>
          <p:spPr>
            <a:xfrm>
              <a:off x="2756068" y="2775271"/>
              <a:ext cx="8709872" cy="3040512"/>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Well, I shadowed the RDN who was here before me for 2 weeks prior to her leaving. I also attended the required hospital orientations and have attended several Cystic Fibrosis continuing education sessions over the past year. These sessions helped me learn more about the disease process and its nutrition implications. Before that, I completed a pediatric rotation as part of my dietetic internship where I conducted a case study on a child with Cystic Fibrosis.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649294B-1EBE-2B9A-A744-197DDBA3693E}"/>
                </a:ext>
              </a:extLst>
            </p:cNvPr>
            <p:cNvPicPr>
              <a:picLocks noChangeAspect="1"/>
            </p:cNvPicPr>
            <p:nvPr/>
          </p:nvPicPr>
          <p:blipFill>
            <a:blip r:embed="rId6"/>
            <a:srcRect l="6200" r="6200"/>
            <a:stretch/>
          </p:blipFill>
          <p:spPr>
            <a:xfrm>
              <a:off x="609599" y="32849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ED7660EC-FEA2-9466-7BE9-4451A92103DD}"/>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55" name="Audio 54" descr="Audio speaker icon">
            <a:hlinkClick r:id="" action="ppaction://media"/>
            <a:extLst>
              <a:ext uri="{FF2B5EF4-FFF2-40B4-BE49-F238E27FC236}">
                <a16:creationId xmlns:a16="http://schemas.microsoft.com/office/drawing/2014/main" id="{20F17357-B9E4-3EF3-6554-F44E7B892D7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FC97382-D4E3-2245-90A9-A772726AB7D6}"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1245170"/>
      </p:ext>
    </p:extLst>
  </p:cSld>
  <p:clrMapOvr>
    <a:masterClrMapping/>
  </p:clrMapOvr>
  <mc:AlternateContent xmlns:mc="http://schemas.openxmlformats.org/markup-compatibility/2006" xmlns:p14="http://schemas.microsoft.com/office/powerpoint/2010/main">
    <mc:Choice Requires="p14">
      <p:transition spd="slow" p14:dur="2000" advTm="10271"/>
    </mc:Choice>
    <mc:Fallback xmlns="">
      <p:transition spd="slow" advTm="1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18DB-B887-9133-5594-55F0AA80DC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00B83B-A850-825E-221B-D7A0CA631561}"/>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906997C5-3319-AA48-34E4-C819BED440EB}"/>
              </a:ext>
            </a:extLst>
          </p:cNvPr>
          <p:cNvGrpSpPr/>
          <p:nvPr/>
        </p:nvGrpSpPr>
        <p:grpSpPr>
          <a:xfrm>
            <a:off x="651259" y="463618"/>
            <a:ext cx="11003526" cy="1732736"/>
            <a:chOff x="651259" y="463618"/>
            <a:chExt cx="11003526" cy="1732736"/>
          </a:xfrm>
        </p:grpSpPr>
        <p:sp>
          <p:nvSpPr>
            <p:cNvPr id="7" name="Rounded Rectangle 6">
              <a:extLst>
                <a:ext uri="{FF2B5EF4-FFF2-40B4-BE49-F238E27FC236}">
                  <a16:creationId xmlns:a16="http://schemas.microsoft.com/office/drawing/2014/main" id="{4BE74D4B-2446-233B-B9A6-32D21F8871B7}"/>
                </a:ext>
              </a:extLst>
            </p:cNvPr>
            <p:cNvSpPr/>
            <p:nvPr/>
          </p:nvSpPr>
          <p:spPr>
            <a:xfrm>
              <a:off x="2567229" y="463618"/>
              <a:ext cx="9087556" cy="173273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A5B0DA28-6B32-46DE-87EE-145560AAEE23}"/>
                </a:ext>
              </a:extLst>
            </p:cNvPr>
            <p:cNvSpPr txBox="1"/>
            <p:nvPr/>
          </p:nvSpPr>
          <p:spPr>
            <a:xfrm>
              <a:off x="2836535" y="651048"/>
              <a:ext cx="8548939" cy="1341586"/>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And when you started a year and a half ago, did your supervisor determine that you were competent to work with patients with Cystic Fibrosis?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F23C759-888F-B443-564B-295043FA9660}"/>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7A681168-D6AE-C2CD-BFF0-3A8ABE47C73F}"/>
              </a:ext>
            </a:extLst>
          </p:cNvPr>
          <p:cNvGrpSpPr/>
          <p:nvPr/>
        </p:nvGrpSpPr>
        <p:grpSpPr>
          <a:xfrm>
            <a:off x="609599" y="2408665"/>
            <a:ext cx="11099308" cy="3773724"/>
            <a:chOff x="609599" y="2408665"/>
            <a:chExt cx="11099308" cy="3773724"/>
          </a:xfrm>
        </p:grpSpPr>
        <p:sp>
          <p:nvSpPr>
            <p:cNvPr id="16" name="Rounded Rectangle 15">
              <a:extLst>
                <a:ext uri="{FF2B5EF4-FFF2-40B4-BE49-F238E27FC236}">
                  <a16:creationId xmlns:a16="http://schemas.microsoft.com/office/drawing/2014/main" id="{2A5BE962-DD2D-8DBF-BBB0-0EB524CC2D17}"/>
                </a:ext>
              </a:extLst>
            </p:cNvPr>
            <p:cNvSpPr/>
            <p:nvPr/>
          </p:nvSpPr>
          <p:spPr>
            <a:xfrm>
              <a:off x="2621351" y="2408665"/>
              <a:ext cx="9087556" cy="3773724"/>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2B46458D-3627-7E23-D9B3-C0AD5323B7E4}"/>
                </a:ext>
              </a:extLst>
            </p:cNvPr>
            <p:cNvSpPr txBox="1"/>
            <p:nvPr/>
          </p:nvSpPr>
          <p:spPr>
            <a:xfrm>
              <a:off x="2756068" y="2775271"/>
              <a:ext cx="8709872" cy="3040512"/>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Well, I shadowed the RDN who was here before me for 2 weeks prior to her leaving. I also attended the required hospital orientations and have attended several Cystic Fibrosis continuing education sessions over the past year. These sessions helped me learn more about the disease process and its nutrition implications. Before that, I completed a pediatric rotation as part of my dietetic internship where I conducted a case study on a child with Cystic Fibrosis.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76111A-E8A3-67C1-DBFC-F55E114E5A50}"/>
                </a:ext>
              </a:extLst>
            </p:cNvPr>
            <p:cNvPicPr>
              <a:picLocks noChangeAspect="1"/>
            </p:cNvPicPr>
            <p:nvPr/>
          </p:nvPicPr>
          <p:blipFill>
            <a:blip r:embed="rId6"/>
            <a:srcRect l="6200" r="6200"/>
            <a:stretch/>
          </p:blipFill>
          <p:spPr>
            <a:xfrm>
              <a:off x="609599" y="32849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3ED3BA21-F0D4-67D2-018D-9FD3BCC32AE1}"/>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2" name="Audio 11" descr="Audio speaker icon">
            <a:hlinkClick r:id="" action="ppaction://media"/>
            <a:extLst>
              <a:ext uri="{FF2B5EF4-FFF2-40B4-BE49-F238E27FC236}">
                <a16:creationId xmlns:a16="http://schemas.microsoft.com/office/drawing/2014/main" id="{DA4ABF01-A5CF-D9FF-CC92-5853764990F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7E7D130-D226-7044-97FB-1C0B4B428E34}"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75822364"/>
      </p:ext>
    </p:extLst>
  </p:cSld>
  <p:clrMapOvr>
    <a:masterClrMapping/>
  </p:clrMapOvr>
  <mc:AlternateContent xmlns:mc="http://schemas.openxmlformats.org/markup-compatibility/2006" xmlns:p14="http://schemas.microsoft.com/office/powerpoint/2010/main">
    <mc:Choice Requires="p14">
      <p:transition spd="slow" p14:dur="2000" advTm="34027"/>
    </mc:Choice>
    <mc:Fallback xmlns="">
      <p:transition spd="slow" advTm="3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F2465-E8AA-2C70-C504-B46430B58B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6CD261-D6C1-9C51-F296-CB6B5837BA0F}"/>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6" name="Group 5" descr="Question by Joint Commission Surveyor">
            <a:extLst>
              <a:ext uri="{FF2B5EF4-FFF2-40B4-BE49-F238E27FC236}">
                <a16:creationId xmlns:a16="http://schemas.microsoft.com/office/drawing/2014/main" id="{688E73DF-1DF6-F968-6569-D7885278FF8B}"/>
              </a:ext>
            </a:extLst>
          </p:cNvPr>
          <p:cNvGrpSpPr/>
          <p:nvPr/>
        </p:nvGrpSpPr>
        <p:grpSpPr>
          <a:xfrm>
            <a:off x="672089" y="463618"/>
            <a:ext cx="10982696" cy="2480005"/>
            <a:chOff x="672089" y="463618"/>
            <a:chExt cx="10982696" cy="2480005"/>
          </a:xfrm>
        </p:grpSpPr>
        <p:sp>
          <p:nvSpPr>
            <p:cNvPr id="7" name="Rounded Rectangle 6">
              <a:extLst>
                <a:ext uri="{FF2B5EF4-FFF2-40B4-BE49-F238E27FC236}">
                  <a16:creationId xmlns:a16="http://schemas.microsoft.com/office/drawing/2014/main" id="{6758BB00-B39D-3434-3B5B-FC7A06001533}"/>
                </a:ext>
              </a:extLst>
            </p:cNvPr>
            <p:cNvSpPr/>
            <p:nvPr/>
          </p:nvSpPr>
          <p:spPr>
            <a:xfrm>
              <a:off x="2567229" y="463618"/>
              <a:ext cx="9087556" cy="248000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37AC0F1A-F725-6388-2076-A52D609F0D7E}"/>
                </a:ext>
              </a:extLst>
            </p:cNvPr>
            <p:cNvSpPr txBox="1"/>
            <p:nvPr/>
          </p:nvSpPr>
          <p:spPr>
            <a:xfrm>
              <a:off x="2797524" y="752575"/>
              <a:ext cx="8548939" cy="1766317"/>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That’s great you’ve been able to attend continuing education sessions and have learned about cystic fibrosis patients through case studies, but how have you </a:t>
              </a:r>
              <a:r>
                <a:rPr lang="en-US" sz="2400" i="1" u="sng" dirty="0">
                  <a:effectLst/>
                  <a:latin typeface="Calibri" panose="020F0502020204030204" pitchFamily="34" charset="0"/>
                  <a:ea typeface="Calibri" panose="020F0502020204030204" pitchFamily="34" charset="0"/>
                  <a:cs typeface="Arial" panose="020B0604020202020204" pitchFamily="34" charset="0"/>
                </a:rPr>
                <a:t>demonstrated</a:t>
              </a:r>
              <a:r>
                <a:rPr lang="en-US" sz="2400" dirty="0">
                  <a:effectLst/>
                  <a:latin typeface="Calibri" panose="020F0502020204030204" pitchFamily="34" charset="0"/>
                  <a:ea typeface="Calibri" panose="020F0502020204030204" pitchFamily="34" charset="0"/>
                  <a:cs typeface="Arial" panose="020B0604020202020204" pitchFamily="34" charset="0"/>
                </a:rPr>
                <a:t> that you are competent to perform nutrition care with this population?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C9D84B2-7808-6BA0-47A8-E8311513DC37}"/>
                </a:ext>
              </a:extLst>
            </p:cNvPr>
            <p:cNvPicPr>
              <a:picLocks noChangeAspect="1"/>
            </p:cNvPicPr>
            <p:nvPr/>
          </p:nvPicPr>
          <p:blipFill>
            <a:blip r:embed="rId5"/>
            <a:srcRect l="6579" r="6579"/>
            <a:stretch/>
          </p:blipFill>
          <p:spPr>
            <a:xfrm>
              <a:off x="672089" y="752575"/>
              <a:ext cx="1607648" cy="1732735"/>
            </a:xfrm>
            <a:prstGeom prst="ellipse">
              <a:avLst/>
            </a:prstGeom>
            <a:noFill/>
            <a:ln w="28575">
              <a:solidFill>
                <a:schemeClr val="tx1"/>
              </a:solidFill>
            </a:ln>
          </p:spPr>
        </p:pic>
      </p:grpSp>
      <p:grpSp>
        <p:nvGrpSpPr>
          <p:cNvPr id="8" name="Group 7" descr="Answer by woman representing Clinical RDN">
            <a:extLst>
              <a:ext uri="{FF2B5EF4-FFF2-40B4-BE49-F238E27FC236}">
                <a16:creationId xmlns:a16="http://schemas.microsoft.com/office/drawing/2014/main" id="{97D444AE-0A06-85D8-913D-F6C7C6E5D35F}"/>
              </a:ext>
            </a:extLst>
          </p:cNvPr>
          <p:cNvGrpSpPr/>
          <p:nvPr/>
        </p:nvGrpSpPr>
        <p:grpSpPr>
          <a:xfrm>
            <a:off x="609599" y="3139416"/>
            <a:ext cx="11099308" cy="1770015"/>
            <a:chOff x="609599" y="3139416"/>
            <a:chExt cx="11099308" cy="1770015"/>
          </a:xfrm>
        </p:grpSpPr>
        <p:sp>
          <p:nvSpPr>
            <p:cNvPr id="16" name="Rounded Rectangle 15">
              <a:extLst>
                <a:ext uri="{FF2B5EF4-FFF2-40B4-BE49-F238E27FC236}">
                  <a16:creationId xmlns:a16="http://schemas.microsoft.com/office/drawing/2014/main" id="{9F5CDC71-09C3-D36B-DE07-A8F578D5B6CC}"/>
                </a:ext>
              </a:extLst>
            </p:cNvPr>
            <p:cNvSpPr/>
            <p:nvPr/>
          </p:nvSpPr>
          <p:spPr>
            <a:xfrm>
              <a:off x="2621351" y="3625703"/>
              <a:ext cx="9087556" cy="797442"/>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3" name="Picture 2">
              <a:extLst>
                <a:ext uri="{FF2B5EF4-FFF2-40B4-BE49-F238E27FC236}">
                  <a16:creationId xmlns:a16="http://schemas.microsoft.com/office/drawing/2014/main" id="{E42DB65C-F2CB-461A-1F47-EC73D43E45AC}"/>
                </a:ext>
              </a:extLst>
            </p:cNvPr>
            <p:cNvPicPr>
              <a:picLocks noChangeAspect="1"/>
            </p:cNvPicPr>
            <p:nvPr/>
          </p:nvPicPr>
          <p:blipFill>
            <a:blip r:embed="rId6"/>
            <a:srcRect l="6200" r="6200"/>
            <a:stretch/>
          </p:blipFill>
          <p:spPr>
            <a:xfrm>
              <a:off x="609599" y="3139416"/>
              <a:ext cx="1649308" cy="1770015"/>
            </a:xfrm>
            <a:prstGeom prst="ellipse">
              <a:avLst/>
            </a:prstGeom>
            <a:noFill/>
            <a:ln w="28575">
              <a:solidFill>
                <a:srgbClr val="000000"/>
              </a:solidFill>
            </a:ln>
          </p:spPr>
        </p:pic>
        <p:sp>
          <p:nvSpPr>
            <p:cNvPr id="4" name="TextBox 3">
              <a:extLst>
                <a:ext uri="{FF2B5EF4-FFF2-40B4-BE49-F238E27FC236}">
                  <a16:creationId xmlns:a16="http://schemas.microsoft.com/office/drawing/2014/main" id="{5D1FB891-D97D-FFE1-9133-80C65EA2B8A0}"/>
                </a:ext>
              </a:extLst>
            </p:cNvPr>
            <p:cNvSpPr txBox="1"/>
            <p:nvPr/>
          </p:nvSpPr>
          <p:spPr>
            <a:xfrm>
              <a:off x="3019647" y="3763926"/>
              <a:ext cx="8112641" cy="461665"/>
            </a:xfrm>
            <a:prstGeom prst="rect">
              <a:avLst/>
            </a:prstGeom>
            <a:noFill/>
          </p:spPr>
          <p:txBody>
            <a:bodyPr wrap="square" rtlCol="0">
              <a:spAutoFit/>
            </a:bodyPr>
            <a:lstStyle/>
            <a:p>
              <a:r>
                <a:rPr lang="en-US" sz="2400" dirty="0"/>
                <a:t>What do you mean by demonstrate?</a:t>
              </a:r>
            </a:p>
          </p:txBody>
        </p:sp>
      </p:grpSp>
      <p:sp>
        <p:nvSpPr>
          <p:cNvPr id="14" name="TextBox 13">
            <a:extLst>
              <a:ext uri="{FF2B5EF4-FFF2-40B4-BE49-F238E27FC236}">
                <a16:creationId xmlns:a16="http://schemas.microsoft.com/office/drawing/2014/main" id="{79A83EA8-9B42-1781-AC75-EF31A3215177}"/>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8" name="Audio 17" descr="Audio speaker icon">
            <a:hlinkClick r:id="" action="ppaction://media"/>
            <a:extLst>
              <a:ext uri="{FF2B5EF4-FFF2-40B4-BE49-F238E27FC236}">
                <a16:creationId xmlns:a16="http://schemas.microsoft.com/office/drawing/2014/main" id="{DCA4CA21-BBE7-B863-844F-115DAF5957C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E3EAD46-4F1C-9743-96AF-E2274FC792D4}"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4728814"/>
      </p:ext>
    </p:extLst>
  </p:cSld>
  <p:clrMapOvr>
    <a:masterClrMapping/>
  </p:clrMapOvr>
  <mc:AlternateContent xmlns:mc="http://schemas.openxmlformats.org/markup-compatibility/2006" xmlns:p14="http://schemas.microsoft.com/office/powerpoint/2010/main">
    <mc:Choice Requires="p14">
      <p:transition spd="slow" p14:dur="2000" advTm="16099"/>
    </mc:Choice>
    <mc:Fallback xmlns="">
      <p:transition spd="slow" advTm="1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E7EE-83E6-ED23-DB3A-DDA107E154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CFF9DB-E05B-B189-994C-71AE22C7B484}"/>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6" name="Group 5" descr="Question by Joint Commission Surveyor">
            <a:extLst>
              <a:ext uri="{FF2B5EF4-FFF2-40B4-BE49-F238E27FC236}">
                <a16:creationId xmlns:a16="http://schemas.microsoft.com/office/drawing/2014/main" id="{C70DFC7F-646E-25BC-C5FA-DF76181E3E61}"/>
              </a:ext>
            </a:extLst>
          </p:cNvPr>
          <p:cNvGrpSpPr/>
          <p:nvPr/>
        </p:nvGrpSpPr>
        <p:grpSpPr>
          <a:xfrm>
            <a:off x="672089" y="463618"/>
            <a:ext cx="10982696" cy="2480005"/>
            <a:chOff x="672089" y="463618"/>
            <a:chExt cx="10982696" cy="2480005"/>
          </a:xfrm>
        </p:grpSpPr>
        <p:sp>
          <p:nvSpPr>
            <p:cNvPr id="7" name="Rounded Rectangle 6">
              <a:extLst>
                <a:ext uri="{FF2B5EF4-FFF2-40B4-BE49-F238E27FC236}">
                  <a16:creationId xmlns:a16="http://schemas.microsoft.com/office/drawing/2014/main" id="{37845054-9E72-38B7-5FA7-16327A202987}"/>
                </a:ext>
              </a:extLst>
            </p:cNvPr>
            <p:cNvSpPr/>
            <p:nvPr/>
          </p:nvSpPr>
          <p:spPr>
            <a:xfrm>
              <a:off x="2567229" y="463618"/>
              <a:ext cx="9087556" cy="248000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E36A25E3-181B-A9E8-46EC-287C8CB6C99D}"/>
                </a:ext>
              </a:extLst>
            </p:cNvPr>
            <p:cNvSpPr txBox="1"/>
            <p:nvPr/>
          </p:nvSpPr>
          <p:spPr>
            <a:xfrm>
              <a:off x="2797524" y="752575"/>
              <a:ext cx="8548939" cy="1766317"/>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That’s great you’ve been able to attend continuing education sessions and have learned about cystic fibrosis patients through case studies, but how have you </a:t>
              </a:r>
              <a:r>
                <a:rPr lang="en-US" sz="2400" i="1" u="sng" dirty="0">
                  <a:effectLst/>
                  <a:latin typeface="Calibri" panose="020F0502020204030204" pitchFamily="34" charset="0"/>
                  <a:ea typeface="Calibri" panose="020F0502020204030204" pitchFamily="34" charset="0"/>
                  <a:cs typeface="Arial" panose="020B0604020202020204" pitchFamily="34" charset="0"/>
                </a:rPr>
                <a:t>demonstrated</a:t>
              </a:r>
              <a:r>
                <a:rPr lang="en-US" sz="2400" dirty="0">
                  <a:effectLst/>
                  <a:latin typeface="Calibri" panose="020F0502020204030204" pitchFamily="34" charset="0"/>
                  <a:ea typeface="Calibri" panose="020F0502020204030204" pitchFamily="34" charset="0"/>
                  <a:cs typeface="Arial" panose="020B0604020202020204" pitchFamily="34" charset="0"/>
                </a:rPr>
                <a:t> that you are competent to perform nutrition care with this population?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A136B40-C4FF-F931-0B66-3FDF74B1187B}"/>
                </a:ext>
              </a:extLst>
            </p:cNvPr>
            <p:cNvPicPr>
              <a:picLocks noChangeAspect="1"/>
            </p:cNvPicPr>
            <p:nvPr/>
          </p:nvPicPr>
          <p:blipFill>
            <a:blip r:embed="rId5"/>
            <a:srcRect l="6579" r="6579"/>
            <a:stretch/>
          </p:blipFill>
          <p:spPr>
            <a:xfrm>
              <a:off x="672089" y="752575"/>
              <a:ext cx="1607648" cy="1732735"/>
            </a:xfrm>
            <a:prstGeom prst="ellipse">
              <a:avLst/>
            </a:prstGeom>
            <a:noFill/>
            <a:ln w="28575">
              <a:solidFill>
                <a:schemeClr val="tx1"/>
              </a:solidFill>
            </a:ln>
          </p:spPr>
        </p:pic>
      </p:grpSp>
      <p:grpSp>
        <p:nvGrpSpPr>
          <p:cNvPr id="8" name="Group 7" descr="Answer by woman representing Clinical RDN">
            <a:extLst>
              <a:ext uri="{FF2B5EF4-FFF2-40B4-BE49-F238E27FC236}">
                <a16:creationId xmlns:a16="http://schemas.microsoft.com/office/drawing/2014/main" id="{9D0755A5-68A5-D723-EB9A-CD38BD6B4B04}"/>
              </a:ext>
            </a:extLst>
          </p:cNvPr>
          <p:cNvGrpSpPr/>
          <p:nvPr/>
        </p:nvGrpSpPr>
        <p:grpSpPr>
          <a:xfrm>
            <a:off x="609599" y="3139416"/>
            <a:ext cx="11099308" cy="1770015"/>
            <a:chOff x="609599" y="3139416"/>
            <a:chExt cx="11099308" cy="1770015"/>
          </a:xfrm>
        </p:grpSpPr>
        <p:sp>
          <p:nvSpPr>
            <p:cNvPr id="16" name="Rounded Rectangle 15">
              <a:extLst>
                <a:ext uri="{FF2B5EF4-FFF2-40B4-BE49-F238E27FC236}">
                  <a16:creationId xmlns:a16="http://schemas.microsoft.com/office/drawing/2014/main" id="{5A57CF92-43CB-A3A9-E26A-827279C2F877}"/>
                </a:ext>
              </a:extLst>
            </p:cNvPr>
            <p:cNvSpPr/>
            <p:nvPr/>
          </p:nvSpPr>
          <p:spPr>
            <a:xfrm>
              <a:off x="2621351" y="3625703"/>
              <a:ext cx="9087556" cy="797442"/>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3" name="Picture 2">
              <a:extLst>
                <a:ext uri="{FF2B5EF4-FFF2-40B4-BE49-F238E27FC236}">
                  <a16:creationId xmlns:a16="http://schemas.microsoft.com/office/drawing/2014/main" id="{4945461E-38C5-1E0D-0B1D-ABD78872CD42}"/>
                </a:ext>
              </a:extLst>
            </p:cNvPr>
            <p:cNvPicPr>
              <a:picLocks noChangeAspect="1"/>
            </p:cNvPicPr>
            <p:nvPr/>
          </p:nvPicPr>
          <p:blipFill>
            <a:blip r:embed="rId6"/>
            <a:srcRect l="6200" r="6200"/>
            <a:stretch/>
          </p:blipFill>
          <p:spPr>
            <a:xfrm>
              <a:off x="609599" y="3139416"/>
              <a:ext cx="1649308" cy="1770015"/>
            </a:xfrm>
            <a:prstGeom prst="ellipse">
              <a:avLst/>
            </a:prstGeom>
            <a:noFill/>
            <a:ln w="28575">
              <a:solidFill>
                <a:srgbClr val="000000"/>
              </a:solidFill>
            </a:ln>
          </p:spPr>
        </p:pic>
        <p:sp>
          <p:nvSpPr>
            <p:cNvPr id="4" name="TextBox 3">
              <a:extLst>
                <a:ext uri="{FF2B5EF4-FFF2-40B4-BE49-F238E27FC236}">
                  <a16:creationId xmlns:a16="http://schemas.microsoft.com/office/drawing/2014/main" id="{9B0F0490-0A3A-7DDF-7A6F-666F6C22CB17}"/>
                </a:ext>
              </a:extLst>
            </p:cNvPr>
            <p:cNvSpPr txBox="1"/>
            <p:nvPr/>
          </p:nvSpPr>
          <p:spPr>
            <a:xfrm>
              <a:off x="3019647" y="3763926"/>
              <a:ext cx="8112641" cy="461665"/>
            </a:xfrm>
            <a:prstGeom prst="rect">
              <a:avLst/>
            </a:prstGeom>
            <a:noFill/>
          </p:spPr>
          <p:txBody>
            <a:bodyPr wrap="square" rtlCol="0">
              <a:spAutoFit/>
            </a:bodyPr>
            <a:lstStyle/>
            <a:p>
              <a:r>
                <a:rPr lang="en-US" sz="2400" dirty="0"/>
                <a:t>What do you mean by demonstrate?</a:t>
              </a:r>
            </a:p>
          </p:txBody>
        </p:sp>
      </p:grpSp>
      <p:sp>
        <p:nvSpPr>
          <p:cNvPr id="14" name="TextBox 13">
            <a:extLst>
              <a:ext uri="{FF2B5EF4-FFF2-40B4-BE49-F238E27FC236}">
                <a16:creationId xmlns:a16="http://schemas.microsoft.com/office/drawing/2014/main" id="{CA1EC547-2000-D6E0-F01D-2BAE70010700}"/>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5" name="Audio 14" descr="Audio speaker icon">
            <a:hlinkClick r:id="" action="ppaction://media"/>
            <a:extLst>
              <a:ext uri="{FF2B5EF4-FFF2-40B4-BE49-F238E27FC236}">
                <a16:creationId xmlns:a16="http://schemas.microsoft.com/office/drawing/2014/main" id="{ED2BF45B-78DB-6A4A-3152-7ADD6D21712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9C909F1-3258-704B-938A-6222164400EB}"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1110931"/>
      </p:ext>
    </p:extLst>
  </p:cSld>
  <p:clrMapOvr>
    <a:masterClrMapping/>
  </p:clrMapOvr>
  <mc:AlternateContent xmlns:mc="http://schemas.openxmlformats.org/markup-compatibility/2006" xmlns:p14="http://schemas.microsoft.com/office/powerpoint/2010/main">
    <mc:Choice Requires="p14">
      <p:transition spd="slow" p14:dur="2000" advTm="6446"/>
    </mc:Choice>
    <mc:Fallback xmlns="">
      <p:transition spd="slow" advTm="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A0A54-ADD0-B276-867D-FFBB7E3521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16018C-4F6F-692F-32F4-3E5D280019E6}"/>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6" name="Group 5" descr="Question by Joint Commission Surveyor">
            <a:extLst>
              <a:ext uri="{FF2B5EF4-FFF2-40B4-BE49-F238E27FC236}">
                <a16:creationId xmlns:a16="http://schemas.microsoft.com/office/drawing/2014/main" id="{0C3C8ACD-F8D3-28A1-5668-9DE802C09F7A}"/>
              </a:ext>
            </a:extLst>
          </p:cNvPr>
          <p:cNvGrpSpPr/>
          <p:nvPr/>
        </p:nvGrpSpPr>
        <p:grpSpPr>
          <a:xfrm>
            <a:off x="609599" y="463618"/>
            <a:ext cx="11045186" cy="2480005"/>
            <a:chOff x="609599" y="463618"/>
            <a:chExt cx="11045186" cy="2480005"/>
          </a:xfrm>
        </p:grpSpPr>
        <p:sp>
          <p:nvSpPr>
            <p:cNvPr id="7" name="Rounded Rectangle 6">
              <a:extLst>
                <a:ext uri="{FF2B5EF4-FFF2-40B4-BE49-F238E27FC236}">
                  <a16:creationId xmlns:a16="http://schemas.microsoft.com/office/drawing/2014/main" id="{10517CE0-5AAB-6973-1BC6-B1F78C71FC3E}"/>
                </a:ext>
              </a:extLst>
            </p:cNvPr>
            <p:cNvSpPr/>
            <p:nvPr/>
          </p:nvSpPr>
          <p:spPr>
            <a:xfrm>
              <a:off x="2567229" y="463618"/>
              <a:ext cx="9087556" cy="248000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05E00975-A02C-C542-B846-976EB0B6C3E6}"/>
                </a:ext>
              </a:extLst>
            </p:cNvPr>
            <p:cNvSpPr txBox="1"/>
            <p:nvPr/>
          </p:nvSpPr>
          <p:spPr>
            <a:xfrm>
              <a:off x="2797524" y="752575"/>
              <a:ext cx="8548939" cy="1766317"/>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Well, the standards indicate that staff competencies must be defined by the hospital and staff competence must be assessed by someone who has the knowledge, background and experience related to the skills being assessed.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60E1DABE-3276-2E7E-23DA-25C3A28F078E}"/>
                </a:ext>
              </a:extLst>
            </p:cNvPr>
            <p:cNvPicPr>
              <a:picLocks noChangeAspect="1"/>
            </p:cNvPicPr>
            <p:nvPr/>
          </p:nvPicPr>
          <p:blipFill>
            <a:blip r:embed="rId5"/>
            <a:srcRect l="6579" r="6579"/>
            <a:stretch/>
          </p:blipFill>
          <p:spPr>
            <a:xfrm>
              <a:off x="609599" y="786157"/>
              <a:ext cx="1607648" cy="1732735"/>
            </a:xfrm>
            <a:prstGeom prst="ellipse">
              <a:avLst/>
            </a:prstGeom>
            <a:noFill/>
            <a:ln w="28575">
              <a:solidFill>
                <a:schemeClr val="tx1"/>
              </a:solidFill>
            </a:ln>
          </p:spPr>
        </p:pic>
      </p:grpSp>
      <p:grpSp>
        <p:nvGrpSpPr>
          <p:cNvPr id="8" name="Group 7" descr="Answer by woman representing Clinical RDN">
            <a:extLst>
              <a:ext uri="{FF2B5EF4-FFF2-40B4-BE49-F238E27FC236}">
                <a16:creationId xmlns:a16="http://schemas.microsoft.com/office/drawing/2014/main" id="{638D466A-ADBA-3729-B44E-2453089658F8}"/>
              </a:ext>
            </a:extLst>
          </p:cNvPr>
          <p:cNvGrpSpPr/>
          <p:nvPr/>
        </p:nvGrpSpPr>
        <p:grpSpPr>
          <a:xfrm>
            <a:off x="567939" y="3625702"/>
            <a:ext cx="11140968" cy="2446548"/>
            <a:chOff x="567939" y="3625702"/>
            <a:chExt cx="11140968" cy="2446548"/>
          </a:xfrm>
        </p:grpSpPr>
        <p:sp>
          <p:nvSpPr>
            <p:cNvPr id="16" name="Rounded Rectangle 15">
              <a:extLst>
                <a:ext uri="{FF2B5EF4-FFF2-40B4-BE49-F238E27FC236}">
                  <a16:creationId xmlns:a16="http://schemas.microsoft.com/office/drawing/2014/main" id="{FE2A53D0-09B8-67A5-178D-2F63790D89D8}"/>
                </a:ext>
              </a:extLst>
            </p:cNvPr>
            <p:cNvSpPr/>
            <p:nvPr/>
          </p:nvSpPr>
          <p:spPr>
            <a:xfrm>
              <a:off x="2621351" y="3625702"/>
              <a:ext cx="9087556" cy="2446548"/>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3" name="Picture 2">
              <a:extLst>
                <a:ext uri="{FF2B5EF4-FFF2-40B4-BE49-F238E27FC236}">
                  <a16:creationId xmlns:a16="http://schemas.microsoft.com/office/drawing/2014/main" id="{172F8C16-74B3-D425-5720-6E116B443391}"/>
                </a:ext>
              </a:extLst>
            </p:cNvPr>
            <p:cNvPicPr>
              <a:picLocks noChangeAspect="1"/>
            </p:cNvPicPr>
            <p:nvPr/>
          </p:nvPicPr>
          <p:blipFill>
            <a:blip r:embed="rId6"/>
            <a:srcRect l="6200" r="6200"/>
            <a:stretch/>
          </p:blipFill>
          <p:spPr>
            <a:xfrm>
              <a:off x="567939" y="3920466"/>
              <a:ext cx="1649308" cy="1770015"/>
            </a:xfrm>
            <a:prstGeom prst="ellipse">
              <a:avLst/>
            </a:prstGeom>
            <a:noFill/>
            <a:ln w="28575">
              <a:solidFill>
                <a:srgbClr val="000000"/>
              </a:solidFill>
            </a:ln>
          </p:spPr>
        </p:pic>
        <p:sp>
          <p:nvSpPr>
            <p:cNvPr id="4" name="TextBox 3">
              <a:extLst>
                <a:ext uri="{FF2B5EF4-FFF2-40B4-BE49-F238E27FC236}">
                  <a16:creationId xmlns:a16="http://schemas.microsoft.com/office/drawing/2014/main" id="{E8C7CB27-E4CF-9D21-EEE0-6074704642C6}"/>
                </a:ext>
              </a:extLst>
            </p:cNvPr>
            <p:cNvSpPr txBox="1"/>
            <p:nvPr/>
          </p:nvSpPr>
          <p:spPr>
            <a:xfrm>
              <a:off x="2847560" y="3835978"/>
              <a:ext cx="8635138" cy="1938992"/>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Like I said, I did shadow the RDN who worked here prior to my assignment to the unit. She </a:t>
              </a:r>
              <a:r>
                <a:rPr lang="en-US" sz="2400" dirty="0">
                  <a:latin typeface="Calibri" panose="020F0502020204030204" pitchFamily="34" charset="0"/>
                  <a:ea typeface="Calibri" panose="020F0502020204030204" pitchFamily="34" charset="0"/>
                  <a:cs typeface="Arial" panose="020B0604020202020204" pitchFamily="34" charset="0"/>
                </a:rPr>
                <a:t>reviewed with</a:t>
              </a:r>
              <a:r>
                <a:rPr lang="en-US" sz="2400" dirty="0">
                  <a:effectLst/>
                  <a:latin typeface="Calibri" panose="020F0502020204030204" pitchFamily="34" charset="0"/>
                  <a:ea typeface="Calibri" panose="020F0502020204030204" pitchFamily="34" charset="0"/>
                  <a:cs typeface="Arial" panose="020B0604020202020204" pitchFamily="34" charset="0"/>
                </a:rPr>
                <a:t> me what Cystic Fibrosis</a:t>
              </a:r>
              <a:r>
                <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Arial" panose="020B0604020202020204" pitchFamily="34" charset="0"/>
                </a:rPr>
                <a:t>signs and symptoms she looks for and reviewed the assessment I completed on a patient the day before she left. She also shared resources and references she uses to get further information.</a:t>
              </a:r>
              <a:endParaRPr lang="en-US" sz="2400" dirty="0"/>
            </a:p>
          </p:txBody>
        </p:sp>
      </p:grpSp>
      <p:sp>
        <p:nvSpPr>
          <p:cNvPr id="14" name="TextBox 13">
            <a:extLst>
              <a:ext uri="{FF2B5EF4-FFF2-40B4-BE49-F238E27FC236}">
                <a16:creationId xmlns:a16="http://schemas.microsoft.com/office/drawing/2014/main" id="{BAC6CC59-7B42-9765-2F63-8FF101C06DF4}"/>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32" name="Audio 31" descr="Audio speaker icon">
            <a:hlinkClick r:id="" action="ppaction://media"/>
            <a:extLst>
              <a:ext uri="{FF2B5EF4-FFF2-40B4-BE49-F238E27FC236}">
                <a16:creationId xmlns:a16="http://schemas.microsoft.com/office/drawing/2014/main" id="{70151AE0-CB64-75A5-EEC2-A7B4D289BB2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FD1B5D0-5E5B-2941-8B73-172646946C00}"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3041559"/>
      </p:ext>
    </p:extLst>
  </p:cSld>
  <p:clrMapOvr>
    <a:masterClrMapping/>
  </p:clrMapOvr>
  <mc:AlternateContent xmlns:mc="http://schemas.openxmlformats.org/markup-compatibility/2006" xmlns:p14="http://schemas.microsoft.com/office/powerpoint/2010/main">
    <mc:Choice Requires="p14">
      <p:transition spd="slow" p14:dur="2000" advTm="16052"/>
    </mc:Choice>
    <mc:Fallback xmlns="">
      <p:transition spd="slow" advTm="1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B75F-4140-31D5-D1FB-A25A537020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E51EB5-D031-52DB-55CE-30CBF80050F5}"/>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6" name="Group 5" descr="Question by Joint Commission Surveyor">
            <a:extLst>
              <a:ext uri="{FF2B5EF4-FFF2-40B4-BE49-F238E27FC236}">
                <a16:creationId xmlns:a16="http://schemas.microsoft.com/office/drawing/2014/main" id="{C8DDDE92-59E8-CC6B-508A-25CBE06D2435}"/>
              </a:ext>
            </a:extLst>
          </p:cNvPr>
          <p:cNvGrpSpPr/>
          <p:nvPr/>
        </p:nvGrpSpPr>
        <p:grpSpPr>
          <a:xfrm>
            <a:off x="609599" y="463618"/>
            <a:ext cx="11045186" cy="2480005"/>
            <a:chOff x="609599" y="463618"/>
            <a:chExt cx="11045186" cy="2480005"/>
          </a:xfrm>
        </p:grpSpPr>
        <p:sp>
          <p:nvSpPr>
            <p:cNvPr id="7" name="Rounded Rectangle 6">
              <a:extLst>
                <a:ext uri="{FF2B5EF4-FFF2-40B4-BE49-F238E27FC236}">
                  <a16:creationId xmlns:a16="http://schemas.microsoft.com/office/drawing/2014/main" id="{3203412B-E2EC-6E5A-CC16-586F08AAD8D7}"/>
                </a:ext>
              </a:extLst>
            </p:cNvPr>
            <p:cNvSpPr/>
            <p:nvPr/>
          </p:nvSpPr>
          <p:spPr>
            <a:xfrm>
              <a:off x="2567229" y="463618"/>
              <a:ext cx="9087556" cy="248000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28928D92-DAD1-4620-9E6D-4DD9BF45C91A}"/>
                </a:ext>
              </a:extLst>
            </p:cNvPr>
            <p:cNvSpPr txBox="1"/>
            <p:nvPr/>
          </p:nvSpPr>
          <p:spPr>
            <a:xfrm>
              <a:off x="2797524" y="752575"/>
              <a:ext cx="8548939" cy="1766317"/>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Well, the standards indicate that staff competencies must be defined by the hospital and staff competence must be assessed by someone who has the knowledge, background and experience related to the skills being assessed.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2E4D1DC-9376-3273-F41C-99F7C0F68CCA}"/>
                </a:ext>
              </a:extLst>
            </p:cNvPr>
            <p:cNvPicPr>
              <a:picLocks noChangeAspect="1"/>
            </p:cNvPicPr>
            <p:nvPr/>
          </p:nvPicPr>
          <p:blipFill>
            <a:blip r:embed="rId5"/>
            <a:srcRect l="6579" r="6579"/>
            <a:stretch/>
          </p:blipFill>
          <p:spPr>
            <a:xfrm>
              <a:off x="609599" y="786157"/>
              <a:ext cx="1607648" cy="1732735"/>
            </a:xfrm>
            <a:prstGeom prst="ellipse">
              <a:avLst/>
            </a:prstGeom>
            <a:noFill/>
            <a:ln w="28575">
              <a:solidFill>
                <a:schemeClr val="tx1"/>
              </a:solidFill>
            </a:ln>
          </p:spPr>
        </p:pic>
      </p:grpSp>
      <p:grpSp>
        <p:nvGrpSpPr>
          <p:cNvPr id="8" name="Group 7" descr="Answer by woman representing Clinical RDN">
            <a:extLst>
              <a:ext uri="{FF2B5EF4-FFF2-40B4-BE49-F238E27FC236}">
                <a16:creationId xmlns:a16="http://schemas.microsoft.com/office/drawing/2014/main" id="{7636A4C1-C6FC-4295-C2E7-98ED05CA3898}"/>
              </a:ext>
            </a:extLst>
          </p:cNvPr>
          <p:cNvGrpSpPr/>
          <p:nvPr/>
        </p:nvGrpSpPr>
        <p:grpSpPr>
          <a:xfrm>
            <a:off x="567939" y="3625702"/>
            <a:ext cx="11140968" cy="2446548"/>
            <a:chOff x="567939" y="3625702"/>
            <a:chExt cx="11140968" cy="2446548"/>
          </a:xfrm>
        </p:grpSpPr>
        <p:sp>
          <p:nvSpPr>
            <p:cNvPr id="16" name="Rounded Rectangle 15">
              <a:extLst>
                <a:ext uri="{FF2B5EF4-FFF2-40B4-BE49-F238E27FC236}">
                  <a16:creationId xmlns:a16="http://schemas.microsoft.com/office/drawing/2014/main" id="{2E47A86E-FCD0-8C08-3674-D2CCFEBBA22A}"/>
                </a:ext>
              </a:extLst>
            </p:cNvPr>
            <p:cNvSpPr/>
            <p:nvPr/>
          </p:nvSpPr>
          <p:spPr>
            <a:xfrm>
              <a:off x="2621351" y="3625702"/>
              <a:ext cx="9087556" cy="2446548"/>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3" name="Picture 2">
              <a:extLst>
                <a:ext uri="{FF2B5EF4-FFF2-40B4-BE49-F238E27FC236}">
                  <a16:creationId xmlns:a16="http://schemas.microsoft.com/office/drawing/2014/main" id="{050062A9-A177-008F-26D6-E60B4865FD8E}"/>
                </a:ext>
              </a:extLst>
            </p:cNvPr>
            <p:cNvPicPr>
              <a:picLocks noChangeAspect="1"/>
            </p:cNvPicPr>
            <p:nvPr/>
          </p:nvPicPr>
          <p:blipFill>
            <a:blip r:embed="rId6"/>
            <a:srcRect l="6200" r="6200"/>
            <a:stretch/>
          </p:blipFill>
          <p:spPr>
            <a:xfrm>
              <a:off x="567939" y="3920466"/>
              <a:ext cx="1649308" cy="1770015"/>
            </a:xfrm>
            <a:prstGeom prst="ellipse">
              <a:avLst/>
            </a:prstGeom>
            <a:noFill/>
            <a:ln w="28575">
              <a:solidFill>
                <a:srgbClr val="000000"/>
              </a:solidFill>
            </a:ln>
          </p:spPr>
        </p:pic>
        <p:sp>
          <p:nvSpPr>
            <p:cNvPr id="4" name="TextBox 3">
              <a:extLst>
                <a:ext uri="{FF2B5EF4-FFF2-40B4-BE49-F238E27FC236}">
                  <a16:creationId xmlns:a16="http://schemas.microsoft.com/office/drawing/2014/main" id="{2C4E5958-1E3F-FA37-A33F-3307D22C9FC5}"/>
                </a:ext>
              </a:extLst>
            </p:cNvPr>
            <p:cNvSpPr txBox="1"/>
            <p:nvPr/>
          </p:nvSpPr>
          <p:spPr>
            <a:xfrm>
              <a:off x="2847560" y="3835978"/>
              <a:ext cx="8635138" cy="1938992"/>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Like I said, I did shadow the RDN who worked here prior to my assignment to the unit. She </a:t>
              </a:r>
              <a:r>
                <a:rPr lang="en-US" sz="2400" dirty="0">
                  <a:latin typeface="Calibri" panose="020F0502020204030204" pitchFamily="34" charset="0"/>
                  <a:ea typeface="Calibri" panose="020F0502020204030204" pitchFamily="34" charset="0"/>
                  <a:cs typeface="Arial" panose="020B0604020202020204" pitchFamily="34" charset="0"/>
                </a:rPr>
                <a:t>reviewed with</a:t>
              </a:r>
              <a:r>
                <a:rPr lang="en-US" sz="2400" dirty="0">
                  <a:effectLst/>
                  <a:latin typeface="Calibri" panose="020F0502020204030204" pitchFamily="34" charset="0"/>
                  <a:ea typeface="Calibri" panose="020F0502020204030204" pitchFamily="34" charset="0"/>
                  <a:cs typeface="Arial" panose="020B0604020202020204" pitchFamily="34" charset="0"/>
                </a:rPr>
                <a:t> me what Cystic Fibrosis</a:t>
              </a:r>
              <a:r>
                <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Arial" panose="020B0604020202020204" pitchFamily="34" charset="0"/>
                </a:rPr>
                <a:t>signs and symptoms she looks for and reviewed the assessment I completed on a patient the day before she left. She also shared resources and references she uses to get further information.</a:t>
              </a:r>
              <a:endParaRPr lang="en-US" sz="2400" dirty="0"/>
            </a:p>
          </p:txBody>
        </p:sp>
      </p:grpSp>
      <p:sp>
        <p:nvSpPr>
          <p:cNvPr id="14" name="TextBox 13">
            <a:extLst>
              <a:ext uri="{FF2B5EF4-FFF2-40B4-BE49-F238E27FC236}">
                <a16:creationId xmlns:a16="http://schemas.microsoft.com/office/drawing/2014/main" id="{DBCE2782-DFFF-D5F6-51E1-A79F75F8C078}"/>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4" name="Audio 23" descr="Audio speaker icon">
            <a:hlinkClick r:id="" action="ppaction://media"/>
            <a:extLst>
              <a:ext uri="{FF2B5EF4-FFF2-40B4-BE49-F238E27FC236}">
                <a16:creationId xmlns:a16="http://schemas.microsoft.com/office/drawing/2014/main" id="{9EB8B0A6-4C93-160E-484B-24CBC8C6B6C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298A715-8997-1A4F-AB61-5CA00591B9B0}"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9152108"/>
      </p:ext>
    </p:extLst>
  </p:cSld>
  <p:clrMapOvr>
    <a:masterClrMapping/>
  </p:clrMapOvr>
  <mc:AlternateContent xmlns:mc="http://schemas.openxmlformats.org/markup-compatibility/2006" xmlns:p14="http://schemas.microsoft.com/office/powerpoint/2010/main">
    <mc:Choice Requires="p14">
      <p:transition spd="slow" p14:dur="2000" advTm="23820"/>
    </mc:Choice>
    <mc:Fallback xmlns="">
      <p:transition spd="slow" advTm="2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CE6E1-98CE-91AD-BBD6-9FD13CB3F1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01B8D2-4404-A6AB-C583-63ED0F52CF03}"/>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4" name="Group 3" descr="Statement by Joint Commission Surveyor">
            <a:extLst>
              <a:ext uri="{FF2B5EF4-FFF2-40B4-BE49-F238E27FC236}">
                <a16:creationId xmlns:a16="http://schemas.microsoft.com/office/drawing/2014/main" id="{04D59501-D350-64E6-701F-58B7B698EC72}"/>
              </a:ext>
            </a:extLst>
          </p:cNvPr>
          <p:cNvGrpSpPr/>
          <p:nvPr/>
        </p:nvGrpSpPr>
        <p:grpSpPr>
          <a:xfrm>
            <a:off x="513468" y="2562631"/>
            <a:ext cx="10875526" cy="1732736"/>
            <a:chOff x="513468" y="2562631"/>
            <a:chExt cx="10875526" cy="1732736"/>
          </a:xfrm>
        </p:grpSpPr>
        <p:sp>
          <p:nvSpPr>
            <p:cNvPr id="7" name="Rounded Rectangle 6">
              <a:extLst>
                <a:ext uri="{FF2B5EF4-FFF2-40B4-BE49-F238E27FC236}">
                  <a16:creationId xmlns:a16="http://schemas.microsoft.com/office/drawing/2014/main" id="{ADC2B5C4-8E76-DDAD-B04F-3948BEAD3D35}"/>
                </a:ext>
              </a:extLst>
            </p:cNvPr>
            <p:cNvSpPr/>
            <p:nvPr/>
          </p:nvSpPr>
          <p:spPr>
            <a:xfrm>
              <a:off x="2301438" y="2562631"/>
              <a:ext cx="9087556" cy="173273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2" name="Picture 1">
              <a:extLst>
                <a:ext uri="{FF2B5EF4-FFF2-40B4-BE49-F238E27FC236}">
                  <a16:creationId xmlns:a16="http://schemas.microsoft.com/office/drawing/2014/main" id="{BCE4171D-66AC-1D93-777F-31BC6AAD90C8}"/>
                </a:ext>
              </a:extLst>
            </p:cNvPr>
            <p:cNvPicPr>
              <a:picLocks noChangeAspect="1"/>
            </p:cNvPicPr>
            <p:nvPr/>
          </p:nvPicPr>
          <p:blipFill>
            <a:blip r:embed="rId5"/>
            <a:srcRect l="6579" r="6579"/>
            <a:stretch/>
          </p:blipFill>
          <p:spPr>
            <a:xfrm>
              <a:off x="513468" y="2562632"/>
              <a:ext cx="1607648" cy="1732735"/>
            </a:xfrm>
            <a:prstGeom prst="ellipse">
              <a:avLst/>
            </a:prstGeom>
            <a:noFill/>
            <a:ln w="28575">
              <a:solidFill>
                <a:schemeClr val="tx1"/>
              </a:solidFill>
            </a:ln>
          </p:spPr>
        </p:pic>
        <p:sp>
          <p:nvSpPr>
            <p:cNvPr id="5" name="TextBox 4">
              <a:extLst>
                <a:ext uri="{FF2B5EF4-FFF2-40B4-BE49-F238E27FC236}">
                  <a16:creationId xmlns:a16="http://schemas.microsoft.com/office/drawing/2014/main" id="{F40835C2-F473-1BA6-5479-92932C5354C7}"/>
                </a:ext>
              </a:extLst>
            </p:cNvPr>
            <p:cNvSpPr txBox="1"/>
            <p:nvPr/>
          </p:nvSpPr>
          <p:spPr>
            <a:xfrm>
              <a:off x="2537791" y="2970571"/>
              <a:ext cx="8062869" cy="916854"/>
            </a:xfrm>
            <a:prstGeom prst="rect">
              <a:avLst/>
            </a:prstGeom>
            <a:noFill/>
          </p:spPr>
          <p:txBody>
            <a:bodyPr wrap="square"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I think we need to speak with your supervisor regarding assessment of staff competence.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EA9DF38D-C2A5-9CE1-42A0-8198BC05CE26}"/>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43" name="Audio 42" descr="Audio speaker icon">
            <a:hlinkClick r:id="" action="ppaction://media"/>
            <a:extLst>
              <a:ext uri="{FF2B5EF4-FFF2-40B4-BE49-F238E27FC236}">
                <a16:creationId xmlns:a16="http://schemas.microsoft.com/office/drawing/2014/main" id="{9BC5934D-A572-6436-3E0D-6739B22C123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55FFFBF-40FF-F74D-979D-10CFB0E313D3}" label="" lang="en-us" r:embed="rId6"/>
                        </p173:trackLst>
                      </p173:tracksInfo>
                    </p:ext>
                  </p14:extLst>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7118926"/>
      </p:ext>
    </p:extLst>
  </p:cSld>
  <p:clrMapOvr>
    <a:masterClrMapping/>
  </p:clrMapOvr>
  <mc:AlternateContent xmlns:mc="http://schemas.openxmlformats.org/markup-compatibility/2006" xmlns:p14="http://schemas.microsoft.com/office/powerpoint/2010/main">
    <mc:Choice Requires="p14">
      <p:transition spd="slow" p14:dur="2000" advTm="8365"/>
    </mc:Choice>
    <mc:Fallback xmlns="">
      <p:transition spd="slow" advTm="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19E6-C9D8-BF7E-598E-3505ED9684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B0AA1B-6869-35F3-C4A4-F78546993FD3}"/>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sp>
        <p:nvSpPr>
          <p:cNvPr id="13" name="TextBox 12">
            <a:extLst>
              <a:ext uri="{FF2B5EF4-FFF2-40B4-BE49-F238E27FC236}">
                <a16:creationId xmlns:a16="http://schemas.microsoft.com/office/drawing/2014/main" id="{2262221A-8A7E-BAA7-EF2A-667FF7D762C8}"/>
              </a:ext>
            </a:extLst>
          </p:cNvPr>
          <p:cNvSpPr txBox="1"/>
          <p:nvPr/>
        </p:nvSpPr>
        <p:spPr>
          <a:xfrm>
            <a:off x="2902069" y="1055147"/>
            <a:ext cx="8548939" cy="1766317"/>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Hello. How are you today?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nSpc>
                <a:spcPct val="115000"/>
              </a:lnSpc>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descr="Question by Joint Commission Surveyor">
            <a:extLst>
              <a:ext uri="{FF2B5EF4-FFF2-40B4-BE49-F238E27FC236}">
                <a16:creationId xmlns:a16="http://schemas.microsoft.com/office/drawing/2014/main" id="{FAA290A5-21DA-FF06-12A5-FEE18139D782}"/>
              </a:ext>
            </a:extLst>
          </p:cNvPr>
          <p:cNvGrpSpPr/>
          <p:nvPr/>
        </p:nvGrpSpPr>
        <p:grpSpPr>
          <a:xfrm>
            <a:off x="651259" y="463619"/>
            <a:ext cx="10988591" cy="1732735"/>
            <a:chOff x="651259" y="463619"/>
            <a:chExt cx="10988591" cy="1732735"/>
          </a:xfrm>
        </p:grpSpPr>
        <p:sp>
          <p:nvSpPr>
            <p:cNvPr id="7" name="Rounded Rectangle 6">
              <a:extLst>
                <a:ext uri="{FF2B5EF4-FFF2-40B4-BE49-F238E27FC236}">
                  <a16:creationId xmlns:a16="http://schemas.microsoft.com/office/drawing/2014/main" id="{C75A56DE-3167-893E-F896-757068755FDE}"/>
                </a:ext>
              </a:extLst>
            </p:cNvPr>
            <p:cNvSpPr/>
            <p:nvPr/>
          </p:nvSpPr>
          <p:spPr>
            <a:xfrm>
              <a:off x="2552294" y="826731"/>
              <a:ext cx="9087556" cy="100650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BDA7D3B-2827-4F3C-6CD2-53722E98035E}"/>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Clinical Nutrition Manager">
            <a:extLst>
              <a:ext uri="{FF2B5EF4-FFF2-40B4-BE49-F238E27FC236}">
                <a16:creationId xmlns:a16="http://schemas.microsoft.com/office/drawing/2014/main" id="{592A1B10-5F6E-D270-9E6C-E1D80E515E1B}"/>
              </a:ext>
            </a:extLst>
          </p:cNvPr>
          <p:cNvGrpSpPr/>
          <p:nvPr/>
        </p:nvGrpSpPr>
        <p:grpSpPr>
          <a:xfrm>
            <a:off x="609599" y="2408665"/>
            <a:ext cx="11099308" cy="1770015"/>
            <a:chOff x="609599" y="2408665"/>
            <a:chExt cx="11099308" cy="1770015"/>
          </a:xfrm>
        </p:grpSpPr>
        <p:sp>
          <p:nvSpPr>
            <p:cNvPr id="16" name="Rounded Rectangle 15">
              <a:extLst>
                <a:ext uri="{FF2B5EF4-FFF2-40B4-BE49-F238E27FC236}">
                  <a16:creationId xmlns:a16="http://schemas.microsoft.com/office/drawing/2014/main" id="{B9335A7A-61EA-7C27-5A2F-DE8EEB9397B0}"/>
                </a:ext>
              </a:extLst>
            </p:cNvPr>
            <p:cNvSpPr/>
            <p:nvPr/>
          </p:nvSpPr>
          <p:spPr>
            <a:xfrm>
              <a:off x="2621351" y="2672356"/>
              <a:ext cx="9087556" cy="1006509"/>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FBFE564-2BAD-7B78-A143-DC08B012234D}"/>
                </a:ext>
              </a:extLst>
            </p:cNvPr>
            <p:cNvSpPr txBox="1"/>
            <p:nvPr/>
          </p:nvSpPr>
          <p:spPr>
            <a:xfrm>
              <a:off x="2821603" y="2970573"/>
              <a:ext cx="8709872" cy="916854"/>
            </a:xfrm>
            <a:prstGeom prst="rect">
              <a:avLst/>
            </a:prstGeom>
            <a:noFill/>
          </p:spPr>
          <p:txBody>
            <a:bodyPr wrap="square" rtlCol="0">
              <a:spAutoFit/>
            </a:bodyPr>
            <a:lstStyle/>
            <a:p>
              <a:pPr marL="914400" indent="-914400">
                <a:lnSpc>
                  <a:spcPct val="115000"/>
                </a:lnSpc>
              </a:pPr>
              <a:r>
                <a:rPr lang="en-US" sz="2400" dirty="0">
                  <a:latin typeface="Calibri" panose="020F0502020204030204" pitchFamily="34" charset="0"/>
                  <a:ea typeface="Calibri" panose="020F0502020204030204" pitchFamily="34" charset="0"/>
                  <a:cs typeface="Arial" panose="020B0604020202020204" pitchFamily="34" charset="0"/>
                </a:rPr>
                <a:t>I am well, thank you. How can I help you?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0B71CFA-C2BF-8EE9-AD86-7F93117A4EA6}"/>
                </a:ext>
              </a:extLst>
            </p:cNvPr>
            <p:cNvPicPr>
              <a:picLocks noChangeAspect="1"/>
            </p:cNvPicPr>
            <p:nvPr/>
          </p:nvPicPr>
          <p:blipFill>
            <a:blip r:embed="rId6"/>
            <a:srcRect l="2288" r="2288"/>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EB3DE347-B3C9-114F-3AB0-BA4190CC326E}"/>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65" name="Audio 64" descr="Audio speaker icon">
            <a:hlinkClick r:id="" action="ppaction://media"/>
            <a:extLst>
              <a:ext uri="{FF2B5EF4-FFF2-40B4-BE49-F238E27FC236}">
                <a16:creationId xmlns:a16="http://schemas.microsoft.com/office/drawing/2014/main" id="{281A5B1C-764A-023D-EEBC-1244DA756EA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D1320DA-46C1-8E4C-A775-105CFAE65EA9}"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6774902"/>
      </p:ext>
    </p:extLst>
  </p:cSld>
  <p:clrMapOvr>
    <a:masterClrMapping/>
  </p:clrMapOvr>
  <mc:AlternateContent xmlns:mc="http://schemas.openxmlformats.org/markup-compatibility/2006" xmlns:p14="http://schemas.microsoft.com/office/powerpoint/2010/main">
    <mc:Choice Requires="p14">
      <p:transition spd="slow" p14:dur="2000" advTm="4216"/>
    </mc:Choice>
    <mc:Fallback xmlns="">
      <p:transition spd="slow" advTm="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48D7-8455-B427-3E8E-56000ACA5C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C93FAE-B19B-1C7C-D4F4-C3BCD05F037C}"/>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sp>
        <p:nvSpPr>
          <p:cNvPr id="13" name="TextBox 12">
            <a:extLst>
              <a:ext uri="{FF2B5EF4-FFF2-40B4-BE49-F238E27FC236}">
                <a16:creationId xmlns:a16="http://schemas.microsoft.com/office/drawing/2014/main" id="{0A7B0E98-DA5E-65EB-E758-BD1134D64660}"/>
              </a:ext>
            </a:extLst>
          </p:cNvPr>
          <p:cNvSpPr txBox="1"/>
          <p:nvPr/>
        </p:nvSpPr>
        <p:spPr>
          <a:xfrm>
            <a:off x="2902069" y="1055147"/>
            <a:ext cx="8548939" cy="1766317"/>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Hello. How are you today?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nSpc>
                <a:spcPct val="115000"/>
              </a:lnSpc>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descr="Question by Joint Commission Surveyor">
            <a:extLst>
              <a:ext uri="{FF2B5EF4-FFF2-40B4-BE49-F238E27FC236}">
                <a16:creationId xmlns:a16="http://schemas.microsoft.com/office/drawing/2014/main" id="{9A089260-3E81-FD7B-0BC8-99630B830877}"/>
              </a:ext>
            </a:extLst>
          </p:cNvPr>
          <p:cNvGrpSpPr/>
          <p:nvPr/>
        </p:nvGrpSpPr>
        <p:grpSpPr>
          <a:xfrm>
            <a:off x="651259" y="463619"/>
            <a:ext cx="10988591" cy="1732735"/>
            <a:chOff x="651259" y="463619"/>
            <a:chExt cx="10988591" cy="1732735"/>
          </a:xfrm>
        </p:grpSpPr>
        <p:sp>
          <p:nvSpPr>
            <p:cNvPr id="7" name="Rounded Rectangle 6">
              <a:extLst>
                <a:ext uri="{FF2B5EF4-FFF2-40B4-BE49-F238E27FC236}">
                  <a16:creationId xmlns:a16="http://schemas.microsoft.com/office/drawing/2014/main" id="{0046C0CE-B5F4-893E-D0D9-D5B86938D1DC}"/>
                </a:ext>
              </a:extLst>
            </p:cNvPr>
            <p:cNvSpPr/>
            <p:nvPr/>
          </p:nvSpPr>
          <p:spPr>
            <a:xfrm>
              <a:off x="2552294" y="826731"/>
              <a:ext cx="9087556" cy="100650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8A871C0-B63A-E2C9-C89D-6F96761B5700}"/>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8" name="Group 7" descr="Answer by Clinical Nutrition Manager">
            <a:extLst>
              <a:ext uri="{FF2B5EF4-FFF2-40B4-BE49-F238E27FC236}">
                <a16:creationId xmlns:a16="http://schemas.microsoft.com/office/drawing/2014/main" id="{B771368E-05CD-A344-03E7-30198C156CD0}"/>
              </a:ext>
            </a:extLst>
          </p:cNvPr>
          <p:cNvGrpSpPr/>
          <p:nvPr/>
        </p:nvGrpSpPr>
        <p:grpSpPr>
          <a:xfrm>
            <a:off x="609599" y="2408665"/>
            <a:ext cx="11099308" cy="1770015"/>
            <a:chOff x="609599" y="2408665"/>
            <a:chExt cx="11099308" cy="1770015"/>
          </a:xfrm>
        </p:grpSpPr>
        <p:sp>
          <p:nvSpPr>
            <p:cNvPr id="16" name="Rounded Rectangle 15">
              <a:extLst>
                <a:ext uri="{FF2B5EF4-FFF2-40B4-BE49-F238E27FC236}">
                  <a16:creationId xmlns:a16="http://schemas.microsoft.com/office/drawing/2014/main" id="{3367884D-7769-E77B-09B3-E2EB82C7E026}"/>
                </a:ext>
              </a:extLst>
            </p:cNvPr>
            <p:cNvSpPr/>
            <p:nvPr/>
          </p:nvSpPr>
          <p:spPr>
            <a:xfrm>
              <a:off x="2621351" y="2672356"/>
              <a:ext cx="9087556" cy="1006509"/>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FE60EB0-AE4A-DF67-77EC-0A24B1AE299C}"/>
                </a:ext>
              </a:extLst>
            </p:cNvPr>
            <p:cNvSpPr txBox="1"/>
            <p:nvPr/>
          </p:nvSpPr>
          <p:spPr>
            <a:xfrm>
              <a:off x="2821603" y="2970573"/>
              <a:ext cx="8709872" cy="916854"/>
            </a:xfrm>
            <a:prstGeom prst="rect">
              <a:avLst/>
            </a:prstGeom>
            <a:noFill/>
          </p:spPr>
          <p:txBody>
            <a:bodyPr wrap="square" rtlCol="0">
              <a:spAutoFit/>
            </a:bodyPr>
            <a:lstStyle/>
            <a:p>
              <a:pPr marL="914400" indent="-914400">
                <a:lnSpc>
                  <a:spcPct val="115000"/>
                </a:lnSpc>
              </a:pPr>
              <a:r>
                <a:rPr lang="en-US" sz="2400" dirty="0">
                  <a:latin typeface="Calibri" panose="020F0502020204030204" pitchFamily="34" charset="0"/>
                  <a:ea typeface="Calibri" panose="020F0502020204030204" pitchFamily="34" charset="0"/>
                  <a:cs typeface="Arial" panose="020B0604020202020204" pitchFamily="34" charset="0"/>
                </a:rPr>
                <a:t>I am well, thank you. How can I help you?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759599C-B3F9-B8C0-4242-15E5F302A47C}"/>
                </a:ext>
              </a:extLst>
            </p:cNvPr>
            <p:cNvPicPr>
              <a:picLocks noChangeAspect="1"/>
            </p:cNvPicPr>
            <p:nvPr/>
          </p:nvPicPr>
          <p:blipFill>
            <a:blip r:embed="rId6"/>
            <a:srcRect l="2288" r="2288"/>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D1E271CC-538D-2106-8377-DC71353F1913}"/>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6" name="Audio 5" descr="Audio speaker icon">
            <a:hlinkClick r:id="" action="ppaction://media"/>
            <a:extLst>
              <a:ext uri="{FF2B5EF4-FFF2-40B4-BE49-F238E27FC236}">
                <a16:creationId xmlns:a16="http://schemas.microsoft.com/office/drawing/2014/main" id="{14384D13-A5B7-C946-18F7-FEB6D138326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DDB9752-E35D-AE49-A604-05CB87830106}"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4173449"/>
      </p:ext>
    </p:extLst>
  </p:cSld>
  <p:clrMapOvr>
    <a:masterClrMapping/>
  </p:clrMapOvr>
  <mc:AlternateContent xmlns:mc="http://schemas.openxmlformats.org/markup-compatibility/2006" xmlns:p14="http://schemas.microsoft.com/office/powerpoint/2010/main">
    <mc:Choice Requires="p14">
      <p:transition spd="slow" p14:dur="2000" advTm="5357"/>
    </mc:Choice>
    <mc:Fallback xmlns="">
      <p:transition spd="slow" advTm="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08ABD-4ED1-E7AB-1670-5C324CA45557}"/>
              </a:ext>
            </a:extLst>
          </p:cNvPr>
          <p:cNvSpPr>
            <a:spLocks noGrp="1"/>
          </p:cNvSpPr>
          <p:nvPr>
            <p:ph type="title"/>
          </p:nvPr>
        </p:nvSpPr>
        <p:spPr/>
        <p:txBody>
          <a:bodyPr/>
          <a:lstStyle/>
          <a:p>
            <a:r>
              <a:rPr lang="en-US" dirty="0"/>
              <a:t>Scenario</a:t>
            </a:r>
          </a:p>
        </p:txBody>
      </p:sp>
      <p:sp>
        <p:nvSpPr>
          <p:cNvPr id="6" name="Text Placeholder 5">
            <a:extLst>
              <a:ext uri="{FF2B5EF4-FFF2-40B4-BE49-F238E27FC236}">
                <a16:creationId xmlns:a16="http://schemas.microsoft.com/office/drawing/2014/main" id="{E0B82D21-20B7-FCDB-7ED0-1A5F2AE0CFF7}"/>
              </a:ext>
            </a:extLst>
          </p:cNvPr>
          <p:cNvSpPr>
            <a:spLocks noGrp="1"/>
          </p:cNvSpPr>
          <p:nvPr>
            <p:ph type="body" sz="quarter" idx="11"/>
          </p:nvPr>
        </p:nvSpPr>
        <p:spPr>
          <a:xfrm>
            <a:off x="489857" y="1469571"/>
            <a:ext cx="11362050" cy="4392356"/>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surveyor arrives at the pulmonary unit on the 4</a:t>
            </a:r>
            <a:r>
              <a:rPr kumimoji="0" lang="en-US" sz="28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floor and reviews the medical record for a 2-year-old patient with Cystic Fibrosis, J. D., who was admitted through the emergency room 3 days ago. </a:t>
            </a:r>
          </a:p>
          <a:p>
            <a:pPr marR="0" lvl="0" algn="l" defTabSz="914400" rtl="0" eaLnBrk="1" fontAlgn="auto" latinLnBrk="0" hangingPunct="1">
              <a:lnSpc>
                <a:spcPct val="90000"/>
              </a:lnSpc>
              <a:spcBef>
                <a:spcPts val="1000"/>
              </a:spcBef>
              <a:spcAft>
                <a:spcPts val="0"/>
              </a:spcAft>
              <a:buClrTx/>
              <a:buSzTx/>
              <a:tabLst/>
              <a:defRPr/>
            </a:pP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surveyor begins to review the patient’s care, treatment, and services provided over the past 3 days and calls upon staff members involved in the patient’s care. </a:t>
            </a:r>
          </a:p>
          <a:p>
            <a:pPr marR="0" lvl="0" algn="l" defTabSz="914400" rtl="0" eaLnBrk="1" fontAlgn="auto" latinLnBrk="0" hangingPunct="1">
              <a:lnSpc>
                <a:spcPct val="90000"/>
              </a:lnSpc>
              <a:spcBef>
                <a:spcPts val="1000"/>
              </a:spcBef>
              <a:spcAft>
                <a:spcPts val="0"/>
              </a:spcAft>
              <a:buClrTx/>
              <a:buSzTx/>
              <a:tabLst/>
              <a:defRPr/>
            </a:pP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surveyor contacts the Registered Dietitian Nutritionist who provided a nutrition assessment and nutrition plan of care on day 2 of admission.</a:t>
            </a: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CB56468-BBA0-96A0-44B9-A0061C07C59A}"/>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3" name="Audio 12" descr="Audio speaker icon">
            <a:hlinkClick r:id="" action="ppaction://media"/>
            <a:extLst>
              <a:ext uri="{FF2B5EF4-FFF2-40B4-BE49-F238E27FC236}">
                <a16:creationId xmlns:a16="http://schemas.microsoft.com/office/drawing/2014/main" id="{24CEB23E-D0E2-747C-6B35-CE0700DF537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358DB7-3A63-784C-B73B-1F9C35883516}"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5419824"/>
      </p:ext>
    </p:extLst>
  </p:cSld>
  <p:clrMapOvr>
    <a:masterClrMapping/>
  </p:clrMapOvr>
  <mc:AlternateContent xmlns:mc="http://schemas.openxmlformats.org/markup-compatibility/2006" xmlns:p14="http://schemas.microsoft.com/office/powerpoint/2010/main">
    <mc:Choice Requires="p14">
      <p:transition spd="slow" p14:dur="2000" advTm="33646"/>
    </mc:Choice>
    <mc:Fallback xmlns="">
      <p:transition spd="slow" advTm="3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1C52E-3D80-5143-09CC-0E5EF925CF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9E5C13-1AC4-E55B-2002-AFB8F372B71E}"/>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6" name="Group 5" descr="Question by Joint Commission Surveyor">
            <a:extLst>
              <a:ext uri="{FF2B5EF4-FFF2-40B4-BE49-F238E27FC236}">
                <a16:creationId xmlns:a16="http://schemas.microsoft.com/office/drawing/2014/main" id="{889C2413-06F5-C8D6-E077-8095106B12ED}"/>
              </a:ext>
            </a:extLst>
          </p:cNvPr>
          <p:cNvGrpSpPr/>
          <p:nvPr/>
        </p:nvGrpSpPr>
        <p:grpSpPr>
          <a:xfrm>
            <a:off x="666557" y="463618"/>
            <a:ext cx="10988228" cy="2191049"/>
            <a:chOff x="666557" y="463618"/>
            <a:chExt cx="10988228" cy="2191049"/>
          </a:xfrm>
        </p:grpSpPr>
        <p:sp>
          <p:nvSpPr>
            <p:cNvPr id="7" name="Rounded Rectangle 6">
              <a:extLst>
                <a:ext uri="{FF2B5EF4-FFF2-40B4-BE49-F238E27FC236}">
                  <a16:creationId xmlns:a16="http://schemas.microsoft.com/office/drawing/2014/main" id="{55230FD3-C74F-D5D2-2810-78B59E19F912}"/>
                </a:ext>
              </a:extLst>
            </p:cNvPr>
            <p:cNvSpPr/>
            <p:nvPr/>
          </p:nvSpPr>
          <p:spPr>
            <a:xfrm>
              <a:off x="2567229" y="463618"/>
              <a:ext cx="9087556" cy="219104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616C74F-0D29-2474-CDD6-891854203D93}"/>
                </a:ext>
              </a:extLst>
            </p:cNvPr>
            <p:cNvSpPr txBox="1"/>
            <p:nvPr/>
          </p:nvSpPr>
          <p:spPr>
            <a:xfrm>
              <a:off x="2690755" y="833612"/>
              <a:ext cx="8548939" cy="1341586"/>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I’ve asked you to join us today as the RDN and I have been discussing assessment of staff competence. Before we get to that, can you tell me about your position here at the hospital?</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6ED2C6D-B9BC-DC31-7068-50E2CA901639}"/>
                </a:ext>
              </a:extLst>
            </p:cNvPr>
            <p:cNvPicPr>
              <a:picLocks noChangeAspect="1"/>
            </p:cNvPicPr>
            <p:nvPr/>
          </p:nvPicPr>
          <p:blipFill>
            <a:blip r:embed="rId5"/>
            <a:srcRect l="6579" r="6579"/>
            <a:stretch/>
          </p:blipFill>
          <p:spPr>
            <a:xfrm>
              <a:off x="666557" y="684716"/>
              <a:ext cx="1607648" cy="1732735"/>
            </a:xfrm>
            <a:prstGeom prst="ellipse">
              <a:avLst/>
            </a:prstGeom>
            <a:noFill/>
            <a:ln w="28575">
              <a:solidFill>
                <a:schemeClr val="tx1"/>
              </a:solidFill>
            </a:ln>
          </p:spPr>
        </p:pic>
      </p:grpSp>
      <p:grpSp>
        <p:nvGrpSpPr>
          <p:cNvPr id="8" name="Group 7" descr="Answer by Clinical Nutrition Manager">
            <a:extLst>
              <a:ext uri="{FF2B5EF4-FFF2-40B4-BE49-F238E27FC236}">
                <a16:creationId xmlns:a16="http://schemas.microsoft.com/office/drawing/2014/main" id="{59A9A167-DB6C-2E17-6A33-B19D77A4E0E8}"/>
              </a:ext>
            </a:extLst>
          </p:cNvPr>
          <p:cNvGrpSpPr/>
          <p:nvPr/>
        </p:nvGrpSpPr>
        <p:grpSpPr>
          <a:xfrm>
            <a:off x="609599" y="2823613"/>
            <a:ext cx="11045186" cy="1855504"/>
            <a:chOff x="609599" y="2823613"/>
            <a:chExt cx="11045186" cy="1855504"/>
          </a:xfrm>
        </p:grpSpPr>
        <p:sp>
          <p:nvSpPr>
            <p:cNvPr id="16" name="Rounded Rectangle 15">
              <a:extLst>
                <a:ext uri="{FF2B5EF4-FFF2-40B4-BE49-F238E27FC236}">
                  <a16:creationId xmlns:a16="http://schemas.microsoft.com/office/drawing/2014/main" id="{1289FE1B-6AB7-4E67-29CB-6FAF7922E4F1}"/>
                </a:ext>
              </a:extLst>
            </p:cNvPr>
            <p:cNvSpPr/>
            <p:nvPr/>
          </p:nvSpPr>
          <p:spPr>
            <a:xfrm>
              <a:off x="2567229" y="2823613"/>
              <a:ext cx="9087556" cy="1770015"/>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9297287-B46A-19ED-5D11-1BE57E955BAB}"/>
                </a:ext>
              </a:extLst>
            </p:cNvPr>
            <p:cNvSpPr txBox="1"/>
            <p:nvPr/>
          </p:nvSpPr>
          <p:spPr>
            <a:xfrm>
              <a:off x="2820084" y="3054548"/>
              <a:ext cx="8709872" cy="916854"/>
            </a:xfrm>
            <a:prstGeom prst="rect">
              <a:avLst/>
            </a:prstGeom>
            <a:noFill/>
          </p:spPr>
          <p:txBody>
            <a:bodyPr wrap="square" rtlCol="0">
              <a:spAutoFit/>
            </a:bodyPr>
            <a:lstStyle/>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8287DFA-4C43-C09E-3EED-AD20FF0BCBE8}"/>
                </a:ext>
              </a:extLst>
            </p:cNvPr>
            <p:cNvPicPr>
              <a:picLocks noChangeAspect="1"/>
            </p:cNvPicPr>
            <p:nvPr/>
          </p:nvPicPr>
          <p:blipFill>
            <a:blip r:embed="rId6"/>
            <a:srcRect l="2288" r="2288"/>
            <a:stretch/>
          </p:blipFill>
          <p:spPr>
            <a:xfrm>
              <a:off x="609599" y="2823613"/>
              <a:ext cx="1649308" cy="1770015"/>
            </a:xfrm>
            <a:prstGeom prst="ellipse">
              <a:avLst/>
            </a:prstGeom>
            <a:noFill/>
            <a:ln w="28575">
              <a:solidFill>
                <a:srgbClr val="000000"/>
              </a:solidFill>
            </a:ln>
          </p:spPr>
        </p:pic>
        <p:sp>
          <p:nvSpPr>
            <p:cNvPr id="5" name="TextBox 4">
              <a:extLst>
                <a:ext uri="{FF2B5EF4-FFF2-40B4-BE49-F238E27FC236}">
                  <a16:creationId xmlns:a16="http://schemas.microsoft.com/office/drawing/2014/main" id="{F1539AE3-08BB-CD4E-1DCB-0F1A795A5591}"/>
                </a:ext>
              </a:extLst>
            </p:cNvPr>
            <p:cNvSpPr txBox="1"/>
            <p:nvPr/>
          </p:nvSpPr>
          <p:spPr>
            <a:xfrm>
              <a:off x="2820084" y="3109457"/>
              <a:ext cx="8037739" cy="1569660"/>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I’m the Clinical Nutrition Manager, and I supervise 10 clinical dietitians who provide both inpatient and outpatient services here in the hospital.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113C562D-75BA-4822-B345-ADBB105D2CEA}"/>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40" name="Audio 39" descr="Audio speaker icon">
            <a:hlinkClick r:id="" action="ppaction://media"/>
            <a:extLst>
              <a:ext uri="{FF2B5EF4-FFF2-40B4-BE49-F238E27FC236}">
                <a16:creationId xmlns:a16="http://schemas.microsoft.com/office/drawing/2014/main" id="{6C3E227F-DC4F-22A0-98F5-F733E67C9F1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C83A2F7-62AF-7347-AE34-C1354FD872C6}"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6271897"/>
      </p:ext>
    </p:extLst>
  </p:cSld>
  <p:clrMapOvr>
    <a:masterClrMapping/>
  </p:clrMapOvr>
  <mc:AlternateContent xmlns:mc="http://schemas.openxmlformats.org/markup-compatibility/2006" xmlns:p14="http://schemas.microsoft.com/office/powerpoint/2010/main">
    <mc:Choice Requires="p14">
      <p:transition spd="slow" p14:dur="2000" advTm="14043"/>
    </mc:Choice>
    <mc:Fallback xmlns="">
      <p:transition spd="slow" advTm="1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637AD-0C82-0BB6-9F97-6EB9F6F94B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F4941F-D3AE-C17D-C8B3-E7258DE4844B}"/>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6" name="Group 5" descr="Question by Joint Commission Surveyor">
            <a:extLst>
              <a:ext uri="{FF2B5EF4-FFF2-40B4-BE49-F238E27FC236}">
                <a16:creationId xmlns:a16="http://schemas.microsoft.com/office/drawing/2014/main" id="{93DAF1F2-3F25-E48D-6CDA-B87947DF7935}"/>
              </a:ext>
            </a:extLst>
          </p:cNvPr>
          <p:cNvGrpSpPr/>
          <p:nvPr/>
        </p:nvGrpSpPr>
        <p:grpSpPr>
          <a:xfrm>
            <a:off x="666557" y="463618"/>
            <a:ext cx="10988228" cy="2191049"/>
            <a:chOff x="666557" y="463618"/>
            <a:chExt cx="10988228" cy="2191049"/>
          </a:xfrm>
        </p:grpSpPr>
        <p:sp>
          <p:nvSpPr>
            <p:cNvPr id="7" name="Rounded Rectangle 6">
              <a:extLst>
                <a:ext uri="{FF2B5EF4-FFF2-40B4-BE49-F238E27FC236}">
                  <a16:creationId xmlns:a16="http://schemas.microsoft.com/office/drawing/2014/main" id="{8634C031-32DB-4CEC-6199-81A0B156E046}"/>
                </a:ext>
              </a:extLst>
            </p:cNvPr>
            <p:cNvSpPr/>
            <p:nvPr/>
          </p:nvSpPr>
          <p:spPr>
            <a:xfrm>
              <a:off x="2567229" y="463618"/>
              <a:ext cx="9087556" cy="219104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1D509F5-FD75-72D6-D16D-905CF84A9442}"/>
                </a:ext>
              </a:extLst>
            </p:cNvPr>
            <p:cNvSpPr txBox="1"/>
            <p:nvPr/>
          </p:nvSpPr>
          <p:spPr>
            <a:xfrm>
              <a:off x="2690755" y="833612"/>
              <a:ext cx="8548939" cy="1341586"/>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I’ve asked you to join us today as the RDN and I have been discussing assessment of staff competence. Before we get to that, can you tell me about your position here at the hospital?</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26F6108-A2D6-C43B-3BC0-645360A4C54D}"/>
                </a:ext>
              </a:extLst>
            </p:cNvPr>
            <p:cNvPicPr>
              <a:picLocks noChangeAspect="1"/>
            </p:cNvPicPr>
            <p:nvPr/>
          </p:nvPicPr>
          <p:blipFill>
            <a:blip r:embed="rId5"/>
            <a:srcRect l="6579" r="6579"/>
            <a:stretch/>
          </p:blipFill>
          <p:spPr>
            <a:xfrm>
              <a:off x="666557" y="684716"/>
              <a:ext cx="1607648" cy="1732735"/>
            </a:xfrm>
            <a:prstGeom prst="ellipse">
              <a:avLst/>
            </a:prstGeom>
            <a:noFill/>
            <a:ln w="28575">
              <a:solidFill>
                <a:schemeClr val="tx1"/>
              </a:solidFill>
            </a:ln>
          </p:spPr>
        </p:pic>
      </p:grpSp>
      <p:grpSp>
        <p:nvGrpSpPr>
          <p:cNvPr id="9" name="Group 8" descr="Answer by Clinical Nutrition Manager">
            <a:extLst>
              <a:ext uri="{FF2B5EF4-FFF2-40B4-BE49-F238E27FC236}">
                <a16:creationId xmlns:a16="http://schemas.microsoft.com/office/drawing/2014/main" id="{8178A570-CE93-A093-66C6-C0703D65EE75}"/>
              </a:ext>
            </a:extLst>
          </p:cNvPr>
          <p:cNvGrpSpPr/>
          <p:nvPr/>
        </p:nvGrpSpPr>
        <p:grpSpPr>
          <a:xfrm>
            <a:off x="609599" y="2823613"/>
            <a:ext cx="11045186" cy="1855504"/>
            <a:chOff x="609599" y="2823613"/>
            <a:chExt cx="11045186" cy="1855504"/>
          </a:xfrm>
        </p:grpSpPr>
        <p:sp>
          <p:nvSpPr>
            <p:cNvPr id="16" name="Rounded Rectangle 15">
              <a:extLst>
                <a:ext uri="{FF2B5EF4-FFF2-40B4-BE49-F238E27FC236}">
                  <a16:creationId xmlns:a16="http://schemas.microsoft.com/office/drawing/2014/main" id="{328FB915-5098-BAB7-1BA8-9BC90AC7F654}"/>
                </a:ext>
              </a:extLst>
            </p:cNvPr>
            <p:cNvSpPr/>
            <p:nvPr/>
          </p:nvSpPr>
          <p:spPr>
            <a:xfrm>
              <a:off x="2567229" y="2823613"/>
              <a:ext cx="9087556" cy="1770015"/>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DC1D39F-C5A6-5B14-55E0-CC18A20631FA}"/>
                </a:ext>
              </a:extLst>
            </p:cNvPr>
            <p:cNvSpPr txBox="1"/>
            <p:nvPr/>
          </p:nvSpPr>
          <p:spPr>
            <a:xfrm>
              <a:off x="2820084" y="3054548"/>
              <a:ext cx="8709872" cy="916854"/>
            </a:xfrm>
            <a:prstGeom prst="rect">
              <a:avLst/>
            </a:prstGeom>
            <a:noFill/>
          </p:spPr>
          <p:txBody>
            <a:bodyPr wrap="square" rtlCol="0">
              <a:spAutoFit/>
            </a:bodyPr>
            <a:lstStyle/>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FA3ACE1-8857-8873-1219-B9B27A954A2E}"/>
                </a:ext>
              </a:extLst>
            </p:cNvPr>
            <p:cNvPicPr>
              <a:picLocks noChangeAspect="1"/>
            </p:cNvPicPr>
            <p:nvPr/>
          </p:nvPicPr>
          <p:blipFill>
            <a:blip r:embed="rId6"/>
            <a:srcRect l="2288" r="2288"/>
            <a:stretch/>
          </p:blipFill>
          <p:spPr>
            <a:xfrm>
              <a:off x="609599" y="2823613"/>
              <a:ext cx="1649308" cy="1770015"/>
            </a:xfrm>
            <a:prstGeom prst="ellipse">
              <a:avLst/>
            </a:prstGeom>
            <a:noFill/>
            <a:ln w="28575">
              <a:solidFill>
                <a:srgbClr val="000000"/>
              </a:solidFill>
            </a:ln>
          </p:spPr>
        </p:pic>
        <p:sp>
          <p:nvSpPr>
            <p:cNvPr id="5" name="TextBox 4">
              <a:extLst>
                <a:ext uri="{FF2B5EF4-FFF2-40B4-BE49-F238E27FC236}">
                  <a16:creationId xmlns:a16="http://schemas.microsoft.com/office/drawing/2014/main" id="{5291622C-5278-DE66-F2D3-E1B07CA5CBE9}"/>
                </a:ext>
              </a:extLst>
            </p:cNvPr>
            <p:cNvSpPr txBox="1"/>
            <p:nvPr/>
          </p:nvSpPr>
          <p:spPr>
            <a:xfrm>
              <a:off x="2820084" y="3109457"/>
              <a:ext cx="8037739" cy="1569660"/>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I’m the Clinical Nutrition Manager, and I supervise 10 clinical dietitians who provide both inpatient and outpatient services here in the hospital.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43F75F73-5407-9D0C-AF85-741EDA366BB5}"/>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8" name="Audio 7" descr="Audio speaker icon">
            <a:hlinkClick r:id="" action="ppaction://media"/>
            <a:extLst>
              <a:ext uri="{FF2B5EF4-FFF2-40B4-BE49-F238E27FC236}">
                <a16:creationId xmlns:a16="http://schemas.microsoft.com/office/drawing/2014/main" id="{35AA386F-EF97-0F95-6104-F6BE415540C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8597821-5810-4E4E-9233-D455FEFC4EE2}"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2907901"/>
      </p:ext>
    </p:extLst>
  </p:cSld>
  <p:clrMapOvr>
    <a:masterClrMapping/>
  </p:clrMapOvr>
  <mc:AlternateContent xmlns:mc="http://schemas.openxmlformats.org/markup-compatibility/2006" xmlns:p14="http://schemas.microsoft.com/office/powerpoint/2010/main">
    <mc:Choice Requires="p14">
      <p:transition spd="slow" p14:dur="2000" advTm="11709"/>
    </mc:Choice>
    <mc:Fallback xmlns="">
      <p:transition spd="slow" advTm="1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0C22-3510-AA7B-4051-5AD968F91C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5EDB4F-5CFC-DC2F-A64D-11594FB2F805}"/>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6" name="Group 5" descr="Question by Joint Commission Surveyor">
            <a:extLst>
              <a:ext uri="{FF2B5EF4-FFF2-40B4-BE49-F238E27FC236}">
                <a16:creationId xmlns:a16="http://schemas.microsoft.com/office/drawing/2014/main" id="{6AB40E83-DB23-7915-C9F8-03BDB6D2F941}"/>
              </a:ext>
            </a:extLst>
          </p:cNvPr>
          <p:cNvGrpSpPr/>
          <p:nvPr/>
        </p:nvGrpSpPr>
        <p:grpSpPr>
          <a:xfrm>
            <a:off x="666557" y="684716"/>
            <a:ext cx="10988228" cy="1732735"/>
            <a:chOff x="666557" y="684716"/>
            <a:chExt cx="10988228" cy="1732735"/>
          </a:xfrm>
        </p:grpSpPr>
        <p:sp>
          <p:nvSpPr>
            <p:cNvPr id="7" name="Rounded Rectangle 6">
              <a:extLst>
                <a:ext uri="{FF2B5EF4-FFF2-40B4-BE49-F238E27FC236}">
                  <a16:creationId xmlns:a16="http://schemas.microsoft.com/office/drawing/2014/main" id="{EB17BFB8-D88E-CA69-95FA-9E24DCBC1298}"/>
                </a:ext>
              </a:extLst>
            </p:cNvPr>
            <p:cNvSpPr/>
            <p:nvPr/>
          </p:nvSpPr>
          <p:spPr>
            <a:xfrm>
              <a:off x="2567229" y="921932"/>
              <a:ext cx="9087556" cy="123088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C74E2F1-87E3-0A57-63F0-71177D58F0C7}"/>
                </a:ext>
              </a:extLst>
            </p:cNvPr>
            <p:cNvSpPr txBox="1"/>
            <p:nvPr/>
          </p:nvSpPr>
          <p:spPr>
            <a:xfrm>
              <a:off x="2763478" y="1061023"/>
              <a:ext cx="8548939" cy="916854"/>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How long have you worked at University Children’s Hospital and have been in the Clinical Nutrition Manager position?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7EDD449-8BE3-066A-A8AF-155BE3D39172}"/>
                </a:ext>
              </a:extLst>
            </p:cNvPr>
            <p:cNvPicPr>
              <a:picLocks noChangeAspect="1"/>
            </p:cNvPicPr>
            <p:nvPr/>
          </p:nvPicPr>
          <p:blipFill>
            <a:blip r:embed="rId5"/>
            <a:srcRect l="6579" r="6579"/>
            <a:stretch/>
          </p:blipFill>
          <p:spPr>
            <a:xfrm>
              <a:off x="666557" y="684716"/>
              <a:ext cx="1607648" cy="1732735"/>
            </a:xfrm>
            <a:prstGeom prst="ellipse">
              <a:avLst/>
            </a:prstGeom>
            <a:noFill/>
            <a:ln w="28575">
              <a:solidFill>
                <a:schemeClr val="tx1"/>
              </a:solidFill>
            </a:ln>
          </p:spPr>
        </p:pic>
      </p:grpSp>
      <p:grpSp>
        <p:nvGrpSpPr>
          <p:cNvPr id="8" name="Group 7" descr="Answer by Clinical Nutrition Manager">
            <a:extLst>
              <a:ext uri="{FF2B5EF4-FFF2-40B4-BE49-F238E27FC236}">
                <a16:creationId xmlns:a16="http://schemas.microsoft.com/office/drawing/2014/main" id="{A8524366-19BA-9317-4F88-9B0A828AC488}"/>
              </a:ext>
            </a:extLst>
          </p:cNvPr>
          <p:cNvGrpSpPr/>
          <p:nvPr/>
        </p:nvGrpSpPr>
        <p:grpSpPr>
          <a:xfrm>
            <a:off x="609599" y="2823613"/>
            <a:ext cx="11045186" cy="1770015"/>
            <a:chOff x="609599" y="2823613"/>
            <a:chExt cx="11045186" cy="1770015"/>
          </a:xfrm>
        </p:grpSpPr>
        <p:sp>
          <p:nvSpPr>
            <p:cNvPr id="16" name="Rounded Rectangle 15">
              <a:extLst>
                <a:ext uri="{FF2B5EF4-FFF2-40B4-BE49-F238E27FC236}">
                  <a16:creationId xmlns:a16="http://schemas.microsoft.com/office/drawing/2014/main" id="{08CF36EA-A92B-29F0-93D6-731FCE3C8FA4}"/>
                </a:ext>
              </a:extLst>
            </p:cNvPr>
            <p:cNvSpPr/>
            <p:nvPr/>
          </p:nvSpPr>
          <p:spPr>
            <a:xfrm>
              <a:off x="2567229" y="3054548"/>
              <a:ext cx="9087556" cy="1144437"/>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6557132-0B7B-0B39-0D3A-C143935BCAB5}"/>
                </a:ext>
              </a:extLst>
            </p:cNvPr>
            <p:cNvSpPr txBox="1"/>
            <p:nvPr/>
          </p:nvSpPr>
          <p:spPr>
            <a:xfrm>
              <a:off x="2820084" y="3054548"/>
              <a:ext cx="8709872" cy="916854"/>
            </a:xfrm>
            <a:prstGeom prst="rect">
              <a:avLst/>
            </a:prstGeom>
            <a:noFill/>
          </p:spPr>
          <p:txBody>
            <a:bodyPr wrap="square" rtlCol="0">
              <a:spAutoFit/>
            </a:bodyPr>
            <a:lstStyle/>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7D29ED8-1F9A-A1C7-A11E-5A747D314511}"/>
                </a:ext>
              </a:extLst>
            </p:cNvPr>
            <p:cNvPicPr>
              <a:picLocks noChangeAspect="1"/>
            </p:cNvPicPr>
            <p:nvPr/>
          </p:nvPicPr>
          <p:blipFill>
            <a:blip r:embed="rId6"/>
            <a:srcRect l="2288" r="2288"/>
            <a:stretch/>
          </p:blipFill>
          <p:spPr>
            <a:xfrm>
              <a:off x="609599" y="2823613"/>
              <a:ext cx="1649308" cy="1770015"/>
            </a:xfrm>
            <a:prstGeom prst="ellipse">
              <a:avLst/>
            </a:prstGeom>
            <a:noFill/>
            <a:ln w="28575">
              <a:solidFill>
                <a:srgbClr val="000000"/>
              </a:solidFill>
            </a:ln>
          </p:spPr>
        </p:pic>
        <p:sp>
          <p:nvSpPr>
            <p:cNvPr id="5" name="TextBox 4">
              <a:extLst>
                <a:ext uri="{FF2B5EF4-FFF2-40B4-BE49-F238E27FC236}">
                  <a16:creationId xmlns:a16="http://schemas.microsoft.com/office/drawing/2014/main" id="{F933EB44-DBA9-743C-3669-EF5239F9352E}"/>
                </a:ext>
              </a:extLst>
            </p:cNvPr>
            <p:cNvSpPr txBox="1"/>
            <p:nvPr/>
          </p:nvSpPr>
          <p:spPr>
            <a:xfrm>
              <a:off x="2820084" y="3184560"/>
              <a:ext cx="8037739" cy="830997"/>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I’ve worked in an acute care hospital for 8 years; 6 years as a Clinical Dietitian and 2 years as the Clinical Nutrition Manager.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80E97F7B-16C3-99B7-C20B-4888EBD89A88}"/>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47" name="Audio 46" descr="Audio speaker icon">
            <a:hlinkClick r:id="" action="ppaction://media"/>
            <a:extLst>
              <a:ext uri="{FF2B5EF4-FFF2-40B4-BE49-F238E27FC236}">
                <a16:creationId xmlns:a16="http://schemas.microsoft.com/office/drawing/2014/main" id="{518FA82D-60A8-3AA7-6695-72E84A7B131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8DE769A-FDDA-B74A-8032-4815F5555B9C}"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0020949"/>
      </p:ext>
    </p:extLst>
  </p:cSld>
  <p:clrMapOvr>
    <a:masterClrMapping/>
  </p:clrMapOvr>
  <mc:AlternateContent xmlns:mc="http://schemas.openxmlformats.org/markup-compatibility/2006" xmlns:p14="http://schemas.microsoft.com/office/powerpoint/2010/main">
    <mc:Choice Requires="p14">
      <p:transition spd="slow" p14:dur="2000" advTm="8576"/>
    </mc:Choice>
    <mc:Fallback xmlns="">
      <p:transition spd="slow" advTm="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C7A7B-8AEE-5354-E1FE-2B49F76A8F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F48E0C-C7CF-C57F-95A6-13B6035DCB93}"/>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6" name="Group 5" descr="Question by Joint Commission Surveyor">
            <a:extLst>
              <a:ext uri="{FF2B5EF4-FFF2-40B4-BE49-F238E27FC236}">
                <a16:creationId xmlns:a16="http://schemas.microsoft.com/office/drawing/2014/main" id="{7529A493-29D1-11B1-2F91-E1E3470ED887}"/>
              </a:ext>
            </a:extLst>
          </p:cNvPr>
          <p:cNvGrpSpPr/>
          <p:nvPr/>
        </p:nvGrpSpPr>
        <p:grpSpPr>
          <a:xfrm>
            <a:off x="651259" y="671008"/>
            <a:ext cx="11003526" cy="1732735"/>
            <a:chOff x="651259" y="671008"/>
            <a:chExt cx="11003526" cy="1732735"/>
          </a:xfrm>
        </p:grpSpPr>
        <p:sp>
          <p:nvSpPr>
            <p:cNvPr id="7" name="Rounded Rectangle 6">
              <a:extLst>
                <a:ext uri="{FF2B5EF4-FFF2-40B4-BE49-F238E27FC236}">
                  <a16:creationId xmlns:a16="http://schemas.microsoft.com/office/drawing/2014/main" id="{55816971-412E-4403-8ACF-D0A4B479CA28}"/>
                </a:ext>
              </a:extLst>
            </p:cNvPr>
            <p:cNvSpPr/>
            <p:nvPr/>
          </p:nvSpPr>
          <p:spPr>
            <a:xfrm>
              <a:off x="2567229" y="921932"/>
              <a:ext cx="9087556" cy="123088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20446F4-B084-0350-AC0A-C121160F6B5E}"/>
                </a:ext>
              </a:extLst>
            </p:cNvPr>
            <p:cNvSpPr txBox="1"/>
            <p:nvPr/>
          </p:nvSpPr>
          <p:spPr>
            <a:xfrm>
              <a:off x="2763478" y="1061023"/>
              <a:ext cx="8548939" cy="916854"/>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How long have you worked at University Children’s Hospital and have been in the Clinical Nutrition Manager position?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36FE25A-5D10-138F-2764-C35D2BDA9A89}"/>
                </a:ext>
              </a:extLst>
            </p:cNvPr>
            <p:cNvPicPr>
              <a:picLocks noChangeAspect="1"/>
            </p:cNvPicPr>
            <p:nvPr/>
          </p:nvPicPr>
          <p:blipFill>
            <a:blip r:embed="rId5"/>
            <a:srcRect l="6579" r="6579"/>
            <a:stretch/>
          </p:blipFill>
          <p:spPr>
            <a:xfrm>
              <a:off x="651259" y="671008"/>
              <a:ext cx="1607648" cy="1732735"/>
            </a:xfrm>
            <a:prstGeom prst="ellipse">
              <a:avLst/>
            </a:prstGeom>
            <a:noFill/>
            <a:ln w="28575">
              <a:solidFill>
                <a:schemeClr val="tx1"/>
              </a:solidFill>
            </a:ln>
          </p:spPr>
        </p:pic>
      </p:grpSp>
      <p:grpSp>
        <p:nvGrpSpPr>
          <p:cNvPr id="9" name="Group 8" descr="Answer by Clinical Nutrition Manager">
            <a:extLst>
              <a:ext uri="{FF2B5EF4-FFF2-40B4-BE49-F238E27FC236}">
                <a16:creationId xmlns:a16="http://schemas.microsoft.com/office/drawing/2014/main" id="{C7CDCE68-8654-7FE6-2897-E53861032DFF}"/>
              </a:ext>
            </a:extLst>
          </p:cNvPr>
          <p:cNvGrpSpPr/>
          <p:nvPr/>
        </p:nvGrpSpPr>
        <p:grpSpPr>
          <a:xfrm>
            <a:off x="609599" y="2823613"/>
            <a:ext cx="11045186" cy="1770015"/>
            <a:chOff x="609599" y="2823613"/>
            <a:chExt cx="11045186" cy="1770015"/>
          </a:xfrm>
        </p:grpSpPr>
        <p:sp>
          <p:nvSpPr>
            <p:cNvPr id="16" name="Rounded Rectangle 15">
              <a:extLst>
                <a:ext uri="{FF2B5EF4-FFF2-40B4-BE49-F238E27FC236}">
                  <a16:creationId xmlns:a16="http://schemas.microsoft.com/office/drawing/2014/main" id="{C93E8A1E-50F2-135B-3B06-191215C12260}"/>
                </a:ext>
              </a:extLst>
            </p:cNvPr>
            <p:cNvSpPr/>
            <p:nvPr/>
          </p:nvSpPr>
          <p:spPr>
            <a:xfrm>
              <a:off x="2567229" y="3054548"/>
              <a:ext cx="9087556" cy="1144437"/>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1211E76-219E-BF1A-1695-D1642A1FDA03}"/>
                </a:ext>
              </a:extLst>
            </p:cNvPr>
            <p:cNvSpPr txBox="1"/>
            <p:nvPr/>
          </p:nvSpPr>
          <p:spPr>
            <a:xfrm>
              <a:off x="2820084" y="3054548"/>
              <a:ext cx="8709872" cy="916854"/>
            </a:xfrm>
            <a:prstGeom prst="rect">
              <a:avLst/>
            </a:prstGeom>
            <a:noFill/>
          </p:spPr>
          <p:txBody>
            <a:bodyPr wrap="square" rtlCol="0">
              <a:spAutoFit/>
            </a:bodyPr>
            <a:lstStyle/>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D5691DC-0F05-70BF-6DE3-FD60BF47BD90}"/>
                </a:ext>
              </a:extLst>
            </p:cNvPr>
            <p:cNvPicPr>
              <a:picLocks noChangeAspect="1"/>
            </p:cNvPicPr>
            <p:nvPr/>
          </p:nvPicPr>
          <p:blipFill>
            <a:blip r:embed="rId6"/>
            <a:srcRect l="2288" r="2288"/>
            <a:stretch/>
          </p:blipFill>
          <p:spPr>
            <a:xfrm>
              <a:off x="609599" y="2823613"/>
              <a:ext cx="1649308" cy="1770015"/>
            </a:xfrm>
            <a:prstGeom prst="ellipse">
              <a:avLst/>
            </a:prstGeom>
            <a:noFill/>
            <a:ln w="28575">
              <a:solidFill>
                <a:srgbClr val="000000"/>
              </a:solidFill>
            </a:ln>
          </p:spPr>
        </p:pic>
        <p:sp>
          <p:nvSpPr>
            <p:cNvPr id="5" name="TextBox 4">
              <a:extLst>
                <a:ext uri="{FF2B5EF4-FFF2-40B4-BE49-F238E27FC236}">
                  <a16:creationId xmlns:a16="http://schemas.microsoft.com/office/drawing/2014/main" id="{2D858534-1B92-1888-EE86-7E5573B0F953}"/>
                </a:ext>
              </a:extLst>
            </p:cNvPr>
            <p:cNvSpPr txBox="1"/>
            <p:nvPr/>
          </p:nvSpPr>
          <p:spPr>
            <a:xfrm>
              <a:off x="2820084" y="3184560"/>
              <a:ext cx="8037739" cy="830997"/>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I’ve worked in an acute care hospital for 8 years; 6 years as a Clinical Dietitian and 2 years as the Clinical Nutrition Manager.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A461CA24-18CF-8A7D-A97C-A1480144C70D}"/>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8" name="Audio 7" descr="Audio speaker icon">
            <a:hlinkClick r:id="" action="ppaction://media"/>
            <a:extLst>
              <a:ext uri="{FF2B5EF4-FFF2-40B4-BE49-F238E27FC236}">
                <a16:creationId xmlns:a16="http://schemas.microsoft.com/office/drawing/2014/main" id="{52E6188F-A0DB-3CEB-D447-16A80338C97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9855FE2-DB59-DA4C-BA75-EE0C7ACFA01E}"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7392764"/>
      </p:ext>
    </p:extLst>
  </p:cSld>
  <p:clrMapOvr>
    <a:masterClrMapping/>
  </p:clrMapOvr>
  <mc:AlternateContent xmlns:mc="http://schemas.openxmlformats.org/markup-compatibility/2006" xmlns:p14="http://schemas.microsoft.com/office/powerpoint/2010/main">
    <mc:Choice Requires="p14">
      <p:transition spd="slow" p14:dur="2000" advTm="11408"/>
    </mc:Choice>
    <mc:Fallback xmlns="">
      <p:transition spd="slow" advTm="1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57C7-2CC2-CA0A-3187-0C059AC3E9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60E83-F37D-5DE8-C6AB-BC649060961A}"/>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5" name="Group 4" descr="Question by Joint Commission Surveyor">
            <a:extLst>
              <a:ext uri="{FF2B5EF4-FFF2-40B4-BE49-F238E27FC236}">
                <a16:creationId xmlns:a16="http://schemas.microsoft.com/office/drawing/2014/main" id="{6D1E46D3-CF4E-BC2E-C00A-745C4A8F0C1A}"/>
              </a:ext>
            </a:extLst>
          </p:cNvPr>
          <p:cNvGrpSpPr/>
          <p:nvPr/>
        </p:nvGrpSpPr>
        <p:grpSpPr>
          <a:xfrm>
            <a:off x="651259" y="463618"/>
            <a:ext cx="11003526" cy="1732736"/>
            <a:chOff x="651259" y="463618"/>
            <a:chExt cx="11003526" cy="1732736"/>
          </a:xfrm>
        </p:grpSpPr>
        <p:sp>
          <p:nvSpPr>
            <p:cNvPr id="7" name="Rounded Rectangle 6">
              <a:extLst>
                <a:ext uri="{FF2B5EF4-FFF2-40B4-BE49-F238E27FC236}">
                  <a16:creationId xmlns:a16="http://schemas.microsoft.com/office/drawing/2014/main" id="{57BFAD4E-57BB-5BF2-B74E-4B0FEC6D1985}"/>
                </a:ext>
              </a:extLst>
            </p:cNvPr>
            <p:cNvSpPr/>
            <p:nvPr/>
          </p:nvSpPr>
          <p:spPr>
            <a:xfrm>
              <a:off x="2567229" y="463618"/>
              <a:ext cx="9087556" cy="148419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66025E6-808D-1405-A230-4A0B7E1A28BF}"/>
                </a:ext>
              </a:extLst>
            </p:cNvPr>
            <p:cNvSpPr txBox="1"/>
            <p:nvPr/>
          </p:nvSpPr>
          <p:spPr>
            <a:xfrm>
              <a:off x="2769326" y="684829"/>
              <a:ext cx="8535682" cy="916854"/>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And during your time here, have you ever gone through a Joint</a:t>
              </a:r>
              <a:r>
                <a:rPr lang="en-US" sz="2400" dirty="0">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Arial" panose="020B0604020202020204" pitchFamily="34" charset="0"/>
                </a:rPr>
                <a:t>Commission survey?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E9DD543-AB5F-2D3A-5FFC-36E6CB4B1F99}"/>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Clinical Nutrition Manager">
            <a:extLst>
              <a:ext uri="{FF2B5EF4-FFF2-40B4-BE49-F238E27FC236}">
                <a16:creationId xmlns:a16="http://schemas.microsoft.com/office/drawing/2014/main" id="{0BBFAFC9-564F-D3EB-5B79-14BABAD1EA7A}"/>
              </a:ext>
            </a:extLst>
          </p:cNvPr>
          <p:cNvGrpSpPr/>
          <p:nvPr/>
        </p:nvGrpSpPr>
        <p:grpSpPr>
          <a:xfrm>
            <a:off x="669340" y="2823613"/>
            <a:ext cx="10985445" cy="1770015"/>
            <a:chOff x="669340" y="2823613"/>
            <a:chExt cx="10985445" cy="1770015"/>
          </a:xfrm>
        </p:grpSpPr>
        <p:sp>
          <p:nvSpPr>
            <p:cNvPr id="16" name="Rounded Rectangle 15">
              <a:extLst>
                <a:ext uri="{FF2B5EF4-FFF2-40B4-BE49-F238E27FC236}">
                  <a16:creationId xmlns:a16="http://schemas.microsoft.com/office/drawing/2014/main" id="{457A600E-8D92-664F-69F5-231A91DE2919}"/>
                </a:ext>
              </a:extLst>
            </p:cNvPr>
            <p:cNvSpPr/>
            <p:nvPr/>
          </p:nvSpPr>
          <p:spPr>
            <a:xfrm>
              <a:off x="2567229" y="3097115"/>
              <a:ext cx="9087556" cy="1286187"/>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BE202F4-2A00-9908-3CE7-A4027A825A8F}"/>
                </a:ext>
              </a:extLst>
            </p:cNvPr>
            <p:cNvSpPr txBox="1"/>
            <p:nvPr/>
          </p:nvSpPr>
          <p:spPr>
            <a:xfrm>
              <a:off x="2944913" y="3506980"/>
              <a:ext cx="8709872" cy="461665"/>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No</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0EF0B31-1726-40CE-2FA1-D1DA75B37C02}"/>
                </a:ext>
              </a:extLst>
            </p:cNvPr>
            <p:cNvPicPr>
              <a:picLocks noChangeAspect="1"/>
            </p:cNvPicPr>
            <p:nvPr/>
          </p:nvPicPr>
          <p:blipFill>
            <a:blip r:embed="rId6"/>
            <a:srcRect l="2288" r="2288"/>
            <a:stretch/>
          </p:blipFill>
          <p:spPr>
            <a:xfrm>
              <a:off x="669340" y="2823613"/>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785AB936-E433-BD41-0B02-94F0C6086170}"/>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2" name="Audio 21" descr="Audio speaker icon">
            <a:hlinkClick r:id="" action="ppaction://media"/>
            <a:extLst>
              <a:ext uri="{FF2B5EF4-FFF2-40B4-BE49-F238E27FC236}">
                <a16:creationId xmlns:a16="http://schemas.microsoft.com/office/drawing/2014/main" id="{7B30C2A8-98B8-0747-C3BB-C076B9A04B1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A5D4754-D8B6-4049-B6DF-E9364E5C9F66}"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2793392"/>
      </p:ext>
    </p:extLst>
  </p:cSld>
  <p:clrMapOvr>
    <a:masterClrMapping/>
  </p:clrMapOvr>
  <mc:AlternateContent xmlns:mc="http://schemas.openxmlformats.org/markup-compatibility/2006" xmlns:p14="http://schemas.microsoft.com/office/powerpoint/2010/main">
    <mc:Choice Requires="p14">
      <p:transition spd="slow" p14:dur="2000" advTm="6896"/>
    </mc:Choice>
    <mc:Fallback xmlns="">
      <p:transition spd="slow" advTm="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025A0-86F4-7A31-5217-2E5C4F51B4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8D49A0-CBE3-A26E-2C60-5E722086308F}"/>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5" name="Group 4" descr="Question by Joint Commission Surveyor">
            <a:extLst>
              <a:ext uri="{FF2B5EF4-FFF2-40B4-BE49-F238E27FC236}">
                <a16:creationId xmlns:a16="http://schemas.microsoft.com/office/drawing/2014/main" id="{281AD48A-DBF7-8D6E-5FA5-6C70AEFB9A25}"/>
              </a:ext>
            </a:extLst>
          </p:cNvPr>
          <p:cNvGrpSpPr/>
          <p:nvPr/>
        </p:nvGrpSpPr>
        <p:grpSpPr>
          <a:xfrm>
            <a:off x="669340" y="463618"/>
            <a:ext cx="10985445" cy="1732735"/>
            <a:chOff x="669340" y="463618"/>
            <a:chExt cx="10985445" cy="1732735"/>
          </a:xfrm>
        </p:grpSpPr>
        <p:sp>
          <p:nvSpPr>
            <p:cNvPr id="7" name="Rounded Rectangle 6">
              <a:extLst>
                <a:ext uri="{FF2B5EF4-FFF2-40B4-BE49-F238E27FC236}">
                  <a16:creationId xmlns:a16="http://schemas.microsoft.com/office/drawing/2014/main" id="{AC880AE1-08B2-C091-3AAC-C7324D123778}"/>
                </a:ext>
              </a:extLst>
            </p:cNvPr>
            <p:cNvSpPr/>
            <p:nvPr/>
          </p:nvSpPr>
          <p:spPr>
            <a:xfrm>
              <a:off x="2567229" y="463618"/>
              <a:ext cx="9087556" cy="1484199"/>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8960DB1-5787-6DA2-6D3A-A9A2639CC799}"/>
                </a:ext>
              </a:extLst>
            </p:cNvPr>
            <p:cNvSpPr txBox="1"/>
            <p:nvPr/>
          </p:nvSpPr>
          <p:spPr>
            <a:xfrm>
              <a:off x="2769326" y="684829"/>
              <a:ext cx="8535682" cy="916854"/>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And during your time here, have you ever gone through a Joint</a:t>
              </a:r>
              <a:r>
                <a:rPr lang="en-US" sz="2400" dirty="0">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Arial" panose="020B0604020202020204" pitchFamily="34" charset="0"/>
                </a:rPr>
                <a:t>Commission survey?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035DC60-441B-0211-F81A-D1014253093C}"/>
                </a:ext>
              </a:extLst>
            </p:cNvPr>
            <p:cNvPicPr>
              <a:picLocks noChangeAspect="1"/>
            </p:cNvPicPr>
            <p:nvPr/>
          </p:nvPicPr>
          <p:blipFill>
            <a:blip r:embed="rId5"/>
            <a:srcRect l="6579" r="6579"/>
            <a:stretch/>
          </p:blipFill>
          <p:spPr>
            <a:xfrm>
              <a:off x="669340" y="463618"/>
              <a:ext cx="1607648" cy="1732735"/>
            </a:xfrm>
            <a:prstGeom prst="ellipse">
              <a:avLst/>
            </a:prstGeom>
            <a:noFill/>
            <a:ln w="28575">
              <a:solidFill>
                <a:schemeClr val="tx1"/>
              </a:solidFill>
            </a:ln>
          </p:spPr>
        </p:pic>
      </p:grpSp>
      <p:grpSp>
        <p:nvGrpSpPr>
          <p:cNvPr id="8" name="Group 7" descr="Answer by Clinical Nutrition Manager">
            <a:extLst>
              <a:ext uri="{FF2B5EF4-FFF2-40B4-BE49-F238E27FC236}">
                <a16:creationId xmlns:a16="http://schemas.microsoft.com/office/drawing/2014/main" id="{5DC4C7F9-5200-A947-2B60-DCCE162AE3DA}"/>
              </a:ext>
            </a:extLst>
          </p:cNvPr>
          <p:cNvGrpSpPr/>
          <p:nvPr/>
        </p:nvGrpSpPr>
        <p:grpSpPr>
          <a:xfrm>
            <a:off x="669340" y="2823613"/>
            <a:ext cx="10985445" cy="1770015"/>
            <a:chOff x="669340" y="2823613"/>
            <a:chExt cx="10985445" cy="1770015"/>
          </a:xfrm>
        </p:grpSpPr>
        <p:sp>
          <p:nvSpPr>
            <p:cNvPr id="16" name="Rounded Rectangle 15">
              <a:extLst>
                <a:ext uri="{FF2B5EF4-FFF2-40B4-BE49-F238E27FC236}">
                  <a16:creationId xmlns:a16="http://schemas.microsoft.com/office/drawing/2014/main" id="{941CDCE4-381D-B0A1-147C-F8CBBC192181}"/>
                </a:ext>
              </a:extLst>
            </p:cNvPr>
            <p:cNvSpPr/>
            <p:nvPr/>
          </p:nvSpPr>
          <p:spPr>
            <a:xfrm>
              <a:off x="2567229" y="3097115"/>
              <a:ext cx="9087556" cy="1286187"/>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450AD2B-4D6C-F20B-5AF3-180724D6D0DE}"/>
                </a:ext>
              </a:extLst>
            </p:cNvPr>
            <p:cNvSpPr txBox="1"/>
            <p:nvPr/>
          </p:nvSpPr>
          <p:spPr>
            <a:xfrm>
              <a:off x="2944913" y="3506980"/>
              <a:ext cx="8709872" cy="461665"/>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No</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F6A2F71-471E-27B6-2017-00C724A6ADB6}"/>
                </a:ext>
              </a:extLst>
            </p:cNvPr>
            <p:cNvPicPr>
              <a:picLocks noChangeAspect="1"/>
            </p:cNvPicPr>
            <p:nvPr/>
          </p:nvPicPr>
          <p:blipFill>
            <a:blip r:embed="rId6"/>
            <a:srcRect l="2288" r="2288"/>
            <a:stretch/>
          </p:blipFill>
          <p:spPr>
            <a:xfrm>
              <a:off x="669340" y="2823613"/>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5BE936A3-BFBE-F8C2-00B4-D324DBAFA371}"/>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6" name="Audio 5" descr="Audio speaker icon">
            <a:hlinkClick r:id="" action="ppaction://media"/>
            <a:extLst>
              <a:ext uri="{FF2B5EF4-FFF2-40B4-BE49-F238E27FC236}">
                <a16:creationId xmlns:a16="http://schemas.microsoft.com/office/drawing/2014/main" id="{6C84AA86-1484-9434-B080-92F8BA87B49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CF8925C-20BF-B04F-B938-B54DAC9E95F5}"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7960205"/>
      </p:ext>
    </p:extLst>
  </p:cSld>
  <p:clrMapOvr>
    <a:masterClrMapping/>
  </p:clrMapOvr>
  <mc:AlternateContent xmlns:mc="http://schemas.openxmlformats.org/markup-compatibility/2006" xmlns:p14="http://schemas.microsoft.com/office/powerpoint/2010/main">
    <mc:Choice Requires="p14">
      <p:transition spd="slow" p14:dur="2000" advTm="3016"/>
    </mc:Choice>
    <mc:Fallback xmlns="">
      <p:transition spd="slow" advTm="3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83F6F-E983-D548-0EF1-1A4FAD6BEF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1DCDD2-5AC4-80C0-AF92-1D29B4DAF3B0}"/>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4" name="Group 3" descr="Question by Joint Commission Surveyor">
            <a:extLst>
              <a:ext uri="{FF2B5EF4-FFF2-40B4-BE49-F238E27FC236}">
                <a16:creationId xmlns:a16="http://schemas.microsoft.com/office/drawing/2014/main" id="{6B1483AF-9F53-3F85-A9F5-FCDE1FD9C4C9}"/>
              </a:ext>
            </a:extLst>
          </p:cNvPr>
          <p:cNvGrpSpPr/>
          <p:nvPr/>
        </p:nvGrpSpPr>
        <p:grpSpPr>
          <a:xfrm>
            <a:off x="512727" y="1265274"/>
            <a:ext cx="10876267" cy="4098092"/>
            <a:chOff x="512727" y="1265274"/>
            <a:chExt cx="10876267" cy="4098092"/>
          </a:xfrm>
        </p:grpSpPr>
        <p:sp>
          <p:nvSpPr>
            <p:cNvPr id="7" name="Rounded Rectangle 6">
              <a:extLst>
                <a:ext uri="{FF2B5EF4-FFF2-40B4-BE49-F238E27FC236}">
                  <a16:creationId xmlns:a16="http://schemas.microsoft.com/office/drawing/2014/main" id="{5E2DC7C4-030F-CAEA-A5B2-559582E010F9}"/>
                </a:ext>
              </a:extLst>
            </p:cNvPr>
            <p:cNvSpPr/>
            <p:nvPr/>
          </p:nvSpPr>
          <p:spPr>
            <a:xfrm>
              <a:off x="2301438" y="1265274"/>
              <a:ext cx="9087556" cy="4098092"/>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2" name="Picture 1">
              <a:extLst>
                <a:ext uri="{FF2B5EF4-FFF2-40B4-BE49-F238E27FC236}">
                  <a16:creationId xmlns:a16="http://schemas.microsoft.com/office/drawing/2014/main" id="{BE34177D-D40E-3375-B042-544C20DA2FD8}"/>
                </a:ext>
              </a:extLst>
            </p:cNvPr>
            <p:cNvPicPr>
              <a:picLocks noChangeAspect="1"/>
            </p:cNvPicPr>
            <p:nvPr/>
          </p:nvPicPr>
          <p:blipFill>
            <a:blip r:embed="rId5"/>
            <a:srcRect l="6579" r="6579"/>
            <a:stretch/>
          </p:blipFill>
          <p:spPr>
            <a:xfrm>
              <a:off x="512727" y="2360888"/>
              <a:ext cx="1607648" cy="1732735"/>
            </a:xfrm>
            <a:prstGeom prst="ellipse">
              <a:avLst/>
            </a:prstGeom>
            <a:noFill/>
            <a:ln w="28575">
              <a:solidFill>
                <a:schemeClr val="tx1"/>
              </a:solidFill>
            </a:ln>
          </p:spPr>
        </p:pic>
        <p:sp>
          <p:nvSpPr>
            <p:cNvPr id="5" name="TextBox 4">
              <a:extLst>
                <a:ext uri="{FF2B5EF4-FFF2-40B4-BE49-F238E27FC236}">
                  <a16:creationId xmlns:a16="http://schemas.microsoft.com/office/drawing/2014/main" id="{B90B8EF8-C57B-4E76-DF68-C33638E4EF27}"/>
                </a:ext>
              </a:extLst>
            </p:cNvPr>
            <p:cNvSpPr txBox="1"/>
            <p:nvPr/>
          </p:nvSpPr>
          <p:spPr>
            <a:xfrm>
              <a:off x="2537791" y="1494634"/>
              <a:ext cx="8670140" cy="3465244"/>
            </a:xfrm>
            <a:prstGeom prst="rect">
              <a:avLst/>
            </a:prstGeom>
            <a:noFill/>
          </p:spPr>
          <p:txBody>
            <a:bodyPr wrap="square"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Good, I just wanted to see if you were familiar with the survey process. I asked you to meet with us, as the RDN and I were discussing the nutrition care provided to J.D. on May 20</a:t>
              </a:r>
              <a:r>
                <a:rPr lang="en-US" sz="24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2400" dirty="0">
                  <a:effectLst/>
                  <a:latin typeface="Calibri" panose="020F0502020204030204" pitchFamily="34" charset="0"/>
                  <a:ea typeface="Calibri" panose="020F0502020204030204" pitchFamily="34" charset="0"/>
                  <a:cs typeface="Arial" panose="020B0604020202020204" pitchFamily="34" charset="0"/>
                </a:rPr>
                <a:t>.  While it seems the process of providing nutrition assessments is accurate, I am having trouble determining how the RDN’s competence to provide nutrition care to this population was assessed. Can you tell me how you determine whether a RDN is competent to provide nutrition care to the patient population with Cystic Fibrosis?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0BF6B66A-4C05-A745-2BC2-654D36DF296B}"/>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70" name="Audio 69" descr="Audio speaker icon">
            <a:hlinkClick r:id="" action="ppaction://media"/>
            <a:extLst>
              <a:ext uri="{FF2B5EF4-FFF2-40B4-BE49-F238E27FC236}">
                <a16:creationId xmlns:a16="http://schemas.microsoft.com/office/drawing/2014/main" id="{D5D15911-A70B-8D69-F558-6FB8FC26E81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1511DDC-F470-2C4C-A20F-C98665DC555E}" label="" lang="en-us" r:embed="rId6"/>
                        </p173:trackLst>
                      </p173:tracksInfo>
                    </p:ext>
                  </p14:extLst>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1008197"/>
      </p:ext>
    </p:extLst>
  </p:cSld>
  <p:clrMapOvr>
    <a:masterClrMapping/>
  </p:clrMapOvr>
  <mc:AlternateContent xmlns:mc="http://schemas.openxmlformats.org/markup-compatibility/2006" xmlns:p14="http://schemas.microsoft.com/office/powerpoint/2010/main">
    <mc:Choice Requires="p14">
      <p:transition spd="slow" p14:dur="2000" advTm="38026"/>
    </mc:Choice>
    <mc:Fallback xmlns="">
      <p:transition spd="slow" advTm="3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3E991-BDDB-C663-F65B-1B3736356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75B13-F509-115F-5705-582B8C3F4A2B}"/>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4" name="Group 3" descr="Answer by Clinical Nutrition Manager">
            <a:extLst>
              <a:ext uri="{FF2B5EF4-FFF2-40B4-BE49-F238E27FC236}">
                <a16:creationId xmlns:a16="http://schemas.microsoft.com/office/drawing/2014/main" id="{6D56E85A-7E68-CBD7-8283-8B2249054640}"/>
              </a:ext>
            </a:extLst>
          </p:cNvPr>
          <p:cNvGrpSpPr/>
          <p:nvPr/>
        </p:nvGrpSpPr>
        <p:grpSpPr>
          <a:xfrm>
            <a:off x="609599" y="1286540"/>
            <a:ext cx="11045186" cy="4263655"/>
            <a:chOff x="609599" y="1286540"/>
            <a:chExt cx="11045186" cy="4263655"/>
          </a:xfrm>
        </p:grpSpPr>
        <p:sp>
          <p:nvSpPr>
            <p:cNvPr id="16" name="Rounded Rectangle 15">
              <a:extLst>
                <a:ext uri="{FF2B5EF4-FFF2-40B4-BE49-F238E27FC236}">
                  <a16:creationId xmlns:a16="http://schemas.microsoft.com/office/drawing/2014/main" id="{2A6EDBF7-D765-B2E8-1694-1F57FBEDCEC6}"/>
                </a:ext>
              </a:extLst>
            </p:cNvPr>
            <p:cNvSpPr/>
            <p:nvPr/>
          </p:nvSpPr>
          <p:spPr>
            <a:xfrm>
              <a:off x="2567229" y="1286540"/>
              <a:ext cx="9087556" cy="4263655"/>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3665A23F-0063-1D43-CB86-844E280647D7}"/>
                </a:ext>
              </a:extLst>
            </p:cNvPr>
            <p:cNvSpPr txBox="1"/>
            <p:nvPr/>
          </p:nvSpPr>
          <p:spPr>
            <a:xfrm>
              <a:off x="2944913" y="1619434"/>
              <a:ext cx="8709872" cy="3785652"/>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She is a registered dietitian nutritionist and licensed to practice in the state of Texas and has earned 15 hours of continuing education over the past year, which meets the state licensure law’s requirements and the department’s policy on continuing education. All 15 hours of her continuing education were related to Cystic Fibrosis. I have records of the RDN’s attendance at these programs in her department personnel file. In addition, the RDN documents her continuing education activities in her Professional Development Portfolio with the Commission on Dietetic Registration, the agency that credentials registered dietitian nutritionists.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C999E9C-E4C3-5DFE-CB82-A27C9CE0E7AF}"/>
                </a:ext>
              </a:extLst>
            </p:cNvPr>
            <p:cNvPicPr>
              <a:picLocks noChangeAspect="1"/>
            </p:cNvPicPr>
            <p:nvPr/>
          </p:nvPicPr>
          <p:blipFill>
            <a:blip r:embed="rId5"/>
            <a:srcRect l="2288" r="2288"/>
            <a:stretch/>
          </p:blipFill>
          <p:spPr>
            <a:xfrm>
              <a:off x="609599" y="2543992"/>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9C170A07-D8B7-3116-F79D-264BFC3C7594}"/>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5" name="Audio 4" descr="Audio speaker icon">
            <a:hlinkClick r:id="" action="ppaction://media"/>
            <a:extLst>
              <a:ext uri="{FF2B5EF4-FFF2-40B4-BE49-F238E27FC236}">
                <a16:creationId xmlns:a16="http://schemas.microsoft.com/office/drawing/2014/main" id="{33CF96CC-0D4D-67E4-C817-1820A34D99B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C44AAD7-269A-1F47-A500-E22BC8D4906E}"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0401503"/>
      </p:ext>
    </p:extLst>
  </p:cSld>
  <p:clrMapOvr>
    <a:masterClrMapping/>
  </p:clrMapOvr>
  <mc:AlternateContent xmlns:mc="http://schemas.openxmlformats.org/markup-compatibility/2006" xmlns:p14="http://schemas.microsoft.com/office/powerpoint/2010/main">
    <mc:Choice Requires="p14">
      <p:transition spd="slow" p14:dur="2000" advTm="46637"/>
    </mc:Choice>
    <mc:Fallback xmlns="">
      <p:transition spd="slow" advTm="4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7DDBA-A95A-01D7-8839-4702FD5A63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9E7438-F4CD-591A-3A6A-5F2E53E3CF13}"/>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4" name="Group 3" descr="Question by Joint Commission Surveyor">
            <a:extLst>
              <a:ext uri="{FF2B5EF4-FFF2-40B4-BE49-F238E27FC236}">
                <a16:creationId xmlns:a16="http://schemas.microsoft.com/office/drawing/2014/main" id="{5AB559B9-A918-A144-154E-F309E1055BF3}"/>
              </a:ext>
            </a:extLst>
          </p:cNvPr>
          <p:cNvGrpSpPr/>
          <p:nvPr/>
        </p:nvGrpSpPr>
        <p:grpSpPr>
          <a:xfrm>
            <a:off x="513468" y="1534154"/>
            <a:ext cx="10875526" cy="3789694"/>
            <a:chOff x="513468" y="1534154"/>
            <a:chExt cx="10875526" cy="3789694"/>
          </a:xfrm>
        </p:grpSpPr>
        <p:sp>
          <p:nvSpPr>
            <p:cNvPr id="7" name="Rounded Rectangle 6">
              <a:extLst>
                <a:ext uri="{FF2B5EF4-FFF2-40B4-BE49-F238E27FC236}">
                  <a16:creationId xmlns:a16="http://schemas.microsoft.com/office/drawing/2014/main" id="{E6A7E287-5647-9682-AB1A-D9A9AFE91693}"/>
                </a:ext>
              </a:extLst>
            </p:cNvPr>
            <p:cNvSpPr/>
            <p:nvPr/>
          </p:nvSpPr>
          <p:spPr>
            <a:xfrm>
              <a:off x="2301438" y="1534154"/>
              <a:ext cx="9087556" cy="3789694"/>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2" name="Picture 1">
              <a:extLst>
                <a:ext uri="{FF2B5EF4-FFF2-40B4-BE49-F238E27FC236}">
                  <a16:creationId xmlns:a16="http://schemas.microsoft.com/office/drawing/2014/main" id="{087FB52B-413B-5122-630D-3FCAA9133E23}"/>
                </a:ext>
              </a:extLst>
            </p:cNvPr>
            <p:cNvPicPr>
              <a:picLocks noChangeAspect="1"/>
            </p:cNvPicPr>
            <p:nvPr/>
          </p:nvPicPr>
          <p:blipFill>
            <a:blip r:embed="rId5"/>
            <a:srcRect l="6579" r="6579"/>
            <a:stretch/>
          </p:blipFill>
          <p:spPr>
            <a:xfrm>
              <a:off x="513468" y="2562632"/>
              <a:ext cx="1607648" cy="1732735"/>
            </a:xfrm>
            <a:prstGeom prst="ellipse">
              <a:avLst/>
            </a:prstGeom>
            <a:noFill/>
            <a:ln w="28575">
              <a:solidFill>
                <a:schemeClr val="tx1"/>
              </a:solidFill>
            </a:ln>
          </p:spPr>
        </p:pic>
        <p:sp>
          <p:nvSpPr>
            <p:cNvPr id="5" name="TextBox 4">
              <a:extLst>
                <a:ext uri="{FF2B5EF4-FFF2-40B4-BE49-F238E27FC236}">
                  <a16:creationId xmlns:a16="http://schemas.microsoft.com/office/drawing/2014/main" id="{C38CED3A-609A-63BA-02CC-996B1AACBC0D}"/>
                </a:ext>
              </a:extLst>
            </p:cNvPr>
            <p:cNvSpPr txBox="1"/>
            <p:nvPr/>
          </p:nvSpPr>
          <p:spPr>
            <a:xfrm>
              <a:off x="2537791" y="1877070"/>
              <a:ext cx="8670140" cy="3046988"/>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Are you familiar with the Joint Commission’s standards on staff competence, Standard HR.01.06.01? The standards indicate that the hospital defines the competencies required of its staff that provide care, treatment or services. The hospital uses assessment methods to determine the individual’s competence in the skills being assessed. An individual with the educational background, experience, </a:t>
              </a:r>
              <a:r>
                <a:rPr lang="en-US" sz="2400" dirty="0">
                  <a:latin typeface="Calibri" panose="020F0502020204030204" pitchFamily="34" charset="0"/>
                  <a:ea typeface="Calibri" panose="020F0502020204030204" pitchFamily="34" charset="0"/>
                  <a:cs typeface="Arial" panose="020B0604020202020204" pitchFamily="34" charset="0"/>
                </a:rPr>
                <a:t>and</a:t>
              </a:r>
              <a:r>
                <a:rPr lang="en-US" sz="2400" dirty="0">
                  <a:effectLst/>
                  <a:latin typeface="Calibri" panose="020F0502020204030204" pitchFamily="34" charset="0"/>
                  <a:ea typeface="Calibri" panose="020F0502020204030204" pitchFamily="34" charset="0"/>
                  <a:cs typeface="Arial" panose="020B0604020202020204" pitchFamily="34" charset="0"/>
                </a:rPr>
                <a:t> knowledge related to the skills being reviewed assesses competence.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E432963F-D812-FC1B-6983-86EDDDE248D3}"/>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6" name="Audio 15" descr="Audio speaker icon">
            <a:hlinkClick r:id="" action="ppaction://media"/>
            <a:extLst>
              <a:ext uri="{FF2B5EF4-FFF2-40B4-BE49-F238E27FC236}">
                <a16:creationId xmlns:a16="http://schemas.microsoft.com/office/drawing/2014/main" id="{9705199E-1C5E-EADE-F35B-580124B2B14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F7F87EE-06B7-704F-8A74-2E035E9EB313}" label="" lang="en-us" r:embed="rId6"/>
                        </p173:trackLst>
                      </p173:tracksInfo>
                    </p:ext>
                  </p14:extLst>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7102342"/>
      </p:ext>
    </p:extLst>
  </p:cSld>
  <p:clrMapOvr>
    <a:masterClrMapping/>
  </p:clrMapOvr>
  <mc:AlternateContent xmlns:mc="http://schemas.openxmlformats.org/markup-compatibility/2006" xmlns:p14="http://schemas.microsoft.com/office/powerpoint/2010/main">
    <mc:Choice Requires="p14">
      <p:transition spd="slow" p14:dur="2000" advTm="36499"/>
    </mc:Choice>
    <mc:Fallback xmlns="">
      <p:transition spd="slow" advTm="3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7993E-5DB0-6AAA-8A10-9548054811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B3D7E7-204B-25FB-E4FC-11B1A72FE01A}"/>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sp>
        <p:nvSpPr>
          <p:cNvPr id="13" name="TextBox 12">
            <a:extLst>
              <a:ext uri="{FF2B5EF4-FFF2-40B4-BE49-F238E27FC236}">
                <a16:creationId xmlns:a16="http://schemas.microsoft.com/office/drawing/2014/main" id="{47139AC2-930A-C2D7-7B06-CCCD8635F225}"/>
              </a:ext>
            </a:extLst>
          </p:cNvPr>
          <p:cNvSpPr txBox="1"/>
          <p:nvPr/>
        </p:nvSpPr>
        <p:spPr>
          <a:xfrm>
            <a:off x="2836537" y="1057296"/>
            <a:ext cx="8548939" cy="1766317"/>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Do you understand this standard?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nSpc>
                <a:spcPct val="115000"/>
              </a:lnSpc>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descr="Question by Joint Commission Surveyor">
            <a:extLst>
              <a:ext uri="{FF2B5EF4-FFF2-40B4-BE49-F238E27FC236}">
                <a16:creationId xmlns:a16="http://schemas.microsoft.com/office/drawing/2014/main" id="{EFCB8F1C-A866-63CF-06C3-31B4F57C5FE1}"/>
              </a:ext>
            </a:extLst>
          </p:cNvPr>
          <p:cNvGrpSpPr/>
          <p:nvPr/>
        </p:nvGrpSpPr>
        <p:grpSpPr>
          <a:xfrm>
            <a:off x="651259" y="463619"/>
            <a:ext cx="11003525" cy="1732735"/>
            <a:chOff x="651259" y="463619"/>
            <a:chExt cx="11003525" cy="1732735"/>
          </a:xfrm>
        </p:grpSpPr>
        <p:sp>
          <p:nvSpPr>
            <p:cNvPr id="7" name="Rounded Rectangle 6">
              <a:extLst>
                <a:ext uri="{FF2B5EF4-FFF2-40B4-BE49-F238E27FC236}">
                  <a16:creationId xmlns:a16="http://schemas.microsoft.com/office/drawing/2014/main" id="{24482106-196A-53CD-4B4C-AB7333EBE945}"/>
                </a:ext>
              </a:extLst>
            </p:cNvPr>
            <p:cNvSpPr/>
            <p:nvPr/>
          </p:nvSpPr>
          <p:spPr>
            <a:xfrm>
              <a:off x="2567228" y="870678"/>
              <a:ext cx="9087556" cy="91861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4E4E442-3452-FE33-9D49-3F44352E9DCB}"/>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Clinical Nutrition Manager">
            <a:extLst>
              <a:ext uri="{FF2B5EF4-FFF2-40B4-BE49-F238E27FC236}">
                <a16:creationId xmlns:a16="http://schemas.microsoft.com/office/drawing/2014/main" id="{1A8525C9-9031-E2DB-4B3A-F8229079F91D}"/>
              </a:ext>
            </a:extLst>
          </p:cNvPr>
          <p:cNvGrpSpPr/>
          <p:nvPr/>
        </p:nvGrpSpPr>
        <p:grpSpPr>
          <a:xfrm>
            <a:off x="669340" y="2823613"/>
            <a:ext cx="10985445" cy="1770015"/>
            <a:chOff x="669340" y="2823613"/>
            <a:chExt cx="10985445" cy="1770015"/>
          </a:xfrm>
        </p:grpSpPr>
        <p:sp>
          <p:nvSpPr>
            <p:cNvPr id="16" name="Rounded Rectangle 15">
              <a:extLst>
                <a:ext uri="{FF2B5EF4-FFF2-40B4-BE49-F238E27FC236}">
                  <a16:creationId xmlns:a16="http://schemas.microsoft.com/office/drawing/2014/main" id="{EDB1C30F-DDBA-4770-084E-FF9FDC7C1462}"/>
                </a:ext>
              </a:extLst>
            </p:cNvPr>
            <p:cNvSpPr/>
            <p:nvPr/>
          </p:nvSpPr>
          <p:spPr>
            <a:xfrm>
              <a:off x="2567229" y="3097115"/>
              <a:ext cx="9087556" cy="1286187"/>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5533693-3BA6-F96A-6399-49EC8C816CFA}"/>
                </a:ext>
              </a:extLst>
            </p:cNvPr>
            <p:cNvSpPr txBox="1"/>
            <p:nvPr/>
          </p:nvSpPr>
          <p:spPr>
            <a:xfrm>
              <a:off x="2812788" y="3301450"/>
              <a:ext cx="8709872" cy="1230786"/>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I thought I did. I was involved with developing the department’s policy on continuing education.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FD68508-41FA-ECA5-96FD-D7FE7033B448}"/>
                </a:ext>
              </a:extLst>
            </p:cNvPr>
            <p:cNvPicPr>
              <a:picLocks noChangeAspect="1"/>
            </p:cNvPicPr>
            <p:nvPr/>
          </p:nvPicPr>
          <p:blipFill>
            <a:blip r:embed="rId6"/>
            <a:srcRect l="2288" r="2288"/>
            <a:stretch/>
          </p:blipFill>
          <p:spPr>
            <a:xfrm>
              <a:off x="669340" y="2823613"/>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C8462193-EC93-ECD4-0C10-CEA39DFF12DB}"/>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9" name="Audio 8" descr="Audio speaker icon">
            <a:hlinkClick r:id="" action="ppaction://media"/>
            <a:extLst>
              <a:ext uri="{FF2B5EF4-FFF2-40B4-BE49-F238E27FC236}">
                <a16:creationId xmlns:a16="http://schemas.microsoft.com/office/drawing/2014/main" id="{8DAB68AD-247B-E567-BF6A-D8A06EEB0A7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6566DE7-33D8-6A41-B3A7-35E8160A2B15}"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6581346"/>
      </p:ext>
    </p:extLst>
  </p:cSld>
  <p:clrMapOvr>
    <a:masterClrMapping/>
  </p:clrMapOvr>
  <mc:AlternateContent xmlns:mc="http://schemas.openxmlformats.org/markup-compatibility/2006" xmlns:p14="http://schemas.microsoft.com/office/powerpoint/2010/main">
    <mc:Choice Requires="p14">
      <p:transition spd="slow" p14:dur="2000" advTm="4685"/>
    </mc:Choice>
    <mc:Fallback xmlns="">
      <p:transition spd="slow" advTm="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88" y="415303"/>
            <a:ext cx="11511814" cy="492443"/>
          </a:xfrm>
        </p:spPr>
        <p:txBody>
          <a:bodyPr>
            <a:normAutofit fontScale="90000"/>
          </a:bodyPr>
          <a:lstStyle/>
          <a:p>
            <a:r>
              <a:rPr lang="en-US" dirty="0"/>
              <a:t>Survey Participants</a:t>
            </a:r>
          </a:p>
        </p:txBody>
      </p:sp>
      <p:pic>
        <p:nvPicPr>
          <p:cNvPr id="15" name="Picture 14" descr="Photo of woman representing Clinical RDN">
            <a:extLst>
              <a:ext uri="{FF2B5EF4-FFF2-40B4-BE49-F238E27FC236}">
                <a16:creationId xmlns:a16="http://schemas.microsoft.com/office/drawing/2014/main" id="{CC1D975A-36DD-CB3F-9279-A80AFE188A92}"/>
              </a:ext>
            </a:extLst>
          </p:cNvPr>
          <p:cNvPicPr>
            <a:picLocks noChangeAspect="1"/>
          </p:cNvPicPr>
          <p:nvPr/>
        </p:nvPicPr>
        <p:blipFill>
          <a:blip r:embed="rId5"/>
          <a:srcRect t="4058" b="4058"/>
          <a:stretch/>
        </p:blipFill>
        <p:spPr>
          <a:xfrm>
            <a:off x="1025796" y="1889255"/>
            <a:ext cx="3000281" cy="2823135"/>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758689" y="5309968"/>
            <a:ext cx="3152786" cy="502767"/>
          </a:xfrm>
          <a:prstGeom prst="rect">
            <a:avLst/>
          </a:prstGeom>
          <a:noFill/>
        </p:spPr>
        <p:txBody>
          <a:bodyPr wrap="square" rtlCol="0">
            <a:spAutoFit/>
          </a:bodyPr>
          <a:lstStyle/>
          <a:p>
            <a:pPr algn="ctr"/>
            <a:r>
              <a:rPr lang="en-US" sz="2667" b="1" dirty="0">
                <a:solidFill>
                  <a:srgbClr val="371453"/>
                </a:solidFill>
                <a:latin typeface="Myriad Pro"/>
                <a:cs typeface="Myriad Pro"/>
              </a:rPr>
              <a:t>Clinical RDN</a:t>
            </a:r>
          </a:p>
        </p:txBody>
      </p:sp>
      <p:pic>
        <p:nvPicPr>
          <p:cNvPr id="6" name="Picture 5" descr="Man in tuxedo outside building">
            <a:extLst>
              <a:ext uri="{FF2B5EF4-FFF2-40B4-BE49-F238E27FC236}">
                <a16:creationId xmlns:a16="http://schemas.microsoft.com/office/drawing/2014/main" id="{B803D219-B05B-655F-11A7-1A8968A63D78}"/>
              </a:ext>
            </a:extLst>
          </p:cNvPr>
          <p:cNvPicPr>
            <a:picLocks noChangeAspect="1"/>
          </p:cNvPicPr>
          <p:nvPr/>
        </p:nvPicPr>
        <p:blipFill>
          <a:blip r:embed="rId6"/>
          <a:srcRect l="39397" t="15218" r="116"/>
          <a:stretch/>
        </p:blipFill>
        <p:spPr>
          <a:xfrm>
            <a:off x="4900588" y="1908779"/>
            <a:ext cx="3000282" cy="2803611"/>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p:cNvSpPr txBox="1"/>
          <p:nvPr/>
        </p:nvSpPr>
        <p:spPr>
          <a:xfrm>
            <a:off x="4520931" y="5309968"/>
            <a:ext cx="3759596" cy="913199"/>
          </a:xfrm>
          <a:prstGeom prst="rect">
            <a:avLst/>
          </a:prstGeom>
          <a:noFill/>
        </p:spPr>
        <p:txBody>
          <a:bodyPr wrap="square" rtlCol="0">
            <a:spAutoFit/>
          </a:bodyPr>
          <a:lstStyle/>
          <a:p>
            <a:pPr algn="ctr"/>
            <a:r>
              <a:rPr lang="en-US" sz="2667" b="1" dirty="0">
                <a:solidFill>
                  <a:srgbClr val="0C501D"/>
                </a:solidFill>
                <a:latin typeface="Myriad Pro"/>
                <a:cs typeface="Myriad Pro"/>
              </a:rPr>
              <a:t>The Joint Commission Surveyor </a:t>
            </a:r>
          </a:p>
        </p:txBody>
      </p:sp>
      <p:pic>
        <p:nvPicPr>
          <p:cNvPr id="17" name="Picture 16" descr="Photo of woman representing Clinical Nutrition Manager">
            <a:extLst>
              <a:ext uri="{FF2B5EF4-FFF2-40B4-BE49-F238E27FC236}">
                <a16:creationId xmlns:a16="http://schemas.microsoft.com/office/drawing/2014/main" id="{732576F5-4D3E-0FC7-56F1-FF2179506BF1}"/>
              </a:ext>
            </a:extLst>
          </p:cNvPr>
          <p:cNvPicPr>
            <a:picLocks noChangeAspect="1"/>
          </p:cNvPicPr>
          <p:nvPr/>
        </p:nvPicPr>
        <p:blipFill>
          <a:blip r:embed="rId7"/>
          <a:srcRect t="2042" b="2042"/>
          <a:stretch/>
        </p:blipFill>
        <p:spPr>
          <a:xfrm>
            <a:off x="8583829" y="1889255"/>
            <a:ext cx="2737840" cy="280361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8376356" y="5352437"/>
            <a:ext cx="3152787" cy="913199"/>
          </a:xfrm>
          <a:prstGeom prst="rect">
            <a:avLst/>
          </a:prstGeom>
          <a:noFill/>
        </p:spPr>
        <p:txBody>
          <a:bodyPr wrap="square" rtlCol="0">
            <a:spAutoFit/>
          </a:bodyPr>
          <a:lstStyle/>
          <a:p>
            <a:pPr algn="ctr"/>
            <a:r>
              <a:rPr lang="en-US" sz="2667" b="1" dirty="0">
                <a:solidFill>
                  <a:srgbClr val="9B0D5B"/>
                </a:solidFill>
                <a:latin typeface="Myriad Pro"/>
                <a:cs typeface="Myriad Pro"/>
              </a:rPr>
              <a:t>Clinical Nutrition Manager</a:t>
            </a:r>
          </a:p>
        </p:txBody>
      </p:sp>
      <p:sp>
        <p:nvSpPr>
          <p:cNvPr id="3" name="TextBox 2">
            <a:extLst>
              <a:ext uri="{FF2B5EF4-FFF2-40B4-BE49-F238E27FC236}">
                <a16:creationId xmlns:a16="http://schemas.microsoft.com/office/drawing/2014/main" id="{D28A860D-A510-0E69-7389-C5A6F5F283DB}"/>
              </a:ext>
            </a:extLst>
          </p:cNvPr>
          <p:cNvSpPr txBox="1"/>
          <p:nvPr/>
        </p:nvSpPr>
        <p:spPr>
          <a:xfrm>
            <a:off x="4900588" y="6648994"/>
            <a:ext cx="3198383"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4" name="Audio 13" descr="Audio speaker icon">
            <a:hlinkClick r:id="" action="ppaction://media"/>
            <a:extLst>
              <a:ext uri="{FF2B5EF4-FFF2-40B4-BE49-F238E27FC236}">
                <a16:creationId xmlns:a16="http://schemas.microsoft.com/office/drawing/2014/main" id="{C66E4F6F-85DF-699D-FF05-247482AE2CF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AE9FB20-E060-A24B-94E8-55CA856F18F9}"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9393824"/>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C1324-86BA-CC91-2C74-22574B7DFB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4B4F16-1D99-6060-50A7-B9C9069B48D8}"/>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sp>
        <p:nvSpPr>
          <p:cNvPr id="13" name="TextBox 12">
            <a:extLst>
              <a:ext uri="{FF2B5EF4-FFF2-40B4-BE49-F238E27FC236}">
                <a16:creationId xmlns:a16="http://schemas.microsoft.com/office/drawing/2014/main" id="{9767A756-9160-2226-97D6-BD0D8791A827}"/>
              </a:ext>
            </a:extLst>
          </p:cNvPr>
          <p:cNvSpPr txBox="1"/>
          <p:nvPr/>
        </p:nvSpPr>
        <p:spPr>
          <a:xfrm>
            <a:off x="2836537" y="1057296"/>
            <a:ext cx="8548939" cy="1766317"/>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Do you understand this standard?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nSpc>
                <a:spcPct val="115000"/>
              </a:lnSpc>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descr="Question by Joint Commission Surveyor">
            <a:extLst>
              <a:ext uri="{FF2B5EF4-FFF2-40B4-BE49-F238E27FC236}">
                <a16:creationId xmlns:a16="http://schemas.microsoft.com/office/drawing/2014/main" id="{C666FF80-629B-BDE1-FC99-E49FBC0A66E5}"/>
              </a:ext>
            </a:extLst>
          </p:cNvPr>
          <p:cNvGrpSpPr/>
          <p:nvPr/>
        </p:nvGrpSpPr>
        <p:grpSpPr>
          <a:xfrm>
            <a:off x="651259" y="463619"/>
            <a:ext cx="11003525" cy="1732735"/>
            <a:chOff x="651259" y="463619"/>
            <a:chExt cx="11003525" cy="1732735"/>
          </a:xfrm>
        </p:grpSpPr>
        <p:sp>
          <p:nvSpPr>
            <p:cNvPr id="7" name="Rounded Rectangle 6">
              <a:extLst>
                <a:ext uri="{FF2B5EF4-FFF2-40B4-BE49-F238E27FC236}">
                  <a16:creationId xmlns:a16="http://schemas.microsoft.com/office/drawing/2014/main" id="{592A1216-2981-30DB-26BB-1145F6973D12}"/>
                </a:ext>
              </a:extLst>
            </p:cNvPr>
            <p:cNvSpPr/>
            <p:nvPr/>
          </p:nvSpPr>
          <p:spPr>
            <a:xfrm>
              <a:off x="2567228" y="870678"/>
              <a:ext cx="9087556" cy="91861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2440EC0-0BB1-67C0-5548-DFA0943BFE18}"/>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8" name="Group 7" descr="Answer by Clinical Nutrition Manager">
            <a:extLst>
              <a:ext uri="{FF2B5EF4-FFF2-40B4-BE49-F238E27FC236}">
                <a16:creationId xmlns:a16="http://schemas.microsoft.com/office/drawing/2014/main" id="{AB8A58CB-73F1-231C-E7CA-89CA786834C0}"/>
              </a:ext>
            </a:extLst>
          </p:cNvPr>
          <p:cNvGrpSpPr/>
          <p:nvPr/>
        </p:nvGrpSpPr>
        <p:grpSpPr>
          <a:xfrm>
            <a:off x="669340" y="2823613"/>
            <a:ext cx="10985445" cy="1770015"/>
            <a:chOff x="669340" y="2823613"/>
            <a:chExt cx="10985445" cy="1770015"/>
          </a:xfrm>
        </p:grpSpPr>
        <p:sp>
          <p:nvSpPr>
            <p:cNvPr id="16" name="Rounded Rectangle 15">
              <a:extLst>
                <a:ext uri="{FF2B5EF4-FFF2-40B4-BE49-F238E27FC236}">
                  <a16:creationId xmlns:a16="http://schemas.microsoft.com/office/drawing/2014/main" id="{9C4DC6BA-734D-CD56-DC91-F8D7EBF87B56}"/>
                </a:ext>
              </a:extLst>
            </p:cNvPr>
            <p:cNvSpPr/>
            <p:nvPr/>
          </p:nvSpPr>
          <p:spPr>
            <a:xfrm>
              <a:off x="2567229" y="3097115"/>
              <a:ext cx="9087556" cy="1286187"/>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7C68B82-DA29-65E5-2CF3-3348DC543CE7}"/>
                </a:ext>
              </a:extLst>
            </p:cNvPr>
            <p:cNvSpPr txBox="1"/>
            <p:nvPr/>
          </p:nvSpPr>
          <p:spPr>
            <a:xfrm>
              <a:off x="2812788" y="3301450"/>
              <a:ext cx="8709872" cy="1230786"/>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I thought I did. I was involved with developing the department’s policy on continuing education.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15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333F50D-064F-C1DB-ACAC-EBF38E406197}"/>
                </a:ext>
              </a:extLst>
            </p:cNvPr>
            <p:cNvPicPr>
              <a:picLocks noChangeAspect="1"/>
            </p:cNvPicPr>
            <p:nvPr/>
          </p:nvPicPr>
          <p:blipFill>
            <a:blip r:embed="rId6"/>
            <a:srcRect l="2288" r="2288"/>
            <a:stretch/>
          </p:blipFill>
          <p:spPr>
            <a:xfrm>
              <a:off x="669340" y="2823613"/>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A623AD48-2880-88D0-750C-17A5BCA4FBA4}"/>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6" name="Audio 5" descr="Audio speaker icon">
            <a:hlinkClick r:id="" action="ppaction://media"/>
            <a:extLst>
              <a:ext uri="{FF2B5EF4-FFF2-40B4-BE49-F238E27FC236}">
                <a16:creationId xmlns:a16="http://schemas.microsoft.com/office/drawing/2014/main" id="{DD2ECBA4-C8D3-F23C-72EF-CF0B5D0118D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F359C51-4FEF-F642-88A6-D039379C6349}"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7227006"/>
      </p:ext>
    </p:extLst>
  </p:cSld>
  <p:clrMapOvr>
    <a:masterClrMapping/>
  </p:clrMapOvr>
  <mc:AlternateContent xmlns:mc="http://schemas.openxmlformats.org/markup-compatibility/2006" xmlns:p14="http://schemas.microsoft.com/office/powerpoint/2010/main">
    <mc:Choice Requires="p14">
      <p:transition spd="slow" p14:dur="2000" advTm="8944"/>
    </mc:Choice>
    <mc:Fallback xmlns="">
      <p:transition spd="slow" advTm="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79FB6-1167-6935-7B17-3D9915F4C7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4E18C3-704E-3BB8-E680-FF15392F1942}"/>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E19FDA22-81A3-24C6-A8AC-B0A89EC33FD5}"/>
              </a:ext>
            </a:extLst>
          </p:cNvPr>
          <p:cNvGrpSpPr/>
          <p:nvPr/>
        </p:nvGrpSpPr>
        <p:grpSpPr>
          <a:xfrm>
            <a:off x="785796" y="612381"/>
            <a:ext cx="10868989" cy="1732735"/>
            <a:chOff x="785796" y="612381"/>
            <a:chExt cx="10868989" cy="1732735"/>
          </a:xfrm>
        </p:grpSpPr>
        <p:sp>
          <p:nvSpPr>
            <p:cNvPr id="7" name="Rounded Rectangle 6">
              <a:extLst>
                <a:ext uri="{FF2B5EF4-FFF2-40B4-BE49-F238E27FC236}">
                  <a16:creationId xmlns:a16="http://schemas.microsoft.com/office/drawing/2014/main" id="{45813282-522E-F9EC-6279-FA0DD6F5AF5D}"/>
                </a:ext>
              </a:extLst>
            </p:cNvPr>
            <p:cNvSpPr/>
            <p:nvPr/>
          </p:nvSpPr>
          <p:spPr>
            <a:xfrm>
              <a:off x="2567229" y="882678"/>
              <a:ext cx="9087556" cy="988943"/>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8DBD1425-6B82-5D43-D143-D50F8DBBF5F0}"/>
                </a:ext>
              </a:extLst>
            </p:cNvPr>
            <p:cNvSpPr txBox="1"/>
            <p:nvPr/>
          </p:nvSpPr>
          <p:spPr>
            <a:xfrm>
              <a:off x="2567229" y="1131088"/>
              <a:ext cx="8548939" cy="492122"/>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What is the department’s continuing education policy?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F258287-0915-2C41-92CC-321A18FEC2EA}"/>
                </a:ext>
              </a:extLst>
            </p:cNvPr>
            <p:cNvPicPr>
              <a:picLocks noChangeAspect="1"/>
            </p:cNvPicPr>
            <p:nvPr/>
          </p:nvPicPr>
          <p:blipFill>
            <a:blip r:embed="rId5"/>
            <a:srcRect l="6579" r="6579"/>
            <a:stretch/>
          </p:blipFill>
          <p:spPr>
            <a:xfrm>
              <a:off x="785796" y="612381"/>
              <a:ext cx="1607648" cy="1732735"/>
            </a:xfrm>
            <a:prstGeom prst="ellipse">
              <a:avLst/>
            </a:prstGeom>
            <a:noFill/>
            <a:ln w="28575">
              <a:solidFill>
                <a:schemeClr val="tx1"/>
              </a:solidFill>
            </a:ln>
          </p:spPr>
        </p:pic>
      </p:grpSp>
      <p:grpSp>
        <p:nvGrpSpPr>
          <p:cNvPr id="6" name="Group 5" descr="Answer by Clinical Nutrition Manager">
            <a:extLst>
              <a:ext uri="{FF2B5EF4-FFF2-40B4-BE49-F238E27FC236}">
                <a16:creationId xmlns:a16="http://schemas.microsoft.com/office/drawing/2014/main" id="{87F21E3C-B18B-D64B-DB18-1AC7696610DC}"/>
              </a:ext>
            </a:extLst>
          </p:cNvPr>
          <p:cNvGrpSpPr/>
          <p:nvPr/>
        </p:nvGrpSpPr>
        <p:grpSpPr>
          <a:xfrm>
            <a:off x="785796" y="3097115"/>
            <a:ext cx="10868989" cy="2308324"/>
            <a:chOff x="785796" y="3097115"/>
            <a:chExt cx="10868989" cy="2308324"/>
          </a:xfrm>
        </p:grpSpPr>
        <p:sp>
          <p:nvSpPr>
            <p:cNvPr id="16" name="Rounded Rectangle 15">
              <a:extLst>
                <a:ext uri="{FF2B5EF4-FFF2-40B4-BE49-F238E27FC236}">
                  <a16:creationId xmlns:a16="http://schemas.microsoft.com/office/drawing/2014/main" id="{BA477B28-81AC-0A0B-B99C-C0A35877E156}"/>
                </a:ext>
              </a:extLst>
            </p:cNvPr>
            <p:cNvSpPr/>
            <p:nvPr/>
          </p:nvSpPr>
          <p:spPr>
            <a:xfrm>
              <a:off x="2567229" y="3097115"/>
              <a:ext cx="9087556" cy="2308324"/>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264DA73-DE8B-BFA7-9F91-4E9B6BF6F2C6}"/>
                </a:ext>
              </a:extLst>
            </p:cNvPr>
            <p:cNvSpPr txBox="1"/>
            <p:nvPr/>
          </p:nvSpPr>
          <p:spPr>
            <a:xfrm>
              <a:off x="2812788" y="3301450"/>
              <a:ext cx="8709872" cy="1938992"/>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The department requires that RDNs </a:t>
              </a:r>
              <a:r>
                <a:rPr lang="en-US" sz="2400" dirty="0">
                  <a:latin typeface="Calibri" panose="020F0502020204030204" pitchFamily="34" charset="0"/>
                  <a:ea typeface="Calibri" panose="020F0502020204030204" pitchFamily="34" charset="0"/>
                  <a:cs typeface="Times New Roman" panose="02020603050405020304" pitchFamily="18" charset="0"/>
                </a:rPr>
                <a:t>obtain 15 continuing education units annually and maintain their license and registration to practice nutrition and dietetics. The purpose of this policy is to </a:t>
              </a:r>
              <a:r>
                <a:rPr lang="en-US" sz="2400" dirty="0">
                  <a:latin typeface="Calibri" panose="020F0502020204030204" pitchFamily="34" charset="0"/>
                  <a:ea typeface="Calibri" panose="020F0502020204030204" pitchFamily="34" charset="0"/>
                  <a:cs typeface="Arial" panose="020B0604020202020204" pitchFamily="34" charset="0"/>
                </a:rPr>
                <a:t>ensure those that provide care are </a:t>
              </a:r>
              <a:r>
                <a:rPr lang="en-US" sz="2400" dirty="0">
                  <a:latin typeface="Calibri" panose="020F0502020204030204" pitchFamily="34" charset="0"/>
                  <a:ea typeface="Calibri" panose="020F0502020204030204" pitchFamily="34" charset="0"/>
                  <a:cs typeface="Sylfaen" panose="010A0502050306030303" pitchFamily="18" charset="0"/>
                </a:rPr>
                <a:t>lifelong learners and maintain and improve knowledge and skills for competent practice.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74E6441-3CDF-D809-08EA-C4C77DEED576}"/>
                </a:ext>
              </a:extLst>
            </p:cNvPr>
            <p:cNvPicPr>
              <a:picLocks noChangeAspect="1"/>
            </p:cNvPicPr>
            <p:nvPr/>
          </p:nvPicPr>
          <p:blipFill>
            <a:blip r:embed="rId6"/>
            <a:srcRect l="2288" r="2288"/>
            <a:stretch/>
          </p:blipFill>
          <p:spPr>
            <a:xfrm>
              <a:off x="785796" y="32650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F5D3EEC2-9F60-3A99-190A-45E818D31AB5}"/>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9" name="Audio 8" descr="Audio speaker icon">
            <a:hlinkClick r:id="" action="ppaction://media"/>
            <a:extLst>
              <a:ext uri="{FF2B5EF4-FFF2-40B4-BE49-F238E27FC236}">
                <a16:creationId xmlns:a16="http://schemas.microsoft.com/office/drawing/2014/main" id="{B72ED453-010F-F1B7-D11A-46DC19A742C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6B86D35-B3E7-364A-B688-6BE896DB016A}"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6753592"/>
      </p:ext>
    </p:extLst>
  </p:cSld>
  <p:clrMapOvr>
    <a:masterClrMapping/>
  </p:clrMapOvr>
  <mc:AlternateContent xmlns:mc="http://schemas.openxmlformats.org/markup-compatibility/2006" xmlns:p14="http://schemas.microsoft.com/office/powerpoint/2010/main">
    <mc:Choice Requires="p14">
      <p:transition spd="slow" p14:dur="2000" advTm="5539"/>
    </mc:Choice>
    <mc:Fallback xmlns="">
      <p:transition spd="slow" advTm="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AD36C-4F36-9CA7-03EE-39FFD58262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14BBD8-1136-FD66-6D4C-6FC529444965}"/>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5" name="Group 4" descr="Question by Joint Commission Surveyor">
            <a:extLst>
              <a:ext uri="{FF2B5EF4-FFF2-40B4-BE49-F238E27FC236}">
                <a16:creationId xmlns:a16="http://schemas.microsoft.com/office/drawing/2014/main" id="{8983F069-635E-CF4A-E738-3063BD1C7EFC}"/>
              </a:ext>
            </a:extLst>
          </p:cNvPr>
          <p:cNvGrpSpPr/>
          <p:nvPr/>
        </p:nvGrpSpPr>
        <p:grpSpPr>
          <a:xfrm>
            <a:off x="785796" y="612381"/>
            <a:ext cx="10868989" cy="1732735"/>
            <a:chOff x="785796" y="612381"/>
            <a:chExt cx="10868989" cy="1732735"/>
          </a:xfrm>
        </p:grpSpPr>
        <p:sp>
          <p:nvSpPr>
            <p:cNvPr id="7" name="Rounded Rectangle 6">
              <a:extLst>
                <a:ext uri="{FF2B5EF4-FFF2-40B4-BE49-F238E27FC236}">
                  <a16:creationId xmlns:a16="http://schemas.microsoft.com/office/drawing/2014/main" id="{58ADC8CE-21B6-A4DA-4404-4E088AEFDCE3}"/>
                </a:ext>
              </a:extLst>
            </p:cNvPr>
            <p:cNvSpPr/>
            <p:nvPr/>
          </p:nvSpPr>
          <p:spPr>
            <a:xfrm>
              <a:off x="2567229" y="882678"/>
              <a:ext cx="9087556" cy="988943"/>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8D0E9FC-E746-C69F-106A-F32291D1CDA3}"/>
                </a:ext>
              </a:extLst>
            </p:cNvPr>
            <p:cNvSpPr txBox="1"/>
            <p:nvPr/>
          </p:nvSpPr>
          <p:spPr>
            <a:xfrm>
              <a:off x="2567229" y="1131088"/>
              <a:ext cx="8548939" cy="492122"/>
            </a:xfrm>
            <a:prstGeom prst="rect">
              <a:avLst/>
            </a:prstGeom>
            <a:noFill/>
          </p:spPr>
          <p:txBody>
            <a:bodyPr wrap="square" lIns="91440" rIns="91440" rtlCol="0">
              <a:spAutoFit/>
            </a:bodyPr>
            <a:lstStyle/>
            <a:p>
              <a:pPr marL="914400" indent="-914400">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What is the department’s continuing education policy?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398ACBD-9211-C65B-2CA7-9AB7F05EF285}"/>
                </a:ext>
              </a:extLst>
            </p:cNvPr>
            <p:cNvPicPr>
              <a:picLocks noChangeAspect="1"/>
            </p:cNvPicPr>
            <p:nvPr/>
          </p:nvPicPr>
          <p:blipFill>
            <a:blip r:embed="rId5"/>
            <a:srcRect l="6579" r="6579"/>
            <a:stretch/>
          </p:blipFill>
          <p:spPr>
            <a:xfrm>
              <a:off x="785796" y="612381"/>
              <a:ext cx="1607648" cy="1732735"/>
            </a:xfrm>
            <a:prstGeom prst="ellipse">
              <a:avLst/>
            </a:prstGeom>
            <a:noFill/>
            <a:ln w="28575">
              <a:solidFill>
                <a:schemeClr val="tx1"/>
              </a:solidFill>
            </a:ln>
          </p:spPr>
        </p:pic>
      </p:grpSp>
      <p:grpSp>
        <p:nvGrpSpPr>
          <p:cNvPr id="6" name="Group 5" descr="Answer by Clinical Nutrition Manager">
            <a:extLst>
              <a:ext uri="{FF2B5EF4-FFF2-40B4-BE49-F238E27FC236}">
                <a16:creationId xmlns:a16="http://schemas.microsoft.com/office/drawing/2014/main" id="{1710C4F7-46F7-5758-8DA1-88F17402D25E}"/>
              </a:ext>
            </a:extLst>
          </p:cNvPr>
          <p:cNvGrpSpPr/>
          <p:nvPr/>
        </p:nvGrpSpPr>
        <p:grpSpPr>
          <a:xfrm>
            <a:off x="785796" y="3097115"/>
            <a:ext cx="10868989" cy="2308324"/>
            <a:chOff x="785796" y="3097115"/>
            <a:chExt cx="10868989" cy="2308324"/>
          </a:xfrm>
        </p:grpSpPr>
        <p:sp>
          <p:nvSpPr>
            <p:cNvPr id="16" name="Rounded Rectangle 15">
              <a:extLst>
                <a:ext uri="{FF2B5EF4-FFF2-40B4-BE49-F238E27FC236}">
                  <a16:creationId xmlns:a16="http://schemas.microsoft.com/office/drawing/2014/main" id="{C81F29A8-6811-4E79-F109-A77724703178}"/>
                </a:ext>
              </a:extLst>
            </p:cNvPr>
            <p:cNvSpPr/>
            <p:nvPr/>
          </p:nvSpPr>
          <p:spPr>
            <a:xfrm>
              <a:off x="2567229" y="3097115"/>
              <a:ext cx="9087556" cy="2308324"/>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1BEDC06-CE1A-279C-652D-512FBC741356}"/>
                </a:ext>
              </a:extLst>
            </p:cNvPr>
            <p:cNvSpPr txBox="1"/>
            <p:nvPr/>
          </p:nvSpPr>
          <p:spPr>
            <a:xfrm>
              <a:off x="2812788" y="3301450"/>
              <a:ext cx="8709872" cy="1938992"/>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The department requires that RDNs </a:t>
              </a:r>
              <a:r>
                <a:rPr lang="en-US" sz="2400" dirty="0">
                  <a:latin typeface="Calibri" panose="020F0502020204030204" pitchFamily="34" charset="0"/>
                  <a:ea typeface="Calibri" panose="020F0502020204030204" pitchFamily="34" charset="0"/>
                  <a:cs typeface="Times New Roman" panose="02020603050405020304" pitchFamily="18" charset="0"/>
                </a:rPr>
                <a:t>obtain 15 continuing education units annually and maintain their license and registration to practice nutrition and dietetics. The purpose of this policy is to </a:t>
              </a:r>
              <a:r>
                <a:rPr lang="en-US" sz="2400" dirty="0">
                  <a:latin typeface="Calibri" panose="020F0502020204030204" pitchFamily="34" charset="0"/>
                  <a:ea typeface="Calibri" panose="020F0502020204030204" pitchFamily="34" charset="0"/>
                  <a:cs typeface="Arial" panose="020B0604020202020204" pitchFamily="34" charset="0"/>
                </a:rPr>
                <a:t>ensure those that provide care are </a:t>
              </a:r>
              <a:r>
                <a:rPr lang="en-US" sz="2400" dirty="0">
                  <a:latin typeface="Calibri" panose="020F0502020204030204" pitchFamily="34" charset="0"/>
                  <a:ea typeface="Calibri" panose="020F0502020204030204" pitchFamily="34" charset="0"/>
                  <a:cs typeface="Sylfaen" panose="010A0502050306030303" pitchFamily="18" charset="0"/>
                </a:rPr>
                <a:t>lifelong learners and maintain and improve knowledge and skills for competent practice.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2C3275A-F236-7AD6-7D64-DD49E2C40C5A}"/>
                </a:ext>
              </a:extLst>
            </p:cNvPr>
            <p:cNvPicPr>
              <a:picLocks noChangeAspect="1"/>
            </p:cNvPicPr>
            <p:nvPr/>
          </p:nvPicPr>
          <p:blipFill>
            <a:blip r:embed="rId6"/>
            <a:srcRect l="2288" r="2288"/>
            <a:stretch/>
          </p:blipFill>
          <p:spPr>
            <a:xfrm>
              <a:off x="785796" y="32650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889961F7-0BBA-C82B-203A-2EB63C0EF46C}"/>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3" name="Audio 22" descr="Audio speaker icon">
            <a:hlinkClick r:id="" action="ppaction://media"/>
            <a:extLst>
              <a:ext uri="{FF2B5EF4-FFF2-40B4-BE49-F238E27FC236}">
                <a16:creationId xmlns:a16="http://schemas.microsoft.com/office/drawing/2014/main" id="{337A939D-C794-CAFB-3F1E-69F685828AF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4EBB6B6-CA5D-BF4C-A417-216ED574BB81}"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3854626"/>
      </p:ext>
    </p:extLst>
  </p:cSld>
  <p:clrMapOvr>
    <a:masterClrMapping/>
  </p:clrMapOvr>
  <mc:AlternateContent xmlns:mc="http://schemas.openxmlformats.org/markup-compatibility/2006" xmlns:p14="http://schemas.microsoft.com/office/powerpoint/2010/main">
    <mc:Choice Requires="p14">
      <p:transition spd="slow" p14:dur="2000" advTm="24260"/>
    </mc:Choice>
    <mc:Fallback xmlns="">
      <p:transition spd="slow" advTm="2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FBAF-B474-2902-FBA6-C855F6DF9F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7BB9A2-A81A-EF63-1952-A2DE9FAD1753}"/>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4" name="Group 3" descr="Question by Joint Commission Surveyor">
            <a:extLst>
              <a:ext uri="{FF2B5EF4-FFF2-40B4-BE49-F238E27FC236}">
                <a16:creationId xmlns:a16="http://schemas.microsoft.com/office/drawing/2014/main" id="{8C2A5B5A-CB36-BBBF-F027-C7888BCC6837}"/>
              </a:ext>
            </a:extLst>
          </p:cNvPr>
          <p:cNvGrpSpPr/>
          <p:nvPr/>
        </p:nvGrpSpPr>
        <p:grpSpPr>
          <a:xfrm>
            <a:off x="513468" y="2275367"/>
            <a:ext cx="10875526" cy="2445490"/>
            <a:chOff x="513468" y="2275367"/>
            <a:chExt cx="10875526" cy="2445490"/>
          </a:xfrm>
        </p:grpSpPr>
        <p:sp>
          <p:nvSpPr>
            <p:cNvPr id="7" name="Rounded Rectangle 6">
              <a:extLst>
                <a:ext uri="{FF2B5EF4-FFF2-40B4-BE49-F238E27FC236}">
                  <a16:creationId xmlns:a16="http://schemas.microsoft.com/office/drawing/2014/main" id="{BEFE2198-9FB6-7A20-10B0-3E8B13A4A24E}"/>
                </a:ext>
              </a:extLst>
            </p:cNvPr>
            <p:cNvSpPr/>
            <p:nvPr/>
          </p:nvSpPr>
          <p:spPr>
            <a:xfrm>
              <a:off x="2301438" y="2275367"/>
              <a:ext cx="9087556" cy="2445490"/>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2" name="Picture 1">
              <a:extLst>
                <a:ext uri="{FF2B5EF4-FFF2-40B4-BE49-F238E27FC236}">
                  <a16:creationId xmlns:a16="http://schemas.microsoft.com/office/drawing/2014/main" id="{37400DDF-6C7A-1572-3142-575E94BE29E6}"/>
                </a:ext>
              </a:extLst>
            </p:cNvPr>
            <p:cNvPicPr>
              <a:picLocks noChangeAspect="1"/>
            </p:cNvPicPr>
            <p:nvPr/>
          </p:nvPicPr>
          <p:blipFill>
            <a:blip r:embed="rId5"/>
            <a:srcRect l="6579" r="6579"/>
            <a:stretch/>
          </p:blipFill>
          <p:spPr>
            <a:xfrm>
              <a:off x="513468" y="2562632"/>
              <a:ext cx="1607648" cy="1732735"/>
            </a:xfrm>
            <a:prstGeom prst="ellipse">
              <a:avLst/>
            </a:prstGeom>
            <a:noFill/>
            <a:ln w="28575">
              <a:solidFill>
                <a:schemeClr val="tx1"/>
              </a:solidFill>
            </a:ln>
          </p:spPr>
        </p:pic>
        <p:sp>
          <p:nvSpPr>
            <p:cNvPr id="5" name="TextBox 4">
              <a:extLst>
                <a:ext uri="{FF2B5EF4-FFF2-40B4-BE49-F238E27FC236}">
                  <a16:creationId xmlns:a16="http://schemas.microsoft.com/office/drawing/2014/main" id="{E96F6BB2-23B0-B118-EAD9-F91F8F69D038}"/>
                </a:ext>
              </a:extLst>
            </p:cNvPr>
            <p:cNvSpPr txBox="1"/>
            <p:nvPr/>
          </p:nvSpPr>
          <p:spPr>
            <a:xfrm>
              <a:off x="2419614" y="2545840"/>
              <a:ext cx="8851203" cy="1766317"/>
            </a:xfrm>
            <a:prstGeom prst="rect">
              <a:avLst/>
            </a:prstGeom>
            <a:noFill/>
          </p:spPr>
          <p:txBody>
            <a:bodyPr wrap="square"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Again, truly, that’s wonderful that the department has this policy, but how are you determining the competencies required of your staff RDNs in providing nutrition care to specific pediatric populations and how are the RDNs demonstrating these competencies?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A0DCEA67-EF2C-4053-911A-35417DD5EF71}"/>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9" name="Audio 8" descr="Audio speaker icon">
            <a:hlinkClick r:id="" action="ppaction://media"/>
            <a:extLst>
              <a:ext uri="{FF2B5EF4-FFF2-40B4-BE49-F238E27FC236}">
                <a16:creationId xmlns:a16="http://schemas.microsoft.com/office/drawing/2014/main" id="{D2D0035A-BE2A-B2BB-2EA9-20CAADD158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D24BDFE-0100-5245-B6F0-F477EF768FFC}" label="" lang="en-us" r:embed="rId6"/>
                        </p173:trackLst>
                      </p173:tracksInfo>
                    </p:ext>
                  </p14:extLst>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5245143"/>
      </p:ext>
    </p:extLst>
  </p:cSld>
  <p:clrMapOvr>
    <a:masterClrMapping/>
  </p:clrMapOvr>
  <mc:AlternateContent xmlns:mc="http://schemas.openxmlformats.org/markup-compatibility/2006" xmlns:p14="http://schemas.microsoft.com/office/powerpoint/2010/main">
    <mc:Choice Requires="p14">
      <p:transition spd="slow" p14:dur="2000" advTm="22710"/>
    </mc:Choice>
    <mc:Fallback xmlns="">
      <p:transition spd="slow" advTm="2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CE56-08BC-00C4-0657-0F322D4AD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E393E-0049-5791-DD39-1E88B23F4F3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4" name="Group 3" descr="Answer by Clinical Nutrition Manager">
            <a:extLst>
              <a:ext uri="{FF2B5EF4-FFF2-40B4-BE49-F238E27FC236}">
                <a16:creationId xmlns:a16="http://schemas.microsoft.com/office/drawing/2014/main" id="{8A8EE5B0-884E-838D-7EE9-A087ADCC65B5}"/>
              </a:ext>
            </a:extLst>
          </p:cNvPr>
          <p:cNvGrpSpPr/>
          <p:nvPr/>
        </p:nvGrpSpPr>
        <p:grpSpPr>
          <a:xfrm>
            <a:off x="324943" y="1926771"/>
            <a:ext cx="11542114" cy="2055351"/>
            <a:chOff x="324943" y="1926771"/>
            <a:chExt cx="11542114" cy="2055351"/>
          </a:xfrm>
        </p:grpSpPr>
        <p:sp>
          <p:nvSpPr>
            <p:cNvPr id="16" name="Rounded Rectangle 15">
              <a:extLst>
                <a:ext uri="{FF2B5EF4-FFF2-40B4-BE49-F238E27FC236}">
                  <a16:creationId xmlns:a16="http://schemas.microsoft.com/office/drawing/2014/main" id="{11E2A765-FC14-DA64-32AC-0EE28F7773B3}"/>
                </a:ext>
              </a:extLst>
            </p:cNvPr>
            <p:cNvSpPr/>
            <p:nvPr/>
          </p:nvSpPr>
          <p:spPr>
            <a:xfrm>
              <a:off x="2567229" y="1926771"/>
              <a:ext cx="9299828" cy="2055351"/>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41FCA6F-AA7D-E831-7477-A146C7500216}"/>
                </a:ext>
              </a:extLst>
            </p:cNvPr>
            <p:cNvSpPr txBox="1"/>
            <p:nvPr/>
          </p:nvSpPr>
          <p:spPr>
            <a:xfrm>
              <a:off x="2743200" y="2212107"/>
              <a:ext cx="8911585" cy="1569660"/>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Arial" panose="020B0604020202020204" pitchFamily="34" charset="0"/>
                </a:rPr>
                <a:t>I don’t know if we are doing that. I thought we were being compliant with the standards by providing a hospital orientation and requiring continuing education related to the RDNs specific pediatric population.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69FF4F2-AE9C-DA25-7205-4EB5E0033069}"/>
                </a:ext>
              </a:extLst>
            </p:cNvPr>
            <p:cNvPicPr>
              <a:picLocks noChangeAspect="1"/>
            </p:cNvPicPr>
            <p:nvPr/>
          </p:nvPicPr>
          <p:blipFill>
            <a:blip r:embed="rId5"/>
            <a:srcRect l="3624" r="3624"/>
            <a:stretch/>
          </p:blipFill>
          <p:spPr>
            <a:xfrm>
              <a:off x="324943" y="1926771"/>
              <a:ext cx="1861580" cy="2055351"/>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D78772F3-C292-F786-F467-9608CB663A4F}"/>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5" name="Audio 4" descr="Audio speaker icon">
            <a:hlinkClick r:id="" action="ppaction://media"/>
            <a:extLst>
              <a:ext uri="{FF2B5EF4-FFF2-40B4-BE49-F238E27FC236}">
                <a16:creationId xmlns:a16="http://schemas.microsoft.com/office/drawing/2014/main" id="{CA6E8B4D-BFF5-4D44-11AD-8CCB2FCBCC5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820851D-9AB5-1049-95DA-8F5A8588DE78}"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3854229"/>
      </p:ext>
    </p:extLst>
  </p:cSld>
  <p:clrMapOvr>
    <a:masterClrMapping/>
  </p:clrMapOvr>
  <mc:AlternateContent xmlns:mc="http://schemas.openxmlformats.org/markup-compatibility/2006" xmlns:p14="http://schemas.microsoft.com/office/powerpoint/2010/main">
    <mc:Choice Requires="p14">
      <p:transition spd="slow" p14:dur="2000" advTm="16103"/>
    </mc:Choice>
    <mc:Fallback xmlns="">
      <p:transition spd="slow" advTm="1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338E-D2F8-9FB9-64DF-976A9ECF46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3E7382-49E8-34B5-4C09-A599E66DCA0D}"/>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endParaRPr lang="en-US" dirty="0"/>
          </a:p>
        </p:txBody>
      </p:sp>
      <p:grpSp>
        <p:nvGrpSpPr>
          <p:cNvPr id="6" name="Group 5" descr="Question by Joint Commission Surveyor">
            <a:extLst>
              <a:ext uri="{FF2B5EF4-FFF2-40B4-BE49-F238E27FC236}">
                <a16:creationId xmlns:a16="http://schemas.microsoft.com/office/drawing/2014/main" id="{4F9DDF90-644F-7CAF-0A57-6EEF11F76977}"/>
              </a:ext>
            </a:extLst>
          </p:cNvPr>
          <p:cNvGrpSpPr/>
          <p:nvPr/>
        </p:nvGrpSpPr>
        <p:grpSpPr>
          <a:xfrm>
            <a:off x="513468" y="2562632"/>
            <a:ext cx="10811731" cy="2559562"/>
            <a:chOff x="513468" y="2562632"/>
            <a:chExt cx="10811731" cy="2559562"/>
          </a:xfrm>
        </p:grpSpPr>
        <p:grpSp>
          <p:nvGrpSpPr>
            <p:cNvPr id="4" name="Group 3" descr="Statement by Joint Commission Surveyor">
              <a:extLst>
                <a:ext uri="{FF2B5EF4-FFF2-40B4-BE49-F238E27FC236}">
                  <a16:creationId xmlns:a16="http://schemas.microsoft.com/office/drawing/2014/main" id="{F661A5AC-2DE4-E0E4-8645-1B82F80468CC}"/>
                </a:ext>
              </a:extLst>
            </p:cNvPr>
            <p:cNvGrpSpPr/>
            <p:nvPr/>
          </p:nvGrpSpPr>
          <p:grpSpPr>
            <a:xfrm>
              <a:off x="513468" y="2562632"/>
              <a:ext cx="10811731" cy="1857448"/>
              <a:chOff x="513468" y="2562632"/>
              <a:chExt cx="10811731" cy="1857448"/>
            </a:xfrm>
          </p:grpSpPr>
          <p:sp>
            <p:nvSpPr>
              <p:cNvPr id="7" name="Rounded Rectangle 6">
                <a:extLst>
                  <a:ext uri="{FF2B5EF4-FFF2-40B4-BE49-F238E27FC236}">
                    <a16:creationId xmlns:a16="http://schemas.microsoft.com/office/drawing/2014/main" id="{5A68C98C-2E54-F411-B5C6-3CB0A1D9F5CD}"/>
                  </a:ext>
                </a:extLst>
              </p:cNvPr>
              <p:cNvSpPr/>
              <p:nvPr/>
            </p:nvSpPr>
            <p:spPr>
              <a:xfrm>
                <a:off x="2237643" y="2612545"/>
                <a:ext cx="9087556" cy="1807535"/>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2" name="Picture 1">
                <a:extLst>
                  <a:ext uri="{FF2B5EF4-FFF2-40B4-BE49-F238E27FC236}">
                    <a16:creationId xmlns:a16="http://schemas.microsoft.com/office/drawing/2014/main" id="{F4DFE861-0AD3-B237-74ED-CE76D84BE202}"/>
                  </a:ext>
                </a:extLst>
              </p:cNvPr>
              <p:cNvPicPr>
                <a:picLocks noChangeAspect="1"/>
              </p:cNvPicPr>
              <p:nvPr/>
            </p:nvPicPr>
            <p:blipFill>
              <a:blip r:embed="rId5"/>
              <a:srcRect l="6579" r="6579"/>
              <a:stretch/>
            </p:blipFill>
            <p:spPr>
              <a:xfrm>
                <a:off x="513468" y="2562632"/>
                <a:ext cx="1607648" cy="1732735"/>
              </a:xfrm>
              <a:prstGeom prst="ellipse">
                <a:avLst/>
              </a:prstGeom>
              <a:noFill/>
              <a:ln w="28575">
                <a:solidFill>
                  <a:schemeClr val="tx1"/>
                </a:solidFill>
              </a:ln>
            </p:spPr>
          </p:pic>
        </p:grpSp>
        <p:sp>
          <p:nvSpPr>
            <p:cNvPr id="5" name="TextBox 4">
              <a:extLst>
                <a:ext uri="{FF2B5EF4-FFF2-40B4-BE49-F238E27FC236}">
                  <a16:creationId xmlns:a16="http://schemas.microsoft.com/office/drawing/2014/main" id="{27BE8D6C-D025-5605-10B0-75B4D5ACA2C3}"/>
                </a:ext>
              </a:extLst>
            </p:cNvPr>
            <p:cNvSpPr txBox="1"/>
            <p:nvPr/>
          </p:nvSpPr>
          <p:spPr>
            <a:xfrm>
              <a:off x="2537791" y="2728012"/>
              <a:ext cx="8062869" cy="23941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Calibri" panose="020F0502020204030204" pitchFamily="34" charset="0"/>
                  <a:ea typeface="Calibri" panose="020F0502020204030204" pitchFamily="34" charset="0"/>
                  <a:cs typeface="Arial" panose="020B0604020202020204" pitchFamily="34" charset="0"/>
                </a:rPr>
                <a:t>I’m sorry, but this does not meet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Joint Commission standards for assessing staff competence. We can present ways to meet the standards in the Surveyor Report at the end of the survey process.</a:t>
              </a:r>
            </a:p>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B25C736F-9BE8-B131-B556-2ACB835B93F6}"/>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42" name="Audio 41" descr="Audio speaker icon">
            <a:hlinkClick r:id="" action="ppaction://media"/>
            <a:extLst>
              <a:ext uri="{FF2B5EF4-FFF2-40B4-BE49-F238E27FC236}">
                <a16:creationId xmlns:a16="http://schemas.microsoft.com/office/drawing/2014/main" id="{6170D317-B18E-C496-7848-F721E853561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12DCF75-38A6-DC41-96A3-5E2A4AEE8276}" label="" lang="en-us" r:embed="rId6"/>
                        </p173:trackLst>
                      </p173:tracksInfo>
                    </p:ext>
                  </p14:extLst>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0307290"/>
      </p:ext>
    </p:extLst>
  </p:cSld>
  <p:clrMapOvr>
    <a:masterClrMapping/>
  </p:clrMapOvr>
  <mc:AlternateContent xmlns:mc="http://schemas.openxmlformats.org/markup-compatibility/2006" xmlns:p14="http://schemas.microsoft.com/office/powerpoint/2010/main">
    <mc:Choice Requires="p14">
      <p:transition spd="slow" p14:dur="2000" advTm="15299"/>
    </mc:Choice>
    <mc:Fallback xmlns="">
      <p:transition spd="slow" advTm="15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292BDB-69C1-E5BC-CBB4-6B0B759AD6A0}"/>
              </a:ext>
              <a:ext uri="{C183D7F6-B498-43B3-948B-1728B52AA6E4}">
                <adec:decorative xmlns:adec="http://schemas.microsoft.com/office/drawing/2017/decorative" val="1"/>
              </a:ext>
            </a:extLst>
          </p:cNvPr>
          <p:cNvSpPr>
            <a:spLocks noGrp="1"/>
          </p:cNvSpPr>
          <p:nvPr>
            <p:ph type="title"/>
          </p:nvPr>
        </p:nvSpPr>
        <p:spPr>
          <a:xfrm>
            <a:off x="340093" y="-492443"/>
            <a:ext cx="5561943" cy="492443"/>
          </a:xfrm>
        </p:spPr>
        <p:txBody>
          <a:bodyPr vert="horz" lIns="0" tIns="0" rIns="0" bIns="0" rtlCol="0" anchor="b" anchorCtr="0">
            <a:spAutoFit/>
          </a:bodyPr>
          <a:lstStyle/>
          <a:p>
            <a:endParaRPr lang="en-US" dirty="0"/>
          </a:p>
        </p:txBody>
      </p:sp>
      <p:graphicFrame>
        <p:nvGraphicFramePr>
          <p:cNvPr id="7" name="Object 6" descr="Photo of staff at a conference table">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623151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7" name="Object 6" hidden="1">
                        <a:extLst>
                          <a:ext uri="{FF2B5EF4-FFF2-40B4-BE49-F238E27FC236}">
                            <a16:creationId xmlns:a16="http://schemas.microsoft.com/office/drawing/2014/main" id="{17B6B004-143B-4D50-A1E3-92D7747EC6E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2" y="567267"/>
            <a:ext cx="5561943" cy="2215991"/>
          </a:xfrm>
        </p:spPr>
        <p:txBody>
          <a:bodyPr/>
          <a:lstStyle/>
          <a:p>
            <a:r>
              <a:rPr lang="en-US" sz="2400" dirty="0">
                <a:effectLst/>
                <a:latin typeface="Calibri" panose="020F0502020204030204" pitchFamily="34" charset="0"/>
                <a:ea typeface="Calibri" panose="020F0502020204030204" pitchFamily="34" charset="0"/>
              </a:rPr>
              <a:t>Consider the viewpoints of the surveyor, clinical RDN and Clinical Nutrition Manager and determine if you would find the clinical RDN competent based on the information provided by the clinical RDN and Clinical Nutrition Manager. </a:t>
            </a:r>
            <a:endParaRPr lang="en-US" sz="3600" dirty="0"/>
          </a:p>
        </p:txBody>
      </p:sp>
      <p:sp>
        <p:nvSpPr>
          <p:cNvPr id="2" name="TextBox 1">
            <a:extLst>
              <a:ext uri="{FF2B5EF4-FFF2-40B4-BE49-F238E27FC236}">
                <a16:creationId xmlns:a16="http://schemas.microsoft.com/office/drawing/2014/main" id="{F38692B6-6699-7DC5-489F-E4A02DEA66D2}"/>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6" name="Picture Placeholder 15" descr="Meeting at office">
            <a:extLst>
              <a:ext uri="{FF2B5EF4-FFF2-40B4-BE49-F238E27FC236}">
                <a16:creationId xmlns:a16="http://schemas.microsoft.com/office/drawing/2014/main" id="{95B4699B-A4C8-42E2-BA26-049E3727CA99}"/>
              </a:ext>
            </a:extLst>
          </p:cNvPr>
          <p:cNvPicPr>
            <a:picLocks noGrp="1" noChangeAspect="1"/>
          </p:cNvPicPr>
          <p:nvPr>
            <p:ph type="pic" sz="quarter" idx="15"/>
          </p:nvPr>
        </p:nvPicPr>
        <p:blipFill>
          <a:blip r:embed="rId8"/>
          <a:srcRect l="2552" r="32731"/>
          <a:stretch>
            <a:fillRect/>
          </a:stretch>
        </p:blipFill>
        <p:spPr>
          <a:xfrm>
            <a:off x="6400800" y="567267"/>
            <a:ext cx="5490403" cy="5655733"/>
          </a:xfrm>
        </p:spPr>
      </p:pic>
      <p:pic>
        <p:nvPicPr>
          <p:cNvPr id="6" name="Audio 5" descr="Audio speaker icon">
            <a:hlinkClick r:id="" action="ppaction://media"/>
            <a:extLst>
              <a:ext uri="{FF2B5EF4-FFF2-40B4-BE49-F238E27FC236}">
                <a16:creationId xmlns:a16="http://schemas.microsoft.com/office/drawing/2014/main" id="{2B2114BA-F37A-63B2-BD4E-62CD3006A3B6}"/>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E7027D37-FFFD-E241-B703-407E5F0D047A}" label="" lang="en-us" r:embed="rId9"/>
                        </p173:trackLst>
                      </p173:tracksInfo>
                    </p:ext>
                  </p14:extLst>
                </p14:media>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7360503"/>
      </p:ext>
    </p:extLst>
  </p:cSld>
  <p:clrMapOvr>
    <a:masterClrMapping/>
  </p:clrMapOvr>
  <mc:AlternateContent xmlns:mc="http://schemas.openxmlformats.org/markup-compatibility/2006" xmlns:p14="http://schemas.microsoft.com/office/powerpoint/2010/main">
    <mc:Choice Requires="p14">
      <p:transition spd="slow" p14:dur="2000" advTm="14528"/>
    </mc:Choice>
    <mc:Fallback xmlns="">
      <p:transition spd="slow" advTm="1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7838A-77B5-50BF-96A0-FA724191FC1A}"/>
              </a:ext>
              <a:ext uri="{C183D7F6-B498-43B3-948B-1728B52AA6E4}">
                <adec:decorative xmlns:adec="http://schemas.microsoft.com/office/drawing/2017/decorative" val="1"/>
              </a:ext>
            </a:extLst>
          </p:cNvPr>
          <p:cNvSpPr>
            <a:spLocks noGrp="1"/>
          </p:cNvSpPr>
          <p:nvPr>
            <p:ph type="title" idx="4294967295"/>
          </p:nvPr>
        </p:nvSpPr>
        <p:spPr>
          <a:xfrm>
            <a:off x="340093" y="-492443"/>
            <a:ext cx="11511814" cy="492443"/>
          </a:xfrm>
        </p:spPr>
        <p:txBody>
          <a:bodyPr vert="horz" lIns="0" tIns="0" rIns="0" bIns="0" rtlCol="0" anchor="b" anchorCtr="0">
            <a:spAutoFit/>
          </a:bodyPr>
          <a:lstStyle/>
          <a:p>
            <a:endParaRPr lang="en-US" dirty="0"/>
          </a:p>
        </p:txBody>
      </p:sp>
      <p:graphicFrame>
        <p:nvGraphicFramePr>
          <p:cNvPr id="4" name="Object 3" hidden="1">
            <a:extLst>
              <a:ext uri="{FF2B5EF4-FFF2-40B4-BE49-F238E27FC236}">
                <a16:creationId xmlns:a16="http://schemas.microsoft.com/office/drawing/2014/main" id="{875BBF8F-82EC-42AE-8230-3A10BC642F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4826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875BBF8F-82EC-42AE-8230-3A10BC642F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F69BCCA-CBA4-36EE-E85F-915569FA247E}"/>
              </a:ext>
            </a:extLst>
          </p:cNvPr>
          <p:cNvSpPr>
            <a:spLocks noGrp="1"/>
          </p:cNvSpPr>
          <p:nvPr>
            <p:ph type="body" sz="quarter" idx="11"/>
          </p:nvPr>
        </p:nvSpPr>
        <p:spPr>
          <a:xfrm>
            <a:off x="4083637" y="3290500"/>
            <a:ext cx="4024725" cy="276999"/>
          </a:xfrm>
        </p:spPr>
        <p:txBody>
          <a:bodyPr/>
          <a:lstStyle/>
          <a:p>
            <a:pPr algn="ctr"/>
            <a:r>
              <a:rPr lang="en-US" dirty="0"/>
              <a:t>Questions? Email scope@eatright.org. </a:t>
            </a:r>
          </a:p>
        </p:txBody>
      </p:sp>
      <p:pic>
        <p:nvPicPr>
          <p:cNvPr id="11" name="Audio 10" descr="Audio speaker icon">
            <a:hlinkClick r:id="" action="ppaction://media"/>
            <a:extLst>
              <a:ext uri="{FF2B5EF4-FFF2-40B4-BE49-F238E27FC236}">
                <a16:creationId xmlns:a16="http://schemas.microsoft.com/office/drawing/2014/main" id="{4ADCE4ED-4350-71F9-C3D2-57C4B29C84C7}"/>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40B77400-9C18-8542-A184-0CAE8B407A53}"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3439163"/>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B6DD79-5060-3EE1-C197-7262AC561076}"/>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AFFC8D07-EFFB-5FDE-47BA-E513906A21B1}"/>
              </a:ext>
            </a:extLst>
          </p:cNvPr>
          <p:cNvGrpSpPr/>
          <p:nvPr/>
        </p:nvGrpSpPr>
        <p:grpSpPr>
          <a:xfrm>
            <a:off x="651259" y="463619"/>
            <a:ext cx="11003526" cy="1732735"/>
            <a:chOff x="651259" y="463619"/>
            <a:chExt cx="11003526" cy="1732735"/>
          </a:xfrm>
        </p:grpSpPr>
        <p:sp>
          <p:nvSpPr>
            <p:cNvPr id="7" name="Rounded Rectangle 6"/>
            <p:cNvSpPr/>
            <p:nvPr/>
          </p:nvSpPr>
          <p:spPr>
            <a:xfrm>
              <a:off x="2567229" y="774462"/>
              <a:ext cx="9087556" cy="1078102"/>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p:cNvSpPr txBox="1"/>
            <p:nvPr/>
          </p:nvSpPr>
          <p:spPr>
            <a:xfrm>
              <a:off x="2728162" y="1099153"/>
              <a:ext cx="8548939" cy="461665"/>
            </a:xfrm>
            <a:prstGeom prst="rect">
              <a:avLst/>
            </a:prstGeom>
            <a:noFill/>
          </p:spPr>
          <p:txBody>
            <a:bodyPr wrap="square" rtlCol="0">
              <a:spAutoFit/>
            </a:bodyPr>
            <a:lstStyle/>
            <a:p>
              <a:pPr algn="l"/>
              <a:r>
                <a:rPr lang="en-US" sz="2400" dirty="0">
                  <a:solidFill>
                    <a:schemeClr val="tx1"/>
                  </a:solidFill>
                </a:rPr>
                <a:t>Good morning, how are you today?</a:t>
              </a:r>
            </a:p>
          </p:txBody>
        </p:sp>
        <p:pic>
          <p:nvPicPr>
            <p:cNvPr id="2" name="Picture 1">
              <a:extLst>
                <a:ext uri="{FF2B5EF4-FFF2-40B4-BE49-F238E27FC236}">
                  <a16:creationId xmlns:a16="http://schemas.microsoft.com/office/drawing/2014/main" id="{F308DCD6-4176-AD58-5D05-CC8980361635}"/>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9C1106E3-EECE-7643-820D-E93067128D9B}"/>
              </a:ext>
            </a:extLst>
          </p:cNvPr>
          <p:cNvGrpSpPr/>
          <p:nvPr/>
        </p:nvGrpSpPr>
        <p:grpSpPr>
          <a:xfrm>
            <a:off x="609599" y="2408665"/>
            <a:ext cx="11026689" cy="1770015"/>
            <a:chOff x="609599" y="2408665"/>
            <a:chExt cx="11026689" cy="1770015"/>
          </a:xfrm>
        </p:grpSpPr>
        <p:sp>
          <p:nvSpPr>
            <p:cNvPr id="16" name="Rounded Rectangle 15"/>
            <p:cNvSpPr/>
            <p:nvPr/>
          </p:nvSpPr>
          <p:spPr>
            <a:xfrm>
              <a:off x="2548732" y="2939388"/>
              <a:ext cx="9087556" cy="979223"/>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p:cNvSpPr txBox="1"/>
            <p:nvPr/>
          </p:nvSpPr>
          <p:spPr>
            <a:xfrm>
              <a:off x="2567229" y="3198166"/>
              <a:ext cx="8709872" cy="461665"/>
            </a:xfrm>
            <a:prstGeom prst="rect">
              <a:avLst/>
            </a:prstGeom>
            <a:noFill/>
          </p:spPr>
          <p:txBody>
            <a:bodyPr wrap="square" rtlCol="0">
              <a:spAutoFit/>
            </a:bodyPr>
            <a:lstStyle/>
            <a:p>
              <a:r>
                <a:rPr lang="en-US" sz="2400" dirty="0"/>
                <a:t>I am well, thank you. How can I help you?</a:t>
              </a:r>
            </a:p>
          </p:txBody>
        </p:sp>
        <p:pic>
          <p:nvPicPr>
            <p:cNvPr id="3" name="Picture 2">
              <a:extLst>
                <a:ext uri="{FF2B5EF4-FFF2-40B4-BE49-F238E27FC236}">
                  <a16:creationId xmlns:a16="http://schemas.microsoft.com/office/drawing/2014/main" id="{ED8FF095-A519-322D-3E97-B3E493DF6FD2}"/>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14" name="Audio 113" descr="Audio speaker icon">
            <a:hlinkClick r:id="" action="ppaction://media"/>
            <a:extLst>
              <a:ext uri="{FF2B5EF4-FFF2-40B4-BE49-F238E27FC236}">
                <a16:creationId xmlns:a16="http://schemas.microsoft.com/office/drawing/2014/main" id="{D6226294-0BD9-3E22-692F-340F6D8BC65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B21D670-FD2E-BD40-B3A9-6823CB6FCDB6}"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4601564"/>
      </p:ext>
    </p:extLst>
  </p:cSld>
  <p:clrMapOvr>
    <a:masterClrMapping/>
  </p:clrMapOvr>
  <mc:AlternateContent xmlns:mc="http://schemas.openxmlformats.org/markup-compatibility/2006" xmlns:p14="http://schemas.microsoft.com/office/powerpoint/2010/main">
    <mc:Choice Requires="p14">
      <p:transition spd="slow" p14:dur="2000" advTm="6292"/>
    </mc:Choice>
    <mc:Fallback xmlns="">
      <p:transition spd="slow" advTm="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316BE-4FFB-3F1C-CD52-71750E84D2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E66033-E4B7-23E7-E9BA-E5F99A51858C}"/>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C5781D0B-753E-5174-C9C9-B7F0EEAC18E9}"/>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9F91E762-6032-9468-416E-4322751FEDA7}"/>
                </a:ext>
              </a:extLst>
            </p:cNvPr>
            <p:cNvSpPr/>
            <p:nvPr/>
          </p:nvSpPr>
          <p:spPr>
            <a:xfrm>
              <a:off x="2567229" y="774462"/>
              <a:ext cx="9087556" cy="1078102"/>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2D4DD15C-7EB5-7F09-0736-C2A8EB642F76}"/>
                </a:ext>
              </a:extLst>
            </p:cNvPr>
            <p:cNvSpPr txBox="1"/>
            <p:nvPr/>
          </p:nvSpPr>
          <p:spPr>
            <a:xfrm>
              <a:off x="2728162" y="1099153"/>
              <a:ext cx="8548939" cy="461665"/>
            </a:xfrm>
            <a:prstGeom prst="rect">
              <a:avLst/>
            </a:prstGeom>
            <a:noFill/>
          </p:spPr>
          <p:txBody>
            <a:bodyPr wrap="square" rtlCol="0">
              <a:spAutoFit/>
            </a:bodyPr>
            <a:lstStyle/>
            <a:p>
              <a:pPr algn="l"/>
              <a:r>
                <a:rPr lang="en-US" sz="2400" dirty="0">
                  <a:solidFill>
                    <a:schemeClr val="tx1"/>
                  </a:solidFill>
                </a:rPr>
                <a:t>Good morning, how are you today?</a:t>
              </a:r>
            </a:p>
          </p:txBody>
        </p:sp>
        <p:pic>
          <p:nvPicPr>
            <p:cNvPr id="2" name="Picture 1">
              <a:extLst>
                <a:ext uri="{FF2B5EF4-FFF2-40B4-BE49-F238E27FC236}">
                  <a16:creationId xmlns:a16="http://schemas.microsoft.com/office/drawing/2014/main" id="{B6BA719C-86E1-5C05-204D-9E541F958534}"/>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B7242B9A-AAD6-9A37-6B21-7772245A292E}"/>
              </a:ext>
            </a:extLst>
          </p:cNvPr>
          <p:cNvGrpSpPr/>
          <p:nvPr/>
        </p:nvGrpSpPr>
        <p:grpSpPr>
          <a:xfrm>
            <a:off x="609599" y="2408665"/>
            <a:ext cx="11026689" cy="1770015"/>
            <a:chOff x="609599" y="2408665"/>
            <a:chExt cx="11026689" cy="1770015"/>
          </a:xfrm>
        </p:grpSpPr>
        <p:sp>
          <p:nvSpPr>
            <p:cNvPr id="16" name="Rounded Rectangle 15">
              <a:extLst>
                <a:ext uri="{FF2B5EF4-FFF2-40B4-BE49-F238E27FC236}">
                  <a16:creationId xmlns:a16="http://schemas.microsoft.com/office/drawing/2014/main" id="{0FFE4BDD-7BB0-323A-02CA-E35BFDE385FB}"/>
                </a:ext>
              </a:extLst>
            </p:cNvPr>
            <p:cNvSpPr/>
            <p:nvPr/>
          </p:nvSpPr>
          <p:spPr>
            <a:xfrm>
              <a:off x="2548732" y="2939388"/>
              <a:ext cx="9087556" cy="979223"/>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C89893BB-E016-E4BA-26B5-3B2F5B535A8E}"/>
                </a:ext>
              </a:extLst>
            </p:cNvPr>
            <p:cNvSpPr txBox="1"/>
            <p:nvPr/>
          </p:nvSpPr>
          <p:spPr>
            <a:xfrm>
              <a:off x="2567229" y="3198166"/>
              <a:ext cx="8709872" cy="461665"/>
            </a:xfrm>
            <a:prstGeom prst="rect">
              <a:avLst/>
            </a:prstGeom>
            <a:noFill/>
          </p:spPr>
          <p:txBody>
            <a:bodyPr wrap="square" rtlCol="0">
              <a:spAutoFit/>
            </a:bodyPr>
            <a:lstStyle/>
            <a:p>
              <a:r>
                <a:rPr lang="en-US" sz="2400" dirty="0"/>
                <a:t>I am well, thank you. How can I help you?</a:t>
              </a:r>
            </a:p>
          </p:txBody>
        </p:sp>
        <p:pic>
          <p:nvPicPr>
            <p:cNvPr id="3" name="Picture 2">
              <a:extLst>
                <a:ext uri="{FF2B5EF4-FFF2-40B4-BE49-F238E27FC236}">
                  <a16:creationId xmlns:a16="http://schemas.microsoft.com/office/drawing/2014/main" id="{9B5522A4-FB12-0CCB-AF58-94F26230CA5C}"/>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C5A745B7-DBAA-54E9-131E-9A3093AD047E}"/>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3" name="Audio 22" descr="Audio speaker icon">
            <a:hlinkClick r:id="" action="ppaction://media"/>
            <a:extLst>
              <a:ext uri="{FF2B5EF4-FFF2-40B4-BE49-F238E27FC236}">
                <a16:creationId xmlns:a16="http://schemas.microsoft.com/office/drawing/2014/main" id="{37AFB440-E977-2127-C6C9-401BF9F8E55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59CF7F1-700B-4E47-99F6-4D54901E34C8}"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4381160"/>
      </p:ext>
    </p:extLst>
  </p:cSld>
  <p:clrMapOvr>
    <a:masterClrMapping/>
  </p:clrMapOvr>
  <mc:AlternateContent xmlns:mc="http://schemas.openxmlformats.org/markup-compatibility/2006" xmlns:p14="http://schemas.microsoft.com/office/powerpoint/2010/main">
    <mc:Choice Requires="p14">
      <p:transition spd="slow" p14:dur="2000" advTm="6683"/>
    </mc:Choice>
    <mc:Fallback xmlns="">
      <p:transition spd="slow" advTm="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0C27-0012-3BA9-0592-23041AAD1A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96A016-385C-9D57-5A59-8C85B96774B8}"/>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46A72DCA-955A-5CB9-F187-3F0B11B193A5}"/>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5D318579-B348-D6BB-6316-667B074B175D}"/>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711E5E5F-BE8E-F940-D17D-12EED2A90BC2}"/>
                </a:ext>
              </a:extLst>
            </p:cNvPr>
            <p:cNvSpPr txBox="1"/>
            <p:nvPr/>
          </p:nvSpPr>
          <p:spPr>
            <a:xfrm>
              <a:off x="2797524" y="752575"/>
              <a:ext cx="8548939" cy="916854"/>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I see that you have been involved in J.D.’s care here at the hospital. Can you tell me what prompted you to visit J.D. on May 20</a:t>
              </a:r>
              <a:r>
                <a:rPr lang="en-US" sz="24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D427185-6B74-AE7F-B1A9-46E6F1A455E9}"/>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1266BCAD-7B88-EE69-F753-90BA294A277E}"/>
              </a:ext>
            </a:extLst>
          </p:cNvPr>
          <p:cNvGrpSpPr/>
          <p:nvPr/>
        </p:nvGrpSpPr>
        <p:grpSpPr>
          <a:xfrm>
            <a:off x="609599" y="2408665"/>
            <a:ext cx="11099308" cy="1770015"/>
            <a:chOff x="609599" y="2408665"/>
            <a:chExt cx="11099308" cy="1770015"/>
          </a:xfrm>
        </p:grpSpPr>
        <p:sp>
          <p:nvSpPr>
            <p:cNvPr id="16" name="Rounded Rectangle 15">
              <a:extLst>
                <a:ext uri="{FF2B5EF4-FFF2-40B4-BE49-F238E27FC236}">
                  <a16:creationId xmlns:a16="http://schemas.microsoft.com/office/drawing/2014/main" id="{148F31FB-5A10-5EDD-2FE6-A8CB55930EE9}"/>
                </a:ext>
              </a:extLst>
            </p:cNvPr>
            <p:cNvSpPr/>
            <p:nvPr/>
          </p:nvSpPr>
          <p:spPr>
            <a:xfrm>
              <a:off x="2621351" y="2408665"/>
              <a:ext cx="9087556" cy="1770015"/>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E678F53A-47D2-EFC2-F610-D9D6BB31F6D0}"/>
                </a:ext>
              </a:extLst>
            </p:cNvPr>
            <p:cNvSpPr txBox="1"/>
            <p:nvPr/>
          </p:nvSpPr>
          <p:spPr>
            <a:xfrm>
              <a:off x="2756071" y="2835245"/>
              <a:ext cx="8709872" cy="916854"/>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Sure, I received a consult from nursing. The patient was screened on admission by a nurse and was determined to be at nutrition risk.</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49AED08-B43F-51B9-F949-9ACF988F3D15}"/>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E19C206C-EA4D-AD85-0A58-ABBE53CA4BF7}"/>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26" name="Audio 25" descr="Audio speaker icon">
            <a:hlinkClick r:id="" action="ppaction://media"/>
            <a:extLst>
              <a:ext uri="{FF2B5EF4-FFF2-40B4-BE49-F238E27FC236}">
                <a16:creationId xmlns:a16="http://schemas.microsoft.com/office/drawing/2014/main" id="{6EC9E536-ADE6-E7D1-7929-60748B1EF9E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99404E3-4379-0F4D-8510-607CC5C5A7D3}"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5166511"/>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ABB89-7465-3529-6F4A-0C46AB1E75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15D369-F5CB-3B38-DCAF-9CA494001560}"/>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3C4D0692-7891-DFD3-C92B-3466394BED76}"/>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F90164D6-0E3E-5617-3D9D-0C70E4054793}"/>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D38ECE5D-398F-2312-C65F-9B94DAE52D8B}"/>
                </a:ext>
              </a:extLst>
            </p:cNvPr>
            <p:cNvSpPr txBox="1"/>
            <p:nvPr/>
          </p:nvSpPr>
          <p:spPr>
            <a:xfrm>
              <a:off x="2797524" y="752575"/>
              <a:ext cx="8548939" cy="916854"/>
            </a:xfrm>
            <a:prstGeom prst="rect">
              <a:avLst/>
            </a:prstGeom>
            <a:noFill/>
          </p:spPr>
          <p:txBody>
            <a:bodyPr wrap="square" lIns="91440" rIns="91440" rtlCol="0">
              <a:spAutoFit/>
            </a:bodyPr>
            <a:lstStyle/>
            <a:p>
              <a:pPr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Arial" panose="020B0604020202020204" pitchFamily="34" charset="0"/>
                </a:rPr>
                <a:t>I see that you have been involved in J.D.’s care here at the hospital. Can you tell me what prompted you to visit J.D. on May 20</a:t>
              </a:r>
              <a:r>
                <a:rPr lang="en-US" sz="24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F9AA594-D022-55EB-8831-D85C2A504A38}"/>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2F1335D5-11DE-1CF7-893E-18B8CE677401}"/>
              </a:ext>
            </a:extLst>
          </p:cNvPr>
          <p:cNvGrpSpPr/>
          <p:nvPr/>
        </p:nvGrpSpPr>
        <p:grpSpPr>
          <a:xfrm>
            <a:off x="609599" y="2408665"/>
            <a:ext cx="11099308" cy="1770015"/>
            <a:chOff x="609599" y="2408665"/>
            <a:chExt cx="11099308" cy="1770015"/>
          </a:xfrm>
        </p:grpSpPr>
        <p:sp>
          <p:nvSpPr>
            <p:cNvPr id="16" name="Rounded Rectangle 15">
              <a:extLst>
                <a:ext uri="{FF2B5EF4-FFF2-40B4-BE49-F238E27FC236}">
                  <a16:creationId xmlns:a16="http://schemas.microsoft.com/office/drawing/2014/main" id="{3D28468C-3B04-003E-E69B-C7638BD58112}"/>
                </a:ext>
              </a:extLst>
            </p:cNvPr>
            <p:cNvSpPr/>
            <p:nvPr/>
          </p:nvSpPr>
          <p:spPr>
            <a:xfrm>
              <a:off x="2621351" y="2408665"/>
              <a:ext cx="9087556" cy="1770015"/>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37E4DC9F-0CF3-B2AC-2BCF-EAA8AAF8EE66}"/>
                </a:ext>
              </a:extLst>
            </p:cNvPr>
            <p:cNvSpPr txBox="1"/>
            <p:nvPr/>
          </p:nvSpPr>
          <p:spPr>
            <a:xfrm>
              <a:off x="2756071" y="2835245"/>
              <a:ext cx="8709872" cy="916854"/>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Sure, I received a consult from nursing. The patient was screened on admission by a nurse and was determined to be at nutrition risk.</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16B290F-5F59-73AF-D161-C717457B5286}"/>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7A429272-E922-1849-752B-8ECE205FB917}"/>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2" name="Audio 11" descr="Audio speaker icon">
            <a:hlinkClick r:id="" action="ppaction://media"/>
            <a:extLst>
              <a:ext uri="{FF2B5EF4-FFF2-40B4-BE49-F238E27FC236}">
                <a16:creationId xmlns:a16="http://schemas.microsoft.com/office/drawing/2014/main" id="{1599BEAD-12A6-7A60-9746-C463E96C567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02A5F82-C834-1D43-98FA-76BE13DABEB3}"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5666102"/>
      </p:ext>
    </p:extLst>
  </p:cSld>
  <p:clrMapOvr>
    <a:masterClrMapping/>
  </p:clrMapOvr>
  <mc:AlternateContent xmlns:mc="http://schemas.openxmlformats.org/markup-compatibility/2006" xmlns:p14="http://schemas.microsoft.com/office/powerpoint/2010/main">
    <mc:Choice Requires="p14">
      <p:transition spd="slow" p14:dur="2000" advTm="12806"/>
    </mc:Choice>
    <mc:Fallback xmlns="">
      <p:transition spd="slow" advTm="1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EBB9B-232B-B5A0-6177-03BE854FA2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8CA3D0-BAA8-30C9-0033-A47C3D511B52}"/>
              </a:ext>
              <a:ext uri="{C183D7F6-B498-43B3-948B-1728B52AA6E4}">
                <adec:decorative xmlns:adec="http://schemas.microsoft.com/office/drawing/2017/decorative" val="1"/>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     </a:t>
            </a:r>
          </a:p>
        </p:txBody>
      </p:sp>
      <p:grpSp>
        <p:nvGrpSpPr>
          <p:cNvPr id="5" name="Group 4" descr="Question by Joint Commission Surveyor">
            <a:extLst>
              <a:ext uri="{FF2B5EF4-FFF2-40B4-BE49-F238E27FC236}">
                <a16:creationId xmlns:a16="http://schemas.microsoft.com/office/drawing/2014/main" id="{34EB2777-76BF-62AE-6A5F-3F598A543D48}"/>
              </a:ext>
            </a:extLst>
          </p:cNvPr>
          <p:cNvGrpSpPr/>
          <p:nvPr/>
        </p:nvGrpSpPr>
        <p:grpSpPr>
          <a:xfrm>
            <a:off x="651259" y="463619"/>
            <a:ext cx="11003526" cy="1732735"/>
            <a:chOff x="651259" y="463619"/>
            <a:chExt cx="11003526" cy="1732735"/>
          </a:xfrm>
        </p:grpSpPr>
        <p:sp>
          <p:nvSpPr>
            <p:cNvPr id="7" name="Rounded Rectangle 6">
              <a:extLst>
                <a:ext uri="{FF2B5EF4-FFF2-40B4-BE49-F238E27FC236}">
                  <a16:creationId xmlns:a16="http://schemas.microsoft.com/office/drawing/2014/main" id="{81051165-5809-3F6D-74F9-C51F710CB23F}"/>
                </a:ext>
              </a:extLst>
            </p:cNvPr>
            <p:cNvSpPr/>
            <p:nvPr/>
          </p:nvSpPr>
          <p:spPr>
            <a:xfrm>
              <a:off x="2567229" y="463619"/>
              <a:ext cx="9087556" cy="1562796"/>
            </a:xfrm>
            <a:prstGeom prst="roundRect">
              <a:avLst/>
            </a:prstGeom>
            <a:solidFill>
              <a:srgbClr val="37145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extBox 12">
              <a:extLst>
                <a:ext uri="{FF2B5EF4-FFF2-40B4-BE49-F238E27FC236}">
                  <a16:creationId xmlns:a16="http://schemas.microsoft.com/office/drawing/2014/main" id="{6F2A5A2B-4C39-BCF1-0F9C-B5684817E84A}"/>
                </a:ext>
              </a:extLst>
            </p:cNvPr>
            <p:cNvSpPr txBox="1"/>
            <p:nvPr/>
          </p:nvSpPr>
          <p:spPr>
            <a:xfrm>
              <a:off x="2797524" y="752575"/>
              <a:ext cx="8548939" cy="1341586"/>
            </a:xfrm>
            <a:prstGeom prst="rect">
              <a:avLst/>
            </a:prstGeom>
            <a:noFill/>
          </p:spPr>
          <p:txBody>
            <a:bodyPr wrap="square" lIns="91440" rIns="91440" rtlCol="0">
              <a:spAutoFit/>
            </a:bodyPr>
            <a:lstStyle/>
            <a:p>
              <a:pPr>
                <a:lnSpc>
                  <a:spcPct val="115000"/>
                </a:lnSpc>
              </a:pPr>
              <a:r>
                <a:rPr lang="en-US" sz="2400" dirty="0">
                  <a:effectLst/>
                  <a:latin typeface="Calibri" panose="020F0502020204030204" pitchFamily="34" charset="0"/>
                  <a:ea typeface="Calibri" panose="020F0502020204030204" pitchFamily="34" charset="0"/>
                  <a:cs typeface="Arial" panose="020B0604020202020204" pitchFamily="34" charset="0"/>
                </a:rPr>
                <a:t>When did you receive the consult and what is your policy on completion of consults?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16179FF-F85B-700A-E231-9633C3FEA17C}"/>
                </a:ext>
              </a:extLst>
            </p:cNvPr>
            <p:cNvPicPr>
              <a:picLocks noChangeAspect="1"/>
            </p:cNvPicPr>
            <p:nvPr/>
          </p:nvPicPr>
          <p:blipFill>
            <a:blip r:embed="rId5"/>
            <a:srcRect l="6579" r="6579"/>
            <a:stretch/>
          </p:blipFill>
          <p:spPr>
            <a:xfrm>
              <a:off x="651259" y="463619"/>
              <a:ext cx="1607648" cy="1732735"/>
            </a:xfrm>
            <a:prstGeom prst="ellipse">
              <a:avLst/>
            </a:prstGeom>
            <a:noFill/>
            <a:ln w="28575">
              <a:solidFill>
                <a:schemeClr val="tx1"/>
              </a:solidFill>
            </a:ln>
          </p:spPr>
        </p:pic>
      </p:grpSp>
      <p:grpSp>
        <p:nvGrpSpPr>
          <p:cNvPr id="6" name="Group 5" descr="Answer by woman representing Clinical RDN">
            <a:extLst>
              <a:ext uri="{FF2B5EF4-FFF2-40B4-BE49-F238E27FC236}">
                <a16:creationId xmlns:a16="http://schemas.microsoft.com/office/drawing/2014/main" id="{0337D250-CA3E-021E-8A15-B1C217A85043}"/>
              </a:ext>
            </a:extLst>
          </p:cNvPr>
          <p:cNvGrpSpPr/>
          <p:nvPr/>
        </p:nvGrpSpPr>
        <p:grpSpPr>
          <a:xfrm>
            <a:off x="609599" y="2408665"/>
            <a:ext cx="11058055" cy="1770015"/>
            <a:chOff x="609599" y="2408665"/>
            <a:chExt cx="11058055" cy="1770015"/>
          </a:xfrm>
        </p:grpSpPr>
        <p:sp>
          <p:nvSpPr>
            <p:cNvPr id="16" name="Rounded Rectangle 15">
              <a:extLst>
                <a:ext uri="{FF2B5EF4-FFF2-40B4-BE49-F238E27FC236}">
                  <a16:creationId xmlns:a16="http://schemas.microsoft.com/office/drawing/2014/main" id="{8DEB8BE5-5FA9-FD7D-9206-40D529AE5DDE}"/>
                </a:ext>
              </a:extLst>
            </p:cNvPr>
            <p:cNvSpPr/>
            <p:nvPr/>
          </p:nvSpPr>
          <p:spPr>
            <a:xfrm>
              <a:off x="2580098" y="2685013"/>
              <a:ext cx="9087556" cy="1341587"/>
            </a:xfrm>
            <a:prstGeom prst="roundRect">
              <a:avLst/>
            </a:prstGeom>
            <a:solidFill>
              <a:srgbClr val="9B0D5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TextBox 16">
              <a:extLst>
                <a:ext uri="{FF2B5EF4-FFF2-40B4-BE49-F238E27FC236}">
                  <a16:creationId xmlns:a16="http://schemas.microsoft.com/office/drawing/2014/main" id="{51F70AEE-044B-6907-2373-1BE1D642ED26}"/>
                </a:ext>
              </a:extLst>
            </p:cNvPr>
            <p:cNvSpPr txBox="1"/>
            <p:nvPr/>
          </p:nvSpPr>
          <p:spPr>
            <a:xfrm>
              <a:off x="2768940" y="2835245"/>
              <a:ext cx="8709872" cy="916854"/>
            </a:xfrm>
            <a:prstGeom prst="rect">
              <a:avLst/>
            </a:prstGeom>
            <a:noFill/>
          </p:spPr>
          <p:txBody>
            <a:bodyPr wrap="square" rtlCol="0">
              <a:spAutoFit/>
            </a:bodyPr>
            <a:lstStyle/>
            <a:p>
              <a:pPr marR="0">
                <a:lnSpc>
                  <a:spcPct val="115000"/>
                </a:lnSpc>
                <a:spcBef>
                  <a:spcPts val="0"/>
                </a:spcBef>
                <a:spcAft>
                  <a:spcPts val="0"/>
                </a:spcAft>
              </a:pPr>
              <a:r>
                <a:rPr lang="en-US" sz="2400" dirty="0">
                  <a:latin typeface="Calibri" panose="020F0502020204030204" pitchFamily="34" charset="0"/>
                  <a:ea typeface="Calibri" panose="020F0502020204030204" pitchFamily="34" charset="0"/>
                  <a:cs typeface="Arial" panose="020B0604020202020204" pitchFamily="34" charset="0"/>
                </a:rPr>
                <a:t>I received it on May 19</a:t>
              </a:r>
              <a:r>
                <a:rPr lang="en-US" sz="2400" baseline="30000" dirty="0">
                  <a:latin typeface="Calibri" panose="020F0502020204030204" pitchFamily="34" charset="0"/>
                  <a:ea typeface="Calibri" panose="020F0502020204030204" pitchFamily="34" charset="0"/>
                  <a:cs typeface="Arial" panose="020B0604020202020204" pitchFamily="34" charset="0"/>
                </a:rPr>
                <a:t>th</a:t>
              </a:r>
              <a:r>
                <a:rPr lang="en-US" sz="2400" dirty="0">
                  <a:latin typeface="Calibri" panose="020F0502020204030204" pitchFamily="34" charset="0"/>
                  <a:ea typeface="Calibri" panose="020F0502020204030204" pitchFamily="34" charset="0"/>
                  <a:cs typeface="Arial" panose="020B0604020202020204" pitchFamily="34" charset="0"/>
                </a:rPr>
                <a:t>. The policy states that the dietitian must complete all consults within 48 hours.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1FC8D95-81B5-AA95-9B10-118B88DBA19D}"/>
                </a:ext>
              </a:extLst>
            </p:cNvPr>
            <p:cNvPicPr>
              <a:picLocks noChangeAspect="1"/>
            </p:cNvPicPr>
            <p:nvPr/>
          </p:nvPicPr>
          <p:blipFill>
            <a:blip r:embed="rId6"/>
            <a:srcRect l="6200" r="6200"/>
            <a:stretch/>
          </p:blipFill>
          <p:spPr>
            <a:xfrm>
              <a:off x="609599" y="2408665"/>
              <a:ext cx="1649308" cy="1770015"/>
            </a:xfrm>
            <a:prstGeom prst="ellipse">
              <a:avLst/>
            </a:prstGeom>
            <a:noFill/>
            <a:ln w="28575">
              <a:solidFill>
                <a:srgbClr val="000000"/>
              </a:solidFill>
            </a:ln>
          </p:spPr>
        </p:pic>
      </p:grpSp>
      <p:sp>
        <p:nvSpPr>
          <p:cNvPr id="14" name="TextBox 13">
            <a:extLst>
              <a:ext uri="{FF2B5EF4-FFF2-40B4-BE49-F238E27FC236}">
                <a16:creationId xmlns:a16="http://schemas.microsoft.com/office/drawing/2014/main" id="{4444A513-9D0D-1012-AC8D-2F68836756EB}"/>
              </a:ext>
            </a:extLst>
          </p:cNvPr>
          <p:cNvSpPr txBox="1"/>
          <p:nvPr/>
        </p:nvSpPr>
        <p:spPr>
          <a:xfrm>
            <a:off x="609599" y="6352328"/>
            <a:ext cx="3856384" cy="253916"/>
          </a:xfrm>
          <a:prstGeom prst="rect">
            <a:avLst/>
          </a:prstGeom>
          <a:noFill/>
        </p:spPr>
        <p:txBody>
          <a:bodyPr wrap="square" rtlCol="0">
            <a:spAutoFit/>
          </a:bodyPr>
          <a:lstStyle/>
          <a:p>
            <a:pPr lvl="0">
              <a:buClr>
                <a:srgbClr val="39683E"/>
              </a:buClr>
              <a:defRPr/>
            </a:pPr>
            <a:r>
              <a:rPr lang="en-US" sz="1050" i="1" kern="0" dirty="0">
                <a:solidFill>
                  <a:srgbClr val="000000"/>
                </a:solidFill>
                <a:latin typeface="Myriad Pro" panose="020B0503030403020204" pitchFamily="34" charset="0"/>
                <a:cs typeface="Arial" panose="020B0604020202020204" pitchFamily="34" charset="0"/>
              </a:rPr>
              <a:t>© 2026 Academy of Nutrition and Dietetics</a:t>
            </a:r>
          </a:p>
        </p:txBody>
      </p:sp>
      <p:pic>
        <p:nvPicPr>
          <p:cNvPr id="10" name="Audio 9" descr="Audio speaker icon">
            <a:hlinkClick r:id="" action="ppaction://media"/>
            <a:extLst>
              <a:ext uri="{FF2B5EF4-FFF2-40B4-BE49-F238E27FC236}">
                <a16:creationId xmlns:a16="http://schemas.microsoft.com/office/drawing/2014/main" id="{7D034A1D-0F19-AB56-30BB-40E10EF2866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B598393-DABB-DF4E-B367-FDE1E92D0EFB}" label="" lang="en-us" r:embed="rId7"/>
                        </p173:trackLst>
                      </p173:tracksInfo>
                    </p:ext>
                  </p14:extLst>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7648448"/>
      </p:ext>
    </p:extLst>
  </p:cSld>
  <p:clrMapOvr>
    <a:masterClrMapping/>
  </p:clrMapOvr>
  <mc:AlternateContent xmlns:mc="http://schemas.openxmlformats.org/markup-compatibility/2006" xmlns:p14="http://schemas.microsoft.com/office/powerpoint/2010/main">
    <mc:Choice Requires="p14">
      <p:transition spd="slow" p14:dur="2000" advTm="9770"/>
    </mc:Choice>
    <mc:Fallback xmlns="">
      <p:transition spd="slow" advTm="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CDR PowerPoint Templates" id="{3D79AB26-A0C1-4A45-9B59-5E912CB49F9A}" vid="{A608F956-410D-2D4E-9B06-CFF3BB53ADE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CDR PowerPoint Templates</Template>
  <TotalTime>6667</TotalTime>
  <Words>4345</Words>
  <Application>Microsoft Macintosh PowerPoint</Application>
  <PresentationFormat>Widescreen</PresentationFormat>
  <Paragraphs>257</Paragraphs>
  <Slides>47</Slides>
  <Notes>47</Notes>
  <HiddenSlides>0</HiddenSlides>
  <MMClips>47</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62" baseType="lpstr">
      <vt:lpstr>Aptos</vt:lpstr>
      <vt:lpstr>Aptos Display</vt:lpstr>
      <vt:lpstr>Arial</vt:lpstr>
      <vt:lpstr>Calibri</vt:lpstr>
      <vt:lpstr>Cambria</vt:lpstr>
      <vt:lpstr>Courier New</vt:lpstr>
      <vt:lpstr>Myriad Pro</vt:lpstr>
      <vt:lpstr>Myriad Pro Light</vt:lpstr>
      <vt:lpstr>Nunito Light</vt:lpstr>
      <vt:lpstr>Segoe UI</vt:lpstr>
      <vt:lpstr>Symbol</vt:lpstr>
      <vt:lpstr>Wingdings</vt:lpstr>
      <vt:lpstr>Office Theme</vt:lpstr>
      <vt:lpstr>1_Office Theme</vt:lpstr>
      <vt:lpstr>think-cell Slide</vt:lpstr>
      <vt:lpstr>Case Study: A Joint Commission Interview</vt:lpstr>
      <vt:lpstr>The intent is to identify the nutrition department’s process for identifying which patients to follow, the care process, and the qualifications of the RDN and method of determining staff competence.</vt:lpstr>
      <vt:lpstr>Scenario</vt:lpstr>
      <vt:lpstr>Survey Participants</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Buelsing Sowards</dc:creator>
  <cp:lastModifiedBy>Andrew Larson</cp:lastModifiedBy>
  <cp:revision>30</cp:revision>
  <dcterms:created xsi:type="dcterms:W3CDTF">2023-11-09T19:19:18Z</dcterms:created>
  <dcterms:modified xsi:type="dcterms:W3CDTF">2026-05-21T01:55:46Z</dcterms:modified>
</cp:coreProperties>
</file>