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1.xml" ContentType="application/vnd.openxmlformats-officedocument.presentationml.tag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455" r:id="rId2"/>
    <p:sldId id="257" r:id="rId3"/>
    <p:sldId id="456" r:id="rId4"/>
    <p:sldId id="426" r:id="rId5"/>
    <p:sldId id="471" r:id="rId6"/>
    <p:sldId id="444" r:id="rId7"/>
    <p:sldId id="458" r:id="rId8"/>
    <p:sldId id="470" r:id="rId9"/>
    <p:sldId id="469" r:id="rId10"/>
    <p:sldId id="432" r:id="rId11"/>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745D2C-3BAD-D27B-660E-4FD74064235A}" name="Carol Gilmore" initials="CG" userId="S::cgilmore@eatright.org::2cd4488a-452a-4efe-8d65-b97c20740a5e" providerId="AD"/>
  <p188:author id="{298403AB-B81F-98C4-8BC5-2A973504D14C}" name="Dana Buelsing Sowards" initials="DB" userId="S::dbuelsing@eatright.org::6994d87b-ee56-43d4-b5c3-7d5fdc8931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006C"/>
    <a:srgbClr val="FFA3E5"/>
    <a:srgbClr val="4C7F72"/>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74" autoAdjust="0"/>
    <p:restoredTop sz="81140" autoAdjust="0"/>
  </p:normalViewPr>
  <p:slideViewPr>
    <p:cSldViewPr snapToGrid="0">
      <p:cViewPr varScale="1">
        <p:scale>
          <a:sx n="142" d="100"/>
          <a:sy n="142" d="100"/>
        </p:scale>
        <p:origin x="992"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1" d="100"/>
          <a:sy n="71" d="100"/>
        </p:scale>
        <p:origin x="3468"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5/20/26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dirty="0"/>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dirty="0"/>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m10.safelinks.protection.outlook.com/?url=https%3A%2F%2Fwww.cdrnet.org%2Fvault%2F2459%2Fweb%2Ffiles%2F1%2520CDR_Scope_Of_Algorithm_Dec%25202022.pdf&amp;data=05%7C02%7Csasberry%40eatright.org%7C1a77fe3ab1a74732cd1c08dce31a49f7%7C5da1b5c430044586b7ab2dd01f24d7d2%7C0%7C0%7C638634949301702489%7CUnknown%7CTWFpbGZsb3d8eyJWIjoiMC4wLjAwMDAiLCJQIjoiV2luMzIiLCJBTiI6Ik1haWwiLCJXVCI6Mn0%3D%7C0%7C%7C%7C&amp;sdata=8dOYIcuNHPNX4uv5uX43GMp77Uw%2BE3kgyFE6J4XPOEg%3D&amp;reserved=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this video, which is a Practice Tool highlighting topics related to interprofessional collaboration and advanced practice for the RDN and NDTR.</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1151989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Thank you! Please send questions </a:t>
            </a:r>
            <a:r>
              <a:rPr lang="en-US" u="none"/>
              <a:t>to scope@</a:t>
            </a:r>
            <a:r>
              <a:rPr lang="en-US" u="none" dirty="0"/>
              <a:t>Eatright.org.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dirty="0"/>
          </a:p>
        </p:txBody>
      </p:sp>
    </p:spTree>
    <p:extLst>
      <p:ext uri="{BB962C8B-B14F-4D97-AF65-F5344CB8AC3E}">
        <p14:creationId xmlns:p14="http://schemas.microsoft.com/office/powerpoint/2010/main" val="387873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C4D4E"/>
                </a:solidFill>
                <a:effectLst/>
                <a:latin typeface="Raleway" pitchFamily="2" charset="0"/>
              </a:rPr>
              <a:t>A Practice Tool can be comprised of any Practice Tips, Case Studies, short videos, or infographics.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C4D4E"/>
                </a:solidFill>
                <a:effectLst/>
                <a:latin typeface="Raleway" pitchFamily="2" charset="0"/>
              </a:rPr>
              <a:t>Practice tips aid in navigating practice by providing resources and asking critical, thought-provoking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C4D4E"/>
                </a:solidFill>
                <a:effectLst/>
                <a:latin typeface="Raleway" pitchFamily="2" charset="0"/>
              </a:rPr>
              <a:t>Case studies</a:t>
            </a:r>
            <a:r>
              <a:rPr lang="en-US" b="0" i="0" dirty="0">
                <a:solidFill>
                  <a:srgbClr val="4C4D4E"/>
                </a:solidFill>
                <a:effectLst/>
                <a:latin typeface="Raleway" pitchFamily="2" charset="0"/>
              </a:rPr>
              <a:t> demonstrate the application </a:t>
            </a:r>
            <a:r>
              <a:rPr lang="en-US" b="0" i="0" dirty="0">
                <a:solidFill>
                  <a:schemeClr val="tx1"/>
                </a:solidFill>
                <a:effectLst/>
                <a:latin typeface="Raleway" pitchFamily="2" charset="0"/>
              </a:rPr>
              <a:t>of the </a:t>
            </a:r>
            <a:r>
              <a:rPr lang="en-US" b="0" i="0" u="none" strike="noStrike" dirty="0">
                <a:solidFill>
                  <a:schemeClr val="tx1"/>
                </a:solidFill>
                <a:effectLst/>
                <a:latin typeface="Raleway" pitchFamily="2" charset="0"/>
                <a:hlinkClick r:id="rId3">
                  <a:extLst>
                    <a:ext uri="{A12FA001-AC4F-418D-AE19-62706E023703}">
                      <ahyp:hlinkClr xmlns:ahyp="http://schemas.microsoft.com/office/drawing/2018/hyperlinkcolor" val="tx"/>
                    </a:ext>
                  </a:extLst>
                </a:hlinkClick>
              </a:rPr>
              <a:t>Scope of Practice Decision Algorithm</a:t>
            </a:r>
            <a:r>
              <a:rPr lang="en-US" b="0" i="0" dirty="0">
                <a:solidFill>
                  <a:schemeClr val="tx1"/>
                </a:solidFill>
                <a:effectLst/>
                <a:latin typeface="Raleway" pitchFamily="2" charset="0"/>
              </a:rPr>
              <a:t> to practice </a:t>
            </a:r>
            <a:r>
              <a:rPr lang="en-US" b="0" i="0" dirty="0">
                <a:solidFill>
                  <a:srgbClr val="4C4D4E"/>
                </a:solidFill>
                <a:effectLst/>
                <a:latin typeface="Raleway" pitchFamily="2" charset="0"/>
              </a:rPr>
              <a:t>scenarios. The example scenarios provide guidance, resources and options that can be used to evaluate whether the specific task is within the credentialed nutrition and dietetics practitioner’s individual scope of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C4D4E"/>
                </a:solidFill>
                <a:effectLst/>
                <a:latin typeface="Raleway" pitchFamily="2" charset="0"/>
              </a:rPr>
              <a:t>This video will cover the topics of collaborative and advanced practice and a case study. </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dirty="0"/>
          </a:p>
        </p:txBody>
      </p:sp>
    </p:spTree>
    <p:extLst>
      <p:ext uri="{BB962C8B-B14F-4D97-AF65-F5344CB8AC3E}">
        <p14:creationId xmlns:p14="http://schemas.microsoft.com/office/powerpoint/2010/main" val="320460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In healthcare settings, particularly hospitals, collaborative practice is the expectation. It facilitates team members sharing information and planning care more efficiently with the goal of improved health outcomes.</a:t>
            </a:r>
            <a:endParaRPr lang="en-US" dirty="0"/>
          </a:p>
          <a:p>
            <a:r>
              <a:rPr lang="en-US" dirty="0"/>
              <a:t>Interprofessional collaboration isn’t limited to healthcare settings. Credentialed nutrition and dietetics practitioners are integral members of the interprofessional team and team leaders in:</a:t>
            </a:r>
          </a:p>
          <a:p>
            <a:r>
              <a:rPr lang="en-US" dirty="0"/>
              <a:t>Preventative care and wellness</a:t>
            </a:r>
          </a:p>
          <a:p>
            <a:r>
              <a:rPr lang="en-US" dirty="0"/>
              <a:t>Foodservice systems</a:t>
            </a:r>
          </a:p>
          <a:p>
            <a:r>
              <a:rPr lang="en-US" dirty="0"/>
              <a:t>Culinary and retail</a:t>
            </a:r>
          </a:p>
          <a:p>
            <a:r>
              <a:rPr lang="en-US" dirty="0"/>
              <a:t>Military, first responders and the US Public Health Services</a:t>
            </a:r>
            <a:br>
              <a:rPr lang="en-US" dirty="0"/>
            </a:br>
            <a:r>
              <a:rPr lang="en-US" dirty="0"/>
              <a:t>Sustainable food and water systems and </a:t>
            </a:r>
          </a:p>
          <a:p>
            <a:r>
              <a:rPr lang="en-US" dirty="0"/>
              <a:t>Education and research. </a:t>
            </a:r>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dirty="0"/>
          </a:p>
        </p:txBody>
      </p:sp>
    </p:spTree>
    <p:extLst>
      <p:ext uri="{BB962C8B-B14F-4D97-AF65-F5344CB8AC3E}">
        <p14:creationId xmlns:p14="http://schemas.microsoft.com/office/powerpoint/2010/main" val="17198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As the minimum competent standard, RDNs and NDTRs contribute to or seek opportunities to build relationships and networks to facilitate collaboration, and promote referral systems to:</a:t>
            </a:r>
            <a:endParaRPr lang="en-US" dirty="0"/>
          </a:p>
          <a:p>
            <a:pPr marL="0" marR="0">
              <a:lnSpc>
                <a:spcPct val="115000"/>
              </a:lnSpc>
              <a:spcBef>
                <a:spcPts val="0"/>
              </a:spcBef>
              <a:spcAft>
                <a:spcPts val="0"/>
              </a:spcAft>
            </a:pPr>
            <a:r>
              <a:rPr lang="en-US" dirty="0"/>
              <a:t>• Credentialed nutrition and dietetics practitioners </a:t>
            </a:r>
          </a:p>
          <a:p>
            <a:pPr marL="0" marR="0">
              <a:lnSpc>
                <a:spcPct val="115000"/>
              </a:lnSpc>
              <a:spcBef>
                <a:spcPts val="0"/>
              </a:spcBef>
              <a:spcAft>
                <a:spcPts val="0"/>
              </a:spcAft>
            </a:pPr>
            <a:r>
              <a:rPr lang="en-US" dirty="0"/>
              <a:t>• Other health-related services such as a social worker and</a:t>
            </a:r>
          </a:p>
          <a:p>
            <a:pPr marL="0" marR="0">
              <a:lnSpc>
                <a:spcPct val="115000"/>
              </a:lnSpc>
              <a:spcBef>
                <a:spcPts val="0"/>
              </a:spcBef>
              <a:spcAft>
                <a:spcPts val="0"/>
              </a:spcAft>
            </a:pPr>
            <a:r>
              <a:rPr lang="en-US" dirty="0"/>
              <a:t>• Social, community and health-related services or resources (</a:t>
            </a:r>
            <a:r>
              <a:rPr lang="en-US" dirty="0" err="1"/>
              <a:t>eg</a:t>
            </a:r>
            <a:r>
              <a:rPr lang="en-US" dirty="0"/>
              <a:t>, housing, food resources, community action agencies) </a:t>
            </a:r>
          </a:p>
          <a:p>
            <a:pPr marL="0" marR="0">
              <a:lnSpc>
                <a:spcPct val="115000"/>
              </a:lnSpc>
              <a:spcBef>
                <a:spcPts val="0"/>
              </a:spcBef>
              <a:spcAft>
                <a:spcPts val="0"/>
              </a:spcAft>
            </a:pPr>
            <a:endParaRPr lang="en-US" dirty="0"/>
          </a:p>
          <a:p>
            <a:pPr marL="0" marR="0">
              <a:lnSpc>
                <a:spcPct val="115000"/>
              </a:lnSpc>
              <a:spcBef>
                <a:spcPts val="0"/>
              </a:spcBef>
              <a:spcAft>
                <a:spcPts val="0"/>
              </a:spcAft>
            </a:pPr>
            <a:r>
              <a:rPr lang="en-US" dirty="0"/>
              <a:t>Focus area standards may expand upon this concept to explain the nuance of collaborative practice in specific areas.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dirty="0"/>
          </a:p>
        </p:txBody>
      </p:sp>
    </p:spTree>
    <p:extLst>
      <p:ext uri="{BB962C8B-B14F-4D97-AF65-F5344CB8AC3E}">
        <p14:creationId xmlns:p14="http://schemas.microsoft.com/office/powerpoint/2010/main" val="242634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Interprofessional collaboration is the goal in all practice settings. </a:t>
            </a:r>
            <a:r>
              <a:rPr lang="en-US" sz="1800" dirty="0">
                <a:effectLst/>
                <a:latin typeface="Segoe UI" panose="020B0502040204020203" pitchFamily="34" charset="0"/>
              </a:rPr>
              <a:t>Collaboration with team members enables RDNs and NDTRs to highlight their roles and become integral members of their teams.</a:t>
            </a:r>
            <a:r>
              <a:rPr lang="en-US" dirty="0"/>
              <a:t>. Examples of teams include:</a:t>
            </a:r>
            <a:br>
              <a:rPr lang="en-US" dirty="0"/>
            </a:br>
            <a:r>
              <a:rPr lang="en-US" dirty="0"/>
              <a:t>Healthcare, where RDNs and NDTRs may work with physicians, nurses, pharmacists, psychologists, social workers, and occupational and physical therapists</a:t>
            </a:r>
            <a:br>
              <a:rPr lang="en-US" dirty="0"/>
            </a:br>
            <a:r>
              <a:rPr lang="en-US" dirty="0"/>
              <a:t>Management, where RDNs and NDTRs may work with finance, procurement, research and development, human resources, marketing, architecture, and environment </a:t>
            </a:r>
          </a:p>
          <a:p>
            <a:r>
              <a:rPr lang="en-US" dirty="0"/>
              <a:t>Education, where RDNs and NDTRs may work with faculty, preceptors and academic administrators and</a:t>
            </a:r>
          </a:p>
          <a:p>
            <a:r>
              <a:rPr lang="en-US" dirty="0"/>
              <a:t>Community and Public Health, where RDNs and NDTRs may work with epidemiologists, social workers, planners, and other public health professionals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dirty="0"/>
          </a:p>
        </p:txBody>
      </p:sp>
    </p:spTree>
    <p:extLst>
      <p:ext uri="{BB962C8B-B14F-4D97-AF65-F5344CB8AC3E}">
        <p14:creationId xmlns:p14="http://schemas.microsoft.com/office/powerpoint/2010/main" val="1538087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As you think about your career goals, what activities would be considered advanced practice in your area specialty? Answering this question will help determine what knowledge, skills and practice experience is needed. </a:t>
            </a:r>
            <a:r>
              <a:rPr lang="en-US" dirty="0"/>
              <a:t>Advanced training and/or a related specialty certification is typically required by employers to work with patients with complex care needs or of a specific population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Familiarity with practice guidelines, evidence-based research and information, and leadership and collaborative team-based care with members of the interprofessional team is characteristic of beyond entry-level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times, it is important for safety and quality of care to recognize when assistance is needed or to facilitate referral to an RDN or other healthcare professional with appropriate competence and expertise.</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dirty="0"/>
          </a:p>
        </p:txBody>
      </p:sp>
    </p:spTree>
    <p:extLst>
      <p:ext uri="{BB962C8B-B14F-4D97-AF65-F5344CB8AC3E}">
        <p14:creationId xmlns:p14="http://schemas.microsoft.com/office/powerpoint/2010/main" val="81042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some examples of advanced practice activities where specialized knowledge and skills are needed for safe and quality practice. If any of these activities are of interest, investigate available resources to determine what is necessary to become competent to perform an activity as a means of advancing your practice. </a:t>
            </a:r>
          </a:p>
          <a:p>
            <a:r>
              <a:rPr lang="en-US" dirty="0"/>
              <a:t>More information on these advanced practices can be found in Focus </a:t>
            </a:r>
            <a:r>
              <a:rPr lang="en-US"/>
              <a:t>Area Standards.</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dirty="0"/>
          </a:p>
        </p:txBody>
      </p:sp>
    </p:spTree>
    <p:extLst>
      <p:ext uri="{BB962C8B-B14F-4D97-AF65-F5344CB8AC3E}">
        <p14:creationId xmlns:p14="http://schemas.microsoft.com/office/powerpoint/2010/main" val="193974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CDR Scope of Practice Decision Algorithm provides a process for self-evaluation to determine if a desired activity is within a RDN’s or NDTR’s individual scope of practice by answering a series of questions. The algorithm is designed to allow a RDN or NDTR to critically evaluate their knowledge, skills, experience, and demonstrated and documented competence. </a:t>
            </a:r>
          </a:p>
          <a:p>
            <a:pPr marL="0" indent="0">
              <a:buNone/>
            </a:pPr>
            <a:r>
              <a:rPr lang="en-US" dirty="0"/>
              <a:t>Components of the algorithm include the questions: </a:t>
            </a:r>
          </a:p>
          <a:p>
            <a:pPr marL="228600" indent="-228600">
              <a:buAutoNum type="arabicPeriod"/>
            </a:pPr>
            <a:r>
              <a:rPr lang="en-US" dirty="0"/>
              <a:t>Do the Scope and Standards of Practice contain information that provides guidance on whether the practitioner can perform this activity?</a:t>
            </a:r>
          </a:p>
          <a:p>
            <a:pPr marL="228600" indent="-228600">
              <a:buAutoNum type="arabicPeriod"/>
            </a:pPr>
            <a:r>
              <a:rPr lang="en-US" dirty="0"/>
              <a:t>Does this activity align with nutrition practice guidelines (</a:t>
            </a:r>
            <a:r>
              <a:rPr lang="en-US" dirty="0" err="1"/>
              <a:t>eg</a:t>
            </a:r>
            <a:r>
              <a:rPr lang="en-US" dirty="0"/>
              <a:t>, EAL); other national organization standards of practice and/or practice guidelines; accreditation standards; federal and state regulations; CMS conditions of participation or conditions for coverage; and facility/program accreditation standards applicable to the setting or population and good business practices (</a:t>
            </a:r>
            <a:r>
              <a:rPr lang="en-US" dirty="0" err="1"/>
              <a:t>eg</a:t>
            </a:r>
            <a:r>
              <a:rPr lang="en-US" dirty="0"/>
              <a:t>, Code of Ethics)? </a:t>
            </a:r>
          </a:p>
          <a:p>
            <a:pPr marL="228600" indent="-228600">
              <a:buAutoNum type="arabicPeriod"/>
            </a:pPr>
            <a:r>
              <a:rPr lang="en-US" dirty="0"/>
              <a:t>If the state(s) where you work license RDNs and NDTRs, is there any language that prohibits the activity? Is there language in any other profession’s statute and regulations that would prohibit an RDN or NDTR performing the activity? </a:t>
            </a:r>
          </a:p>
          <a:p>
            <a:pPr marL="228600" indent="-228600">
              <a:buAutoNum type="arabicPeriod"/>
            </a:pPr>
            <a:r>
              <a:rPr lang="en-US" dirty="0"/>
              <a:t>Do you have the necessary knowledge, skills, training (including certificates of training or required certification[s] (Common Credentials for RDNs and NDTRs) to perform the activity? </a:t>
            </a:r>
          </a:p>
          <a:p>
            <a:pPr marL="228600" indent="-228600">
              <a:buAutoNum type="arabicPeriod"/>
            </a:pPr>
            <a:r>
              <a:rPr lang="en-US" dirty="0"/>
              <a:t>Have you demonstrated your ability to perform the activity competently to an individual with the knowledge and skills to appropriately assess your competence to perform the activity according to accepted standards including those for the required certification? Is that evaluation documented in your personnel record?</a:t>
            </a:r>
          </a:p>
          <a:p>
            <a:pPr marL="228600" indent="-228600">
              <a:buAutoNum type="arabicPeriod"/>
            </a:pPr>
            <a:r>
              <a:rPr lang="en-US" dirty="0"/>
              <a:t>Does your employer/organization in its governing documents, policies and procedures, or other documents (</a:t>
            </a:r>
            <a:r>
              <a:rPr lang="en-US" dirty="0" err="1"/>
              <a:t>eg</a:t>
            </a:r>
            <a:r>
              <a:rPr lang="en-US" dirty="0"/>
              <a:t>, medical staff bylaws, rules, and regulations; medical director-approved policy or protocol) recognize the credential (</a:t>
            </a:r>
            <a:r>
              <a:rPr lang="en-US" dirty="0" err="1"/>
              <a:t>eg</a:t>
            </a:r>
            <a:r>
              <a:rPr lang="en-US" dirty="0"/>
              <a:t>, RDN, NDTR, or specialist credential[s]) held as authorized to perform the activity?</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dirty="0"/>
          </a:p>
        </p:txBody>
      </p:sp>
    </p:spTree>
    <p:extLst>
      <p:ext uri="{BB962C8B-B14F-4D97-AF65-F5344CB8AC3E}">
        <p14:creationId xmlns:p14="http://schemas.microsoft.com/office/powerpoint/2010/main" val="3860063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studies demonstrate the application of the Scope of Practice Decision Algorithm to practice scenarios. </a:t>
            </a:r>
            <a:br>
              <a:rPr lang="en-US" dirty="0"/>
            </a:br>
            <a:endParaRPr lang="en-US" dirty="0"/>
          </a:p>
          <a:p>
            <a:r>
              <a:rPr lang="en-US" dirty="0"/>
              <a:t>The example scenarios provide guidance, resources and options that can be used to evaluate whether the specific task is within the credentialed nutrition and dietetics practitioner’s individual scope of practice.</a:t>
            </a:r>
          </a:p>
          <a:p>
            <a:endParaRPr lang="en-US" dirty="0"/>
          </a:p>
          <a:p>
            <a:r>
              <a:rPr lang="en-US" dirty="0"/>
              <a:t>Advanced practice case studies include</a:t>
            </a:r>
          </a:p>
          <a:p>
            <a:pPr marL="285750" indent="-285750">
              <a:buFont typeface="Arial" panose="020B0604020202020204" pitchFamily="34" charset="0"/>
              <a:buChar char="•"/>
            </a:pPr>
            <a:r>
              <a:rPr lang="en-US" sz="1200" b="0" i="0" dirty="0">
                <a:effectLst/>
                <a:latin typeface="Raleway" pitchFamily="2" charset="0"/>
              </a:rPr>
              <a:t>Expanding RDN Practice</a:t>
            </a:r>
          </a:p>
          <a:p>
            <a:pPr marL="285750" indent="-285750">
              <a:buFont typeface="Arial" panose="020B0604020202020204" pitchFamily="34" charset="0"/>
              <a:buChar char="•"/>
            </a:pPr>
            <a:r>
              <a:rPr lang="en-US" sz="1200" b="0" i="0" dirty="0">
                <a:effectLst/>
                <a:latin typeface="Raleway" pitchFamily="2" charset="0"/>
              </a:rPr>
              <a:t>Screening for Swallowing Difficulty by RDNs</a:t>
            </a:r>
          </a:p>
          <a:p>
            <a:pPr marL="285750" indent="-285750">
              <a:buFont typeface="Arial" panose="020B0604020202020204" pitchFamily="34" charset="0"/>
              <a:buChar char="•"/>
            </a:pPr>
            <a:r>
              <a:rPr lang="en-US" sz="1200" b="0" i="0" dirty="0">
                <a:effectLst/>
                <a:latin typeface="Raleway" pitchFamily="2" charset="0"/>
              </a:rPr>
              <a:t>NDTRs and Health and Wellness Coaching</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dirty="0"/>
          </a:p>
        </p:txBody>
      </p:sp>
    </p:spTree>
    <p:extLst>
      <p:ext uri="{BB962C8B-B14F-4D97-AF65-F5344CB8AC3E}">
        <p14:creationId xmlns:p14="http://schemas.microsoft.com/office/powerpoint/2010/main" val="2014658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6"/>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10">
            <a:extLst>
              <a:ext uri="{FF2B5EF4-FFF2-40B4-BE49-F238E27FC236}">
                <a16:creationId xmlns:a16="http://schemas.microsoft.com/office/drawing/2014/main" id="{66DFCC6E-B5B5-25A7-1A2B-B91E315318AB}"/>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467A5B75-4A01-526A-7A14-EF39D0A590CA}"/>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19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accent6"/>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dirty="0"/>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084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6"/>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6">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13562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1">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90024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rgbClr val="95006C"/>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rgbClr val="FFA3E5"/>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640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3"/>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3">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72208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5">
              <a:lumMod val="75000"/>
            </a:schemeClr>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5">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8225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59794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688090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774B033A-70A9-A98B-9A92-DFE234DEE4EE}"/>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4934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C4DC3B22-9C8A-C2D7-664D-13E775C3B9A0}"/>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97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8" name="Slide Number Placeholder 5">
            <a:extLst>
              <a:ext uri="{FF2B5EF4-FFF2-40B4-BE49-F238E27FC236}">
                <a16:creationId xmlns:a16="http://schemas.microsoft.com/office/drawing/2014/main" id="{126F9E15-D5A7-48AD-BBE3-0DA4FAFEA773}"/>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871F122C-A9BF-4CE6-93B2-E227572893B6}"/>
              </a:ext>
            </a:extLst>
          </p:cNvPr>
          <p:cNvSpPr>
            <a:spLocks/>
          </p:cNvSpPr>
          <p:nvPr userDrawn="1"/>
        </p:nvSpPr>
        <p:spPr>
          <a:xfrm>
            <a:off x="130174" y="281411"/>
            <a:ext cx="99897" cy="98488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4">
            <a:extLst>
              <a:ext uri="{FF2B5EF4-FFF2-40B4-BE49-F238E27FC236}">
                <a16:creationId xmlns:a16="http://schemas.microsoft.com/office/drawing/2014/main" id="{4E31F9DA-E89D-A151-7FF9-34D893359904}"/>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57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hasCustomPrompt="1"/>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87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42059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0082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29047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35153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48975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342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7920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447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04A3E101-3644-4590-987E-43105085A2B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ADA296C0-6094-F8CE-2626-C28C28574058}"/>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3980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7832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0802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5713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accent6"/>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142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222445"/>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222445"/>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222445"/>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265988"/>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265988"/>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265988"/>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265988"/>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hasCustomPrompt="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129264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373185"/>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hasCustomPrompt="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774429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hasCustomPrompt="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743890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83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749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4B675A-0708-3EDC-3849-67F94BE90015}"/>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tx1"/>
                </a:solidFill>
              </a:rPr>
              <a:t>Thank you!</a:t>
            </a:r>
          </a:p>
        </p:txBody>
      </p:sp>
      <p:sp>
        <p:nvSpPr>
          <p:cNvPr id="2" name="Text Placeholder 9">
            <a:extLst>
              <a:ext uri="{FF2B5EF4-FFF2-40B4-BE49-F238E27FC236}">
                <a16:creationId xmlns:a16="http://schemas.microsoft.com/office/drawing/2014/main" id="{47051A44-586D-BF84-3C8C-E3C1EFEF0DA7}"/>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029505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End slide">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2355E-5E54-A5A3-E9B5-9E11A9E9B748}"/>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bg1"/>
                </a:solidFill>
              </a:rPr>
              <a:t>Thank you!</a:t>
            </a:r>
          </a:p>
        </p:txBody>
      </p:sp>
      <p:sp>
        <p:nvSpPr>
          <p:cNvPr id="5" name="Text Placeholder 9">
            <a:extLst>
              <a:ext uri="{FF2B5EF4-FFF2-40B4-BE49-F238E27FC236}">
                <a16:creationId xmlns:a16="http://schemas.microsoft.com/office/drawing/2014/main" id="{A43DC793-FAE8-CF65-F65E-46340CE7FE81}"/>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40093" y="301865"/>
            <a:ext cx="11511814" cy="718210"/>
          </a:xfrm>
        </p:spPr>
        <p:txBody>
          <a:bodyPr lIns="0" tIns="0" rIns="0" bIns="0"/>
          <a:lstStyle>
            <a:lvl1pPr>
              <a:defRPr sz="4667" b="1" i="0">
                <a:solidFill>
                  <a:srgbClr val="6A9B68"/>
                </a:solidFill>
                <a:latin typeface="Tahoma"/>
                <a:cs typeface="Tahoma"/>
              </a:defRPr>
            </a:lvl1pPr>
          </a:lstStyle>
          <a:p>
            <a:endParaRPr/>
          </a:p>
        </p:txBody>
      </p:sp>
      <p:sp>
        <p:nvSpPr>
          <p:cNvPr id="3" name="Holder 3"/>
          <p:cNvSpPr>
            <a:spLocks noGrp="1"/>
          </p:cNvSpPr>
          <p:nvPr>
            <p:ph type="body" idx="1"/>
          </p:nvPr>
        </p:nvSpPr>
        <p:spPr>
          <a:xfrm>
            <a:off x="340093" y="1579347"/>
            <a:ext cx="11511814" cy="276999"/>
          </a:xfrm>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21494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62"/>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3" imgW="272" imgH="272" progId="TCLayout.ActiveDocument.1">
                  <p:embed/>
                </p:oleObj>
              </mc:Choice>
              <mc:Fallback>
                <p:oleObj name="think-cell Slide" r:id="rId63" imgW="272" imgH="272" progId="TCLayout.ActiveDocument.1">
                  <p:embed/>
                  <p:pic>
                    <p:nvPicPr>
                      <p:cNvPr id="0" name=""/>
                      <p:cNvPicPr/>
                      <p:nvPr/>
                    </p:nvPicPr>
                    <p:blipFill>
                      <a:blip r:embed="rId6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6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684" r:id="rId19"/>
    <p:sldLayoutId id="2147483689" r:id="rId20"/>
    <p:sldLayoutId id="2147483691" r:id="rId21"/>
    <p:sldLayoutId id="2147483708" r:id="rId22"/>
    <p:sldLayoutId id="2147483709" r:id="rId23"/>
    <p:sldLayoutId id="2147483710" r:id="rId24"/>
    <p:sldLayoutId id="2147483719" r:id="rId25"/>
    <p:sldLayoutId id="2147483661" r:id="rId26"/>
    <p:sldLayoutId id="2147483716" r:id="rId27"/>
    <p:sldLayoutId id="2147483685" r:id="rId28"/>
    <p:sldLayoutId id="2147483683" r:id="rId29"/>
    <p:sldLayoutId id="2147483688" r:id="rId30"/>
    <p:sldLayoutId id="2147483681" r:id="rId31"/>
    <p:sldLayoutId id="2147483677" r:id="rId32"/>
    <p:sldLayoutId id="2147483692" r:id="rId33"/>
    <p:sldLayoutId id="2147483711" r:id="rId34"/>
    <p:sldLayoutId id="2147483713" r:id="rId35"/>
    <p:sldLayoutId id="2147483714" r:id="rId36"/>
    <p:sldLayoutId id="2147483720" r:id="rId37"/>
    <p:sldLayoutId id="2147483690" r:id="rId38"/>
    <p:sldLayoutId id="2147483712" r:id="rId39"/>
    <p:sldLayoutId id="2147483715" r:id="rId40"/>
    <p:sldLayoutId id="2147483721" r:id="rId41"/>
    <p:sldLayoutId id="2147483693" r:id="rId42"/>
    <p:sldLayoutId id="2147483664" r:id="rId43"/>
    <p:sldLayoutId id="2147483662" r:id="rId44"/>
    <p:sldLayoutId id="2147483717" r:id="rId45"/>
    <p:sldLayoutId id="2147483718" r:id="rId46"/>
    <p:sldLayoutId id="2147483722" r:id="rId47"/>
    <p:sldLayoutId id="2147483665" r:id="rId48"/>
    <p:sldLayoutId id="2147483666" r:id="rId49"/>
    <p:sldLayoutId id="2147483667" r:id="rId50"/>
    <p:sldLayoutId id="2147483668" r:id="rId51"/>
    <p:sldLayoutId id="2147483669" r:id="rId52"/>
    <p:sldLayoutId id="2147483670" r:id="rId53"/>
    <p:sldLayoutId id="2147483671" r:id="rId54"/>
    <p:sldLayoutId id="2147483672" r:id="rId55"/>
    <p:sldLayoutId id="2147483655" r:id="rId56"/>
    <p:sldLayoutId id="2147483696" r:id="rId57"/>
    <p:sldLayoutId id="2147483697" r:id="rId58"/>
    <p:sldLayoutId id="2147483698" r:id="rId59"/>
    <p:sldLayoutId id="2147483723" r:id="rId60"/>
  </p:sldLayoutIdLst>
  <p:hf hdr="0" ftr="0" dt="0"/>
  <p:txStyles>
    <p:titleStyle>
      <a:lvl1pPr algn="l" defTabSz="914400" rtl="0" eaLnBrk="1" latinLnBrk="0" hangingPunct="1">
        <a:lnSpc>
          <a:spcPct val="100000"/>
        </a:lnSpc>
        <a:spcBef>
          <a:spcPct val="0"/>
        </a:spcBef>
        <a:buNone/>
        <a:defRPr lang="en-US" sz="3200" b="0"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microsoft.com/office/2017/04/relationships/track" Target="../media/track2.vtt"/><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17/04/relationships/track" Target="../media/track11.vtt"/><Relationship Id="rId3" Type="http://schemas.openxmlformats.org/officeDocument/2006/relationships/audio" Target="../media/media10.m4a"/><Relationship Id="rId7" Type="http://schemas.openxmlformats.org/officeDocument/2006/relationships/image" Target="../media/image1.emf"/><Relationship Id="rId2" Type="http://schemas.microsoft.com/office/2007/relationships/media" Target="../media/media10.m4a"/><Relationship Id="rId1" Type="http://schemas.openxmlformats.org/officeDocument/2006/relationships/tags" Target="../tags/tag61.xml"/><Relationship Id="rId6" Type="http://schemas.openxmlformats.org/officeDocument/2006/relationships/oleObject" Target="../embeddings/oleObject30.bin"/><Relationship Id="rId5" Type="http://schemas.openxmlformats.org/officeDocument/2006/relationships/notesSlide" Target="../notesSlides/notesSlide10.xml"/><Relationship Id="rId4" Type="http://schemas.openxmlformats.org/officeDocument/2006/relationships/slideLayout" Target="../slideLayouts/slideLayout5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17/04/relationships/track" Target="../media/track3.vtt"/><Relationship Id="rId3" Type="http://schemas.openxmlformats.org/officeDocument/2006/relationships/audio" Target="../media/media2.m4a"/><Relationship Id="rId7" Type="http://schemas.openxmlformats.org/officeDocument/2006/relationships/image" Target="../media/image1.emf"/><Relationship Id="rId2" Type="http://schemas.microsoft.com/office/2007/relationships/media" Target="../media/media2.m4a"/><Relationship Id="rId1" Type="http://schemas.openxmlformats.org/officeDocument/2006/relationships/tags" Target="../tags/tag58.xml"/><Relationship Id="rId6" Type="http://schemas.openxmlformats.org/officeDocument/2006/relationships/oleObject" Target="../embeddings/oleObject28.bin"/><Relationship Id="rId5" Type="http://schemas.openxmlformats.org/officeDocument/2006/relationships/notesSlide" Target="../notesSlides/notesSlide2.xml"/><Relationship Id="rId4" Type="http://schemas.openxmlformats.org/officeDocument/2006/relationships/slideLayout" Target="../slideLayouts/slideLayout14.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microsoft.com/office/2017/04/relationships/track" Target="../media/track4.vtt"/><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audio" Target="../media/media4.m4a"/><Relationship Id="rId7" Type="http://schemas.openxmlformats.org/officeDocument/2006/relationships/image" Target="../media/image1.emf"/><Relationship Id="rId2" Type="http://schemas.microsoft.com/office/2007/relationships/media" Target="../media/media4.m4a"/><Relationship Id="rId1" Type="http://schemas.openxmlformats.org/officeDocument/2006/relationships/tags" Target="../tags/tag59.xml"/><Relationship Id="rId6" Type="http://schemas.openxmlformats.org/officeDocument/2006/relationships/oleObject" Target="../embeddings/oleObject29.bin"/><Relationship Id="rId5" Type="http://schemas.openxmlformats.org/officeDocument/2006/relationships/notesSlide" Target="../notesSlides/notesSlide4.xml"/><Relationship Id="rId10" Type="http://schemas.openxmlformats.org/officeDocument/2006/relationships/image" Target="../media/image5.png"/><Relationship Id="rId4" Type="http://schemas.openxmlformats.org/officeDocument/2006/relationships/slideLayout" Target="../slideLayouts/slideLayout20.xml"/><Relationship Id="rId9" Type="http://schemas.microsoft.com/office/2017/04/relationships/track" Target="../media/track5.vtt"/></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microsoft.com/office/2017/04/relationships/track" Target="../media/track6.vtt"/><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audio" Target="../media/media6.m4a"/><Relationship Id="rId7" Type="http://schemas.openxmlformats.org/officeDocument/2006/relationships/oleObject" Target="../embeddings/oleObject29.bin"/><Relationship Id="rId2" Type="http://schemas.microsoft.com/office/2007/relationships/media" Target="../media/media6.m4a"/><Relationship Id="rId1" Type="http://schemas.openxmlformats.org/officeDocument/2006/relationships/tags" Target="../tags/tag60.xml"/><Relationship Id="rId6" Type="http://schemas.openxmlformats.org/officeDocument/2006/relationships/image" Target="../media/image9.jpg"/><Relationship Id="rId5" Type="http://schemas.openxmlformats.org/officeDocument/2006/relationships/notesSlide" Target="../notesSlides/notesSlide6.xml"/><Relationship Id="rId10" Type="http://schemas.openxmlformats.org/officeDocument/2006/relationships/image" Target="../media/image5.png"/><Relationship Id="rId4" Type="http://schemas.openxmlformats.org/officeDocument/2006/relationships/slideLayout" Target="../slideLayouts/slideLayout20.xml"/><Relationship Id="rId9" Type="http://schemas.microsoft.com/office/2017/04/relationships/track" Target="../media/track7.vtt"/></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4.xml"/><Relationship Id="rId7" Type="http://schemas.microsoft.com/office/2017/04/relationships/track" Target="../media/track8.vtt"/><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nam10.safelinks.protection.outlook.com/?url=https%3A%2F%2Fwww.eatrightpro.org%2Fpractice%2Fscope-and-standards-of-practice%2Ffocus-area-scope-and-standards-for-rdns&amp;data=05%7C02%7Ckhui%40eatright.org%7Cc4976bb3098643a8fe8308de9f11d2ef%7C5da1b5c430044586b7ab2dd01f24d7d2%7C0%7C0%7C639123096191266584%7CUnknown%7CTWFpbGZsb3d8eyJFbXB0eU1hcGkiOnRydWUsIlYiOiIwLjAuMDAwMCIsIlAiOiJXaW4zMiIsIkFOIjoiTWFpbCIsIldUIjoyfQ%3D%3D%7C0%7C%7C%7C&amp;sdata=inBHLSUC%2B3TgYd6MiOXV4hx98yoecTV4OP8g85FfWbI%3D&amp;reserved=0" TargetMode="External"/><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microsoft.com/office/2017/04/relationships/track" Target="../media/track9.vtt"/><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5.xml"/><Relationship Id="rId7" Type="http://schemas.microsoft.com/office/2017/04/relationships/track" Target="../media/track10.vtt"/><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g"/><Relationship Id="rId5" Type="http://schemas.openxmlformats.org/officeDocument/2006/relationships/hyperlink" Target="http://www.eatrightpro.org/practice/scope-and-standards-of-practice"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8552A3-600D-F23B-222A-46B73CBEBFF5}"/>
              </a:ext>
            </a:extLst>
          </p:cNvPr>
          <p:cNvSpPr>
            <a:spLocks noGrp="1"/>
          </p:cNvSpPr>
          <p:nvPr>
            <p:ph type="ctrTitle"/>
          </p:nvPr>
        </p:nvSpPr>
        <p:spPr>
          <a:xfrm>
            <a:off x="5770419" y="2830138"/>
            <a:ext cx="5860472" cy="984885"/>
          </a:xfrm>
        </p:spPr>
        <p:txBody>
          <a:bodyPr/>
          <a:lstStyle/>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prstClr val="white"/>
                </a:solidFill>
                <a:effectLst/>
                <a:uLnTx/>
                <a:uFillTx/>
                <a:latin typeface="Myriad Pro"/>
                <a:ea typeface="+mn-ea"/>
                <a:cs typeface="+mn-cs"/>
              </a:rPr>
              <a:t>Interprofessional Collaboration and Advanced Practice</a:t>
            </a:r>
          </a:p>
        </p:txBody>
      </p:sp>
      <p:sp>
        <p:nvSpPr>
          <p:cNvPr id="8" name="Subtitle 7">
            <a:extLst>
              <a:ext uri="{FF2B5EF4-FFF2-40B4-BE49-F238E27FC236}">
                <a16:creationId xmlns:a16="http://schemas.microsoft.com/office/drawing/2014/main" id="{E6F56C3D-EAAA-BEC5-CBE8-B76F4979B78E}"/>
              </a:ext>
            </a:extLst>
          </p:cNvPr>
          <p:cNvSpPr>
            <a:spLocks noGrp="1"/>
          </p:cNvSpPr>
          <p:nvPr>
            <p:ph type="subTitle" idx="1"/>
          </p:nvPr>
        </p:nvSpPr>
        <p:spPr>
          <a:xfrm>
            <a:off x="5770419" y="4475922"/>
            <a:ext cx="5860472" cy="369332"/>
          </a:xfrm>
        </p:spPr>
        <p:txBody>
          <a:bodyPr/>
          <a:lstStyle/>
          <a:p>
            <a:endParaRPr lang="en-US" dirty="0"/>
          </a:p>
        </p:txBody>
      </p:sp>
      <p:pic>
        <p:nvPicPr>
          <p:cNvPr id="11" name="Picture Placeholder 10" descr="People in office">
            <a:extLst>
              <a:ext uri="{FF2B5EF4-FFF2-40B4-BE49-F238E27FC236}">
                <a16:creationId xmlns:a16="http://schemas.microsoft.com/office/drawing/2014/main" id="{429EE338-3B45-28A7-78A8-DA998DF27ED3}"/>
              </a:ext>
            </a:extLst>
          </p:cNvPr>
          <p:cNvPicPr>
            <a:picLocks noGrp="1" noChangeAspect="1"/>
          </p:cNvPicPr>
          <p:nvPr>
            <p:ph type="pic" sz="quarter" idx="10"/>
          </p:nvPr>
        </p:nvPicPr>
        <p:blipFill>
          <a:blip r:embed="rId5"/>
          <a:srcRect l="23870" r="23870"/>
          <a:stretch/>
        </p:blipFill>
        <p:spPr/>
      </p:pic>
      <p:pic>
        <p:nvPicPr>
          <p:cNvPr id="4" name="Audio 3" descr="Audio speaker icon">
            <a:hlinkClick r:id="" action="ppaction://media"/>
            <a:extLst>
              <a:ext uri="{FF2B5EF4-FFF2-40B4-BE49-F238E27FC236}">
                <a16:creationId xmlns:a16="http://schemas.microsoft.com/office/drawing/2014/main" id="{EE5CE1E8-83CD-C5D9-D772-C44DFF63964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EAAE084-7F38-6242-8CD4-ED5470EBBE7D}" label="" lang="en-us" r:embed="rId6"/>
                          <p173:track id="{B7F0EFB4-2B05-6945-A673-2C9006A273E9}"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3128612"/>
      </p:ext>
    </p:extLst>
  </p:cSld>
  <p:clrMapOvr>
    <a:masterClrMapping/>
  </p:clrMapOvr>
  <mc:AlternateContent xmlns:mc="http://schemas.openxmlformats.org/markup-compatibility/2006" xmlns:p14="http://schemas.microsoft.com/office/powerpoint/2010/main">
    <mc:Choice Requires="p14">
      <p:transition spd="slow" p14:dur="2000" advTm="11330"/>
    </mc:Choice>
    <mc:Fallback xmlns="">
      <p:transition spd="slow" advTm="1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75BBF8F-82EC-42AE-8230-3A10BC642F1C}"/>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22446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4" name="Object 3" hidden="1">
                        <a:extLst>
                          <a:ext uri="{FF2B5EF4-FFF2-40B4-BE49-F238E27FC236}">
                            <a16:creationId xmlns:a16="http://schemas.microsoft.com/office/drawing/2014/main" id="{875BBF8F-82EC-42AE-8230-3A10BC642F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7D0045E-D17B-87D7-8F54-4B67550E8BCD}"/>
              </a:ext>
            </a:extLst>
          </p:cNvPr>
          <p:cNvSpPr>
            <a:spLocks noGrp="1"/>
          </p:cNvSpPr>
          <p:nvPr>
            <p:ph type="title" idx="4294967295"/>
          </p:nvPr>
        </p:nvSpPr>
        <p:spPr>
          <a:xfrm>
            <a:off x="340093" y="-588786"/>
            <a:ext cx="11511814" cy="492443"/>
          </a:xfrm>
        </p:spPr>
        <p:txBody>
          <a:bodyPr/>
          <a:lstStyle/>
          <a:p>
            <a:r>
              <a:rPr lang="en-US" dirty="0"/>
              <a:t>Thank you!</a:t>
            </a:r>
          </a:p>
        </p:txBody>
      </p:sp>
      <p:sp>
        <p:nvSpPr>
          <p:cNvPr id="2" name="Text Placeholder 1">
            <a:extLst>
              <a:ext uri="{FF2B5EF4-FFF2-40B4-BE49-F238E27FC236}">
                <a16:creationId xmlns:a16="http://schemas.microsoft.com/office/drawing/2014/main" id="{6F69BCCA-CBA4-36EE-E85F-915569FA247E}"/>
              </a:ext>
            </a:extLst>
          </p:cNvPr>
          <p:cNvSpPr>
            <a:spLocks noGrp="1"/>
          </p:cNvSpPr>
          <p:nvPr>
            <p:ph type="body" sz="quarter" idx="11"/>
          </p:nvPr>
        </p:nvSpPr>
        <p:spPr>
          <a:xfrm>
            <a:off x="4083637" y="3290500"/>
            <a:ext cx="4024725" cy="276999"/>
          </a:xfrm>
        </p:spPr>
        <p:txBody>
          <a:bodyPr/>
          <a:lstStyle/>
          <a:p>
            <a:pPr algn="ctr"/>
            <a:r>
              <a:rPr lang="en-US" dirty="0"/>
              <a:t>Questions? Email scope@eatright.org. </a:t>
            </a:r>
          </a:p>
        </p:txBody>
      </p:sp>
      <p:pic>
        <p:nvPicPr>
          <p:cNvPr id="7" name="Audio 6" descr="Audio speaker icon">
            <a:hlinkClick r:id="" action="ppaction://media"/>
            <a:extLst>
              <a:ext uri="{FF2B5EF4-FFF2-40B4-BE49-F238E27FC236}">
                <a16:creationId xmlns:a16="http://schemas.microsoft.com/office/drawing/2014/main" id="{885675D8-4C9D-C4D3-1024-55B62EE22CF4}"/>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AC18EC0A-A29A-F446-B04B-06BBC0369BB5}"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3439163"/>
      </p:ext>
    </p:extLst>
  </p:cSld>
  <p:clrMapOvr>
    <a:masterClrMapping/>
  </p:clrMapOvr>
  <mc:AlternateContent xmlns:mc="http://schemas.openxmlformats.org/markup-compatibility/2006" xmlns:p14="http://schemas.microsoft.com/office/powerpoint/2010/main">
    <mc:Choice Requires="p14">
      <p:transition spd="slow" p14:dur="2000" advTm="5306"/>
    </mc:Choice>
    <mc:Fallback xmlns="">
      <p:transition spd="slow" advTm="5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0093" y="527632"/>
            <a:ext cx="11511814" cy="492443"/>
          </a:xfrm>
        </p:spPr>
        <p:txBody>
          <a:bodyPr vert="horz"/>
          <a:lstStyle/>
          <a:p>
            <a:r>
              <a:rPr lang="en-US" dirty="0"/>
              <a:t>Table of contents </a:t>
            </a:r>
          </a:p>
        </p:txBody>
      </p:sp>
      <p:graphicFrame>
        <p:nvGraphicFramePr>
          <p:cNvPr id="3" name="Object 2" descr="Table of contents in a 3 row diagram">
            <a:extLst>
              <a:ext uri="{FF2B5EF4-FFF2-40B4-BE49-F238E27FC236}">
                <a16:creationId xmlns:a16="http://schemas.microsoft.com/office/drawing/2014/main" id="{66771E95-1F7A-42DE-BA09-208A0BFA9C82}"/>
              </a:ext>
            </a:extLst>
          </p:cNvPr>
          <p:cNvGraphicFramePr>
            <a:graphicFrameLocks noChangeAspect="1"/>
          </p:cNvGraphicFramePr>
          <p:nvPr>
            <p:custDataLst>
              <p:tags r:id="rId1"/>
            </p:custDataLst>
            <p:extLst>
              <p:ext uri="{D42A27DB-BD31-4B8C-83A1-F6EECF244321}">
                <p14:modId xmlns:p14="http://schemas.microsoft.com/office/powerpoint/2010/main" val="3710136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3" name="Object 2" hidden="1">
                        <a:extLst>
                          <a:ext uri="{FF2B5EF4-FFF2-40B4-BE49-F238E27FC236}">
                            <a16:creationId xmlns:a16="http://schemas.microsoft.com/office/drawing/2014/main" id="{66771E95-1F7A-42DE-BA09-208A0BFA9C8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pSp>
        <p:nvGrpSpPr>
          <p:cNvPr id="5" name="Group 4" descr="Section 1: Collaborative practice">
            <a:extLst>
              <a:ext uri="{FF2B5EF4-FFF2-40B4-BE49-F238E27FC236}">
                <a16:creationId xmlns:a16="http://schemas.microsoft.com/office/drawing/2014/main" id="{146B4D21-9396-F48E-3834-70B8DACD8B9D}"/>
              </a:ext>
            </a:extLst>
          </p:cNvPr>
          <p:cNvGrpSpPr/>
          <p:nvPr/>
        </p:nvGrpSpPr>
        <p:grpSpPr>
          <a:xfrm>
            <a:off x="2193838" y="2044470"/>
            <a:ext cx="7830450" cy="739690"/>
            <a:chOff x="2193838" y="2044470"/>
            <a:chExt cx="7830450" cy="739690"/>
          </a:xfrm>
        </p:grpSpPr>
        <p:sp>
          <p:nvSpPr>
            <p:cNvPr id="11" name="TextBox 10"/>
            <p:cNvSpPr txBox="1"/>
            <p:nvPr/>
          </p:nvSpPr>
          <p:spPr>
            <a:xfrm>
              <a:off x="2422706" y="2044470"/>
              <a:ext cx="7601582" cy="739690"/>
            </a:xfrm>
            <a:prstGeom prst="rect">
              <a:avLst/>
            </a:prstGeom>
            <a:solidFill>
              <a:schemeClr val="accent6">
                <a:lumMod val="20000"/>
                <a:lumOff val="80000"/>
              </a:schemeClr>
            </a:solidFill>
            <a:ln w="25400">
              <a:noFill/>
            </a:ln>
          </p:spPr>
          <p:txBody>
            <a:bodyPr wrap="square" lIns="365760" tIns="76200" rIns="76200" bIns="76200" anchor="ctr">
              <a:noAutofit/>
            </a:bodyPr>
            <a:lstStyle>
              <a:defPPr>
                <a:defRPr lang="en-US"/>
              </a:defPPr>
              <a:lvl1pPr algn="r">
                <a:defRPr sz="1000"/>
              </a:lvl1pPr>
            </a:lstStyle>
            <a:p>
              <a:pPr algn="l"/>
              <a:r>
                <a:rPr lang="en-US" sz="2000" dirty="0"/>
                <a:t>Collaborative practice</a:t>
              </a:r>
            </a:p>
          </p:txBody>
        </p:sp>
        <p:sp>
          <p:nvSpPr>
            <p:cNvPr id="12" name="Oval 11"/>
            <p:cNvSpPr/>
            <p:nvPr/>
          </p:nvSpPr>
          <p:spPr>
            <a:xfrm>
              <a:off x="2193838" y="2185448"/>
              <a:ext cx="457734" cy="457734"/>
            </a:xfrm>
            <a:prstGeom prst="ellipse">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1</a:t>
              </a:r>
            </a:p>
          </p:txBody>
        </p:sp>
      </p:grpSp>
      <p:grpSp>
        <p:nvGrpSpPr>
          <p:cNvPr id="8" name="Group 7" descr="Section 2: Advanced practice">
            <a:extLst>
              <a:ext uri="{FF2B5EF4-FFF2-40B4-BE49-F238E27FC236}">
                <a16:creationId xmlns:a16="http://schemas.microsoft.com/office/drawing/2014/main" id="{A6805F08-1190-DE6C-17B5-ADB0B454CDF6}"/>
              </a:ext>
            </a:extLst>
          </p:cNvPr>
          <p:cNvGrpSpPr/>
          <p:nvPr/>
        </p:nvGrpSpPr>
        <p:grpSpPr>
          <a:xfrm>
            <a:off x="2193838" y="3032953"/>
            <a:ext cx="7830450" cy="739690"/>
            <a:chOff x="2193838" y="3032953"/>
            <a:chExt cx="7830450" cy="739690"/>
          </a:xfrm>
        </p:grpSpPr>
        <p:sp>
          <p:nvSpPr>
            <p:cNvPr id="16" name="TextBox 15"/>
            <p:cNvSpPr txBox="1"/>
            <p:nvPr/>
          </p:nvSpPr>
          <p:spPr>
            <a:xfrm>
              <a:off x="2422706" y="3032953"/>
              <a:ext cx="7601582" cy="739690"/>
            </a:xfrm>
            <a:prstGeom prst="rect">
              <a:avLst/>
            </a:prstGeom>
            <a:solidFill>
              <a:schemeClr val="accent6">
                <a:lumMod val="20000"/>
                <a:lumOff val="80000"/>
              </a:schemeClr>
            </a:solidFill>
            <a:ln w="25400">
              <a:noFill/>
            </a:ln>
          </p:spPr>
          <p:txBody>
            <a:bodyPr wrap="square" lIns="365760" tIns="76200" rIns="76200" bIns="76200" anchor="ctr">
              <a:noAutofit/>
            </a:bodyPr>
            <a:lstStyle>
              <a:defPPr>
                <a:defRPr lang="en-US"/>
              </a:defPPr>
              <a:lvl1pPr algn="r">
                <a:defRPr sz="1000"/>
              </a:lvl1pPr>
            </a:lstStyle>
            <a:p>
              <a:pPr algn="l"/>
              <a:r>
                <a:rPr lang="en-US" sz="2000" dirty="0"/>
                <a:t>Advanced practice</a:t>
              </a:r>
            </a:p>
          </p:txBody>
        </p:sp>
        <p:sp>
          <p:nvSpPr>
            <p:cNvPr id="17" name="Oval 16"/>
            <p:cNvSpPr/>
            <p:nvPr/>
          </p:nvSpPr>
          <p:spPr>
            <a:xfrm>
              <a:off x="2193838" y="3173931"/>
              <a:ext cx="457734" cy="457734"/>
            </a:xfrm>
            <a:prstGeom prst="ellipse">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2</a:t>
              </a:r>
            </a:p>
          </p:txBody>
        </p:sp>
      </p:grpSp>
      <p:grpSp>
        <p:nvGrpSpPr>
          <p:cNvPr id="6" name="Group 5" descr="Section 3: Case studies">
            <a:extLst>
              <a:ext uri="{FF2B5EF4-FFF2-40B4-BE49-F238E27FC236}">
                <a16:creationId xmlns:a16="http://schemas.microsoft.com/office/drawing/2014/main" id="{4F7B0F92-D18F-5CC3-9084-94016600F0F1}"/>
              </a:ext>
            </a:extLst>
          </p:cNvPr>
          <p:cNvGrpSpPr/>
          <p:nvPr/>
        </p:nvGrpSpPr>
        <p:grpSpPr>
          <a:xfrm>
            <a:off x="2193838" y="4021436"/>
            <a:ext cx="7830450" cy="739690"/>
            <a:chOff x="2193838" y="4021436"/>
            <a:chExt cx="7830450" cy="739690"/>
          </a:xfrm>
        </p:grpSpPr>
        <p:sp>
          <p:nvSpPr>
            <p:cNvPr id="19" name="TextBox 18"/>
            <p:cNvSpPr txBox="1"/>
            <p:nvPr/>
          </p:nvSpPr>
          <p:spPr>
            <a:xfrm>
              <a:off x="2422706" y="4021436"/>
              <a:ext cx="7601582" cy="739690"/>
            </a:xfrm>
            <a:prstGeom prst="rect">
              <a:avLst/>
            </a:prstGeom>
            <a:solidFill>
              <a:schemeClr val="accent6">
                <a:lumMod val="20000"/>
                <a:lumOff val="80000"/>
              </a:schemeClr>
            </a:solidFill>
            <a:ln w="25400">
              <a:noFill/>
            </a:ln>
          </p:spPr>
          <p:txBody>
            <a:bodyPr wrap="square" lIns="365760" tIns="76200" rIns="76200" bIns="76200" anchor="ctr">
              <a:noAutofit/>
            </a:bodyPr>
            <a:lstStyle>
              <a:defPPr>
                <a:defRPr lang="en-US"/>
              </a:defPPr>
              <a:lvl1pPr algn="r">
                <a:defRPr sz="1000"/>
              </a:lvl1pPr>
            </a:lstStyle>
            <a:p>
              <a:pPr algn="l"/>
              <a:r>
                <a:rPr lang="en-US" sz="2000" dirty="0"/>
                <a:t>Case studies</a:t>
              </a:r>
            </a:p>
          </p:txBody>
        </p:sp>
        <p:sp>
          <p:nvSpPr>
            <p:cNvPr id="20" name="Oval 19"/>
            <p:cNvSpPr/>
            <p:nvPr/>
          </p:nvSpPr>
          <p:spPr>
            <a:xfrm>
              <a:off x="2193838" y="4162414"/>
              <a:ext cx="457734" cy="457734"/>
            </a:xfrm>
            <a:prstGeom prst="ellipse">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3</a:t>
              </a:r>
            </a:p>
          </p:txBody>
        </p:sp>
      </p:grpSp>
      <p:sp>
        <p:nvSpPr>
          <p:cNvPr id="2" name="TextBox 1">
            <a:extLst>
              <a:ext uri="{FF2B5EF4-FFF2-40B4-BE49-F238E27FC236}">
                <a16:creationId xmlns:a16="http://schemas.microsoft.com/office/drawing/2014/main" id="{DB1A5596-2949-BE67-9CEB-97097C972B13}"/>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R="0" lvl="0" algn="l" defTabSz="914400" rtl="0" eaLnBrk="1" fontAlgn="auto" latinLnBrk="0" hangingPunct="1">
              <a:spcBef>
                <a:spcPts val="0"/>
              </a:spcBef>
              <a:spcAft>
                <a:spcPts val="0"/>
              </a:spcAft>
              <a:buClr>
                <a:srgbClr val="39683E"/>
              </a:buClr>
              <a:buSzTx/>
              <a:tabLst/>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7" name="Audio 6" descr="Audio speaker icon">
            <a:hlinkClick r:id="" action="ppaction://media"/>
            <a:extLst>
              <a:ext uri="{FF2B5EF4-FFF2-40B4-BE49-F238E27FC236}">
                <a16:creationId xmlns:a16="http://schemas.microsoft.com/office/drawing/2014/main" id="{FBF66162-0053-A49B-6FFA-457950DF2ED0}"/>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610BF7F3-3BA5-1F42-AB40-E2C62B7BB8B2}"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5590297"/>
      </p:ext>
    </p:extLst>
  </p:cSld>
  <p:clrMapOvr>
    <a:masterClrMapping/>
  </p:clrMapOvr>
  <mc:AlternateContent xmlns:mc="http://schemas.openxmlformats.org/markup-compatibility/2006" xmlns:p14="http://schemas.microsoft.com/office/powerpoint/2010/main">
    <mc:Choice Requires="p14">
      <p:transition spd="slow" p14:dur="2000" advTm="36844"/>
    </mc:Choice>
    <mc:Fallback xmlns="">
      <p:transition spd="slow" advTm="3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408ABD-4ED1-E7AB-1670-5C324CA45557}"/>
              </a:ext>
            </a:extLst>
          </p:cNvPr>
          <p:cNvSpPr>
            <a:spLocks noGrp="1"/>
          </p:cNvSpPr>
          <p:nvPr>
            <p:ph type="title"/>
          </p:nvPr>
        </p:nvSpPr>
        <p:spPr/>
        <p:txBody>
          <a:bodyPr/>
          <a:lstStyle/>
          <a:p>
            <a:r>
              <a:rPr lang="en-US" dirty="0"/>
              <a:t>Collaborative Practice </a:t>
            </a:r>
          </a:p>
        </p:txBody>
      </p:sp>
      <p:sp>
        <p:nvSpPr>
          <p:cNvPr id="6" name="Text Placeholder 5">
            <a:extLst>
              <a:ext uri="{FF2B5EF4-FFF2-40B4-BE49-F238E27FC236}">
                <a16:creationId xmlns:a16="http://schemas.microsoft.com/office/drawing/2014/main" id="{E0B82D21-20B7-FCDB-7ED0-1A5F2AE0CFF7}"/>
              </a:ext>
            </a:extLst>
          </p:cNvPr>
          <p:cNvSpPr>
            <a:spLocks noGrp="1"/>
          </p:cNvSpPr>
          <p:nvPr>
            <p:ph type="body" sz="quarter" idx="11"/>
          </p:nvPr>
        </p:nvSpPr>
        <p:spPr>
          <a:xfrm>
            <a:off x="340093" y="2321004"/>
            <a:ext cx="11511814" cy="2769989"/>
          </a:xfrm>
        </p:spPr>
        <p:txBody>
          <a:bodyPr/>
          <a:lstStyle/>
          <a:p>
            <a:pPr algn="ctr"/>
            <a:r>
              <a:rPr lang="en-US" sz="3600" dirty="0"/>
              <a:t>Interprofessional collaborative practice (IPCP), and avoiding working in professional silos, is the expectation in healthcare settings to reduce medical errors, improve communication and coordination among health care professionals, and improve health outcomes.</a:t>
            </a:r>
          </a:p>
        </p:txBody>
      </p:sp>
      <p:sp>
        <p:nvSpPr>
          <p:cNvPr id="7" name="TextBox 6">
            <a:extLst>
              <a:ext uri="{FF2B5EF4-FFF2-40B4-BE49-F238E27FC236}">
                <a16:creationId xmlns:a16="http://schemas.microsoft.com/office/drawing/2014/main" id="{BCB56468-BBA0-96A0-44B9-A0061C07C59A}"/>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9" name="Audio 8" descr="Audio speaker icon">
            <a:hlinkClick r:id="" action="ppaction://media"/>
            <a:extLst>
              <a:ext uri="{FF2B5EF4-FFF2-40B4-BE49-F238E27FC236}">
                <a16:creationId xmlns:a16="http://schemas.microsoft.com/office/drawing/2014/main" id="{677BB0CB-2594-C81B-B140-30E69C76503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CB1DD94-8B5D-3547-93C8-92014A4A9F0E}" label="" lang="en-us" r:embed="rId5"/>
                        </p173:trackLst>
                      </p173:tracksInfo>
                    </p:ext>
                  </p14:extLst>
                </p14:media>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5419824"/>
      </p:ext>
    </p:extLst>
  </p:cSld>
  <p:clrMapOvr>
    <a:masterClrMapping/>
  </p:clrMapOvr>
  <mc:AlternateContent xmlns:mc="http://schemas.openxmlformats.org/markup-compatibility/2006" xmlns:p14="http://schemas.microsoft.com/office/powerpoint/2010/main">
    <mc:Choice Requires="p14">
      <p:transition spd="slow" p14:dur="2000" advTm="35219"/>
    </mc:Choice>
    <mc:Fallback xmlns="">
      <p:transition spd="slow" advTm="3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340093" y="527632"/>
            <a:ext cx="5178353" cy="492443"/>
          </a:xfrm>
        </p:spPr>
        <p:txBody>
          <a:bodyPr vert="horz"/>
          <a:lstStyle/>
          <a:p>
            <a:r>
              <a:rPr lang="en-US" dirty="0"/>
              <a:t>Standard 4.2.1</a:t>
            </a:r>
            <a:endParaRPr lang="en-GB" dirty="0"/>
          </a:p>
        </p:txBody>
      </p:sp>
      <p:graphicFrame>
        <p:nvGraphicFramePr>
          <p:cNvPr id="7" name="Object 6">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238254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7" name="Object 6" hidden="1">
                        <a:extLst>
                          <a:ext uri="{FF2B5EF4-FFF2-40B4-BE49-F238E27FC236}">
                            <a16:creationId xmlns:a16="http://schemas.microsoft.com/office/drawing/2014/main" id="{17B6B004-143B-4D50-A1E3-92D7747EC6E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50577" y="1416512"/>
            <a:ext cx="5178353" cy="3158109"/>
          </a:xfrm>
        </p:spPr>
        <p:txBody>
          <a:bodyPr/>
          <a:lstStyle/>
          <a:p>
            <a:pPr marL="0" marR="0">
              <a:lnSpc>
                <a:spcPct val="115000"/>
              </a:lnSpc>
              <a:spcBef>
                <a:spcPts val="0"/>
              </a:spcBef>
              <a:spcAft>
                <a:spcPts val="0"/>
              </a:spcAft>
            </a:pPr>
            <a:r>
              <a:rPr lang="en-US" dirty="0"/>
              <a:t>RDNs and NDTRs: </a:t>
            </a:r>
          </a:p>
          <a:p>
            <a:pPr marL="0" marR="0">
              <a:lnSpc>
                <a:spcPct val="115000"/>
              </a:lnSpc>
              <a:spcBef>
                <a:spcPts val="0"/>
              </a:spcBef>
              <a:spcAft>
                <a:spcPts val="0"/>
              </a:spcAft>
            </a:pPr>
            <a:r>
              <a:rPr lang="en-US" dirty="0"/>
              <a:t>Contributes to or seeks opportunities to build relationships and networks to facilitate collaboration, and promotes referral systems to: </a:t>
            </a:r>
          </a:p>
          <a:p>
            <a:pPr marL="0" marR="0">
              <a:lnSpc>
                <a:spcPct val="115000"/>
              </a:lnSpc>
              <a:spcBef>
                <a:spcPts val="0"/>
              </a:spcBef>
              <a:spcAft>
                <a:spcPts val="0"/>
              </a:spcAft>
            </a:pPr>
            <a:r>
              <a:rPr lang="en-US" dirty="0"/>
              <a:t>• Credentialed nutrition and dietetics practitioners </a:t>
            </a:r>
          </a:p>
          <a:p>
            <a:pPr marL="0" marR="0">
              <a:lnSpc>
                <a:spcPct val="115000"/>
              </a:lnSpc>
              <a:spcBef>
                <a:spcPts val="0"/>
              </a:spcBef>
              <a:spcAft>
                <a:spcPts val="0"/>
              </a:spcAft>
            </a:pPr>
            <a:r>
              <a:rPr lang="en-US" dirty="0"/>
              <a:t>• Other health-related services (</a:t>
            </a:r>
            <a:r>
              <a:rPr lang="en-US" dirty="0" err="1"/>
              <a:t>eg</a:t>
            </a:r>
            <a:r>
              <a:rPr lang="en-US" dirty="0"/>
              <a:t>, social worker) </a:t>
            </a:r>
          </a:p>
          <a:p>
            <a:pPr marL="0" marR="0">
              <a:lnSpc>
                <a:spcPct val="115000"/>
              </a:lnSpc>
              <a:spcBef>
                <a:spcPts val="0"/>
              </a:spcBef>
              <a:spcAft>
                <a:spcPts val="0"/>
              </a:spcAft>
            </a:pPr>
            <a:r>
              <a:rPr lang="en-US" dirty="0"/>
              <a:t>• Social, community and health-related services or resources (</a:t>
            </a:r>
            <a:r>
              <a:rPr lang="en-US" dirty="0" err="1"/>
              <a:t>eg</a:t>
            </a:r>
            <a:r>
              <a:rPr lang="en-US" dirty="0"/>
              <a:t>, housing, food resources, community action agencies) </a:t>
            </a:r>
          </a:p>
          <a:p>
            <a:pPr marL="0" marR="0">
              <a:lnSpc>
                <a:spcPct val="115000"/>
              </a:lnSpc>
              <a:spcBef>
                <a:spcPts val="0"/>
              </a:spcBef>
              <a:spcAft>
                <a:spcPts val="0"/>
              </a:spcAft>
            </a:pPr>
            <a:endParaRPr lang="en-US" dirty="0"/>
          </a:p>
        </p:txBody>
      </p:sp>
      <p:sp>
        <p:nvSpPr>
          <p:cNvPr id="2" name="TextBox 1">
            <a:extLst>
              <a:ext uri="{FF2B5EF4-FFF2-40B4-BE49-F238E27FC236}">
                <a16:creationId xmlns:a16="http://schemas.microsoft.com/office/drawing/2014/main" id="{1BC53BB2-D837-FF72-BE49-20803302B808}"/>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6" name="Picture 5" descr="Meeting at office">
            <a:extLst>
              <a:ext uri="{FF2B5EF4-FFF2-40B4-BE49-F238E27FC236}">
                <a16:creationId xmlns:a16="http://schemas.microsoft.com/office/drawing/2014/main" id="{EF3EC220-079C-B5BD-9E18-BE8D7CBCF031}"/>
              </a:ext>
            </a:extLst>
          </p:cNvPr>
          <p:cNvPicPr>
            <a:picLocks noChangeAspect="1"/>
          </p:cNvPicPr>
          <p:nvPr/>
        </p:nvPicPr>
        <p:blipFill rotWithShape="1">
          <a:blip r:embed="rId8"/>
          <a:srcRect l="-9798" t="-9394" r="-101" b="5015"/>
          <a:stretch>
            <a:fillRect/>
          </a:stretch>
        </p:blipFill>
        <p:spPr>
          <a:xfrm>
            <a:off x="5760720" y="475624"/>
            <a:ext cx="6217920" cy="4206240"/>
          </a:xfrm>
          <a:prstGeom prst="rect">
            <a:avLst/>
          </a:prstGeom>
        </p:spPr>
      </p:pic>
      <p:pic>
        <p:nvPicPr>
          <p:cNvPr id="8" name="Audio 7" descr="Audio speaker icon">
            <a:hlinkClick r:id="" action="ppaction://media"/>
            <a:extLst>
              <a:ext uri="{FF2B5EF4-FFF2-40B4-BE49-F238E27FC236}">
                <a16:creationId xmlns:a16="http://schemas.microsoft.com/office/drawing/2014/main" id="{13BBE6EB-7F65-BA52-44C9-93381A724E01}"/>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B50D685B-6E59-2147-8CBC-BF758D1E2E10}" label="" lang="en-us" r:embed="rId9"/>
                          <p173:track id="{2A09A408-F4B7-EE4D-A31B-90E7D96C1424}" label="" lang="en-us" r:embed="rId9"/>
                        </p173:trackLst>
                      </p173:tracksInfo>
                    </p:ext>
                  </p14:extLst>
                </p14:media>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30959"/>
      </p:ext>
    </p:extLst>
  </p:cSld>
  <p:clrMapOvr>
    <a:masterClrMapping/>
  </p:clrMapOvr>
  <mc:AlternateContent xmlns:mc="http://schemas.openxmlformats.org/markup-compatibility/2006" xmlns:p14="http://schemas.microsoft.com/office/powerpoint/2010/main">
    <mc:Choice Requires="p14">
      <p:transition spd="slow" p14:dur="2000" advTm="33874"/>
    </mc:Choice>
    <mc:Fallback xmlns="">
      <p:transition spd="slow" advTm="3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FFE81-BA88-3B30-7CCF-FB9FFD9F8911}"/>
              </a:ext>
            </a:extLst>
          </p:cNvPr>
          <p:cNvSpPr>
            <a:spLocks noGrp="1"/>
          </p:cNvSpPr>
          <p:nvPr>
            <p:ph type="title"/>
          </p:nvPr>
        </p:nvSpPr>
        <p:spPr/>
        <p:txBody>
          <a:bodyPr/>
          <a:lstStyle/>
          <a:p>
            <a:r>
              <a:rPr lang="en-US" dirty="0"/>
              <a:t>Interprofessional Collaborators </a:t>
            </a:r>
          </a:p>
        </p:txBody>
      </p:sp>
      <p:pic>
        <p:nvPicPr>
          <p:cNvPr id="12" name="Picture 11" descr="4 column diagram titled “Interprofessional Collaborators”">
            <a:extLst>
              <a:ext uri="{FF2B5EF4-FFF2-40B4-BE49-F238E27FC236}">
                <a16:creationId xmlns:a16="http://schemas.microsoft.com/office/drawing/2014/main" id="{5BFEDE17-4319-A88E-3DC0-3725A84BFBD4}"/>
              </a:ext>
            </a:extLst>
          </p:cNvPr>
          <p:cNvPicPr>
            <a:picLocks noChangeAspect="1"/>
          </p:cNvPicPr>
          <p:nvPr/>
        </p:nvPicPr>
        <p:blipFill>
          <a:blip r:embed="rId5"/>
          <a:stretch>
            <a:fillRect/>
          </a:stretch>
        </p:blipFill>
        <p:spPr>
          <a:xfrm>
            <a:off x="120316" y="216569"/>
            <a:ext cx="12192000" cy="6858000"/>
          </a:xfrm>
          <a:prstGeom prst="rect">
            <a:avLst/>
          </a:prstGeom>
        </p:spPr>
      </p:pic>
      <p:pic>
        <p:nvPicPr>
          <p:cNvPr id="4" name="Picture 3">
            <a:extLst>
              <a:ext uri="{FF2B5EF4-FFF2-40B4-BE49-F238E27FC236}">
                <a16:creationId xmlns:a16="http://schemas.microsoft.com/office/drawing/2014/main" id="{78855F20-C31A-753A-6886-815BD238C0F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9A5DCFC-164C-1D94-5F51-9E22E22E969B}"/>
              </a:ext>
            </a:extLst>
          </p:cNvPr>
          <p:cNvSpPr txBox="1"/>
          <p:nvPr/>
        </p:nvSpPr>
        <p:spPr>
          <a:xfrm>
            <a:off x="4346532" y="6641431"/>
            <a:ext cx="3118980"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lang="en-US" sz="1050" dirty="0">
              <a:solidFill>
                <a:schemeClr val="tx1"/>
              </a:solidFill>
            </a:endParaRPr>
          </a:p>
        </p:txBody>
      </p:sp>
      <p:pic>
        <p:nvPicPr>
          <p:cNvPr id="8" name="Audio 7" descr="Audio speaker icon">
            <a:hlinkClick r:id="" action="ppaction://media"/>
            <a:extLst>
              <a:ext uri="{FF2B5EF4-FFF2-40B4-BE49-F238E27FC236}">
                <a16:creationId xmlns:a16="http://schemas.microsoft.com/office/drawing/2014/main" id="{A065CE42-BC69-5142-E406-BDC3C3F2EE1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DE11F88-D3C2-004D-BBB6-78DF5C2C6E2C}"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6914866"/>
      </p:ext>
    </p:extLst>
  </p:cSld>
  <p:clrMapOvr>
    <a:masterClrMapping/>
  </p:clrMapOvr>
  <mc:AlternateContent xmlns:mc="http://schemas.openxmlformats.org/markup-compatibility/2006" xmlns:p14="http://schemas.microsoft.com/office/powerpoint/2010/main">
    <mc:Choice Requires="p14">
      <p:transition spd="slow" p14:dur="2000" advTm="51169"/>
    </mc:Choice>
    <mc:Fallback xmlns="">
      <p:transition spd="slow" advTm="5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p:txBody>
          <a:bodyPr vert="horz"/>
          <a:lstStyle/>
          <a:p>
            <a:r>
              <a:rPr lang="en-US" dirty="0"/>
              <a:t>Advanced Practice</a:t>
            </a:r>
            <a:endParaRPr lang="en-GB" dirty="0"/>
          </a:p>
        </p:txBody>
      </p:sp>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40094" y="1384614"/>
            <a:ext cx="5561943" cy="3200876"/>
          </a:xfrm>
        </p:spPr>
        <p:txBody>
          <a:bodyPr/>
          <a:lstStyle/>
          <a:p>
            <a:pPr marL="0" indent="0">
              <a:buNone/>
            </a:pPr>
            <a:r>
              <a:rPr lang="en-US" sz="2400" dirty="0"/>
              <a:t>Practicing at an advanced level requires specific </a:t>
            </a:r>
          </a:p>
          <a:p>
            <a:pPr marL="342900" indent="-342900">
              <a:buFont typeface="Arial" panose="020B0604020202020204" pitchFamily="34" charset="0"/>
              <a:buChar char="•"/>
            </a:pPr>
            <a:r>
              <a:rPr lang="en-US" sz="2400" dirty="0"/>
              <a:t>knowledge, </a:t>
            </a:r>
          </a:p>
          <a:p>
            <a:pPr marL="342900" indent="-342900">
              <a:buFont typeface="Arial" panose="020B0604020202020204" pitchFamily="34" charset="0"/>
              <a:buChar char="•"/>
            </a:pPr>
            <a:r>
              <a:rPr lang="en-US" sz="2400" dirty="0"/>
              <a:t>skills, and </a:t>
            </a:r>
          </a:p>
          <a:p>
            <a:pPr marL="342900" indent="-342900">
              <a:buFont typeface="Arial" panose="020B0604020202020204" pitchFamily="34" charset="0"/>
              <a:buChar char="•"/>
            </a:pPr>
            <a:r>
              <a:rPr lang="en-US" sz="2400" dirty="0"/>
              <a:t>specialized training </a:t>
            </a:r>
          </a:p>
          <a:p>
            <a:r>
              <a:rPr lang="en-US" sz="2400" dirty="0"/>
              <a:t>beyond core education and supervised practice</a:t>
            </a:r>
          </a:p>
        </p:txBody>
      </p:sp>
      <p:pic>
        <p:nvPicPr>
          <p:cNvPr id="16" name="Picture Placeholder 15" descr="Decorative photo: Medical team joining together in a hand stack symbolizing teamwork ">
            <a:extLst>
              <a:ext uri="{FF2B5EF4-FFF2-40B4-BE49-F238E27FC236}">
                <a16:creationId xmlns:a16="http://schemas.microsoft.com/office/drawing/2014/main" id="{95B4699B-A4C8-42E2-BA26-049E3727CA99}"/>
              </a:ext>
            </a:extLst>
          </p:cNvPr>
          <p:cNvPicPr>
            <a:picLocks noGrp="1" noChangeAspect="1"/>
          </p:cNvPicPr>
          <p:nvPr>
            <p:ph type="pic" sz="quarter" idx="15"/>
          </p:nvPr>
        </p:nvPicPr>
        <p:blipFill rotWithShape="1">
          <a:blip r:embed="rId6"/>
          <a:srcRect t="15440" r="1286" b="16724"/>
          <a:stretch/>
        </p:blipFill>
        <p:spPr>
          <a:xfrm>
            <a:off x="6361504" y="567267"/>
            <a:ext cx="5490403" cy="5655733"/>
          </a:xfrm>
        </p:spPr>
      </p:pic>
      <p:graphicFrame>
        <p:nvGraphicFramePr>
          <p:cNvPr id="7" name="Object 6">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931998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72" imgH="272" progId="TCLayout.ActiveDocument.1">
                  <p:embed/>
                </p:oleObj>
              </mc:Choice>
              <mc:Fallback>
                <p:oleObj name="think-cell Slide" r:id="rId7" imgW="272" imgH="272" progId="TCLayout.ActiveDocument.1">
                  <p:embed/>
                  <p:pic>
                    <p:nvPicPr>
                      <p:cNvPr id="7" name="Object 6" hidden="1">
                        <a:extLst>
                          <a:ext uri="{FF2B5EF4-FFF2-40B4-BE49-F238E27FC236}">
                            <a16:creationId xmlns:a16="http://schemas.microsoft.com/office/drawing/2014/main" id="{17B6B004-143B-4D50-A1E3-92D7747EC6E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F38692B6-6699-7DC5-489F-E4A02DEA66D2}"/>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6" name="Audio 5" descr="Audio speaker icon">
            <a:hlinkClick r:id="" action="ppaction://media"/>
            <a:extLst>
              <a:ext uri="{FF2B5EF4-FFF2-40B4-BE49-F238E27FC236}">
                <a16:creationId xmlns:a16="http://schemas.microsoft.com/office/drawing/2014/main" id="{45BC7F52-C198-772D-55E9-0CECE7F2486A}"/>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8D0C1D49-3F9C-E44A-97C2-F59DAE649F3E}" label="" lang="en-us" r:embed="rId9"/>
                        </p173:trackLst>
                      </p173:tracksInfo>
                    </p:ext>
                  </p14:extLst>
                </p14:media>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7360503"/>
      </p:ext>
    </p:extLst>
  </p:cSld>
  <p:clrMapOvr>
    <a:masterClrMapping/>
  </p:clrMapOvr>
  <mc:AlternateContent xmlns:mc="http://schemas.openxmlformats.org/markup-compatibility/2006" xmlns:p14="http://schemas.microsoft.com/office/powerpoint/2010/main">
    <mc:Choice Requires="p14">
      <p:transition spd="slow" p14:dur="2000" advTm="47032"/>
    </mc:Choice>
    <mc:Fallback xmlns="">
      <p:transition spd="slow" advTm="47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755786-392D-694A-E6F8-69EE6F9C4374}"/>
              </a:ext>
            </a:extLst>
          </p:cNvPr>
          <p:cNvSpPr>
            <a:spLocks noGrp="1"/>
          </p:cNvSpPr>
          <p:nvPr>
            <p:ph type="title"/>
          </p:nvPr>
        </p:nvSpPr>
        <p:spPr/>
        <p:txBody>
          <a:bodyPr/>
          <a:lstStyle/>
          <a:p>
            <a:r>
              <a:rPr lang="en-US" dirty="0"/>
              <a:t>Examples of Advanced Clinical RDN Practice  </a:t>
            </a:r>
          </a:p>
        </p:txBody>
      </p:sp>
      <p:pic>
        <p:nvPicPr>
          <p:cNvPr id="8" name="Picture 7" descr="Patient lying in bed in hospital">
            <a:extLst>
              <a:ext uri="{FF2B5EF4-FFF2-40B4-BE49-F238E27FC236}">
                <a16:creationId xmlns:a16="http://schemas.microsoft.com/office/drawing/2014/main" id="{D10CE520-55C0-2A31-F2FF-24AED1CD8057}"/>
              </a:ext>
            </a:extLst>
          </p:cNvPr>
          <p:cNvPicPr>
            <a:picLocks noChangeAspect="1"/>
          </p:cNvPicPr>
          <p:nvPr/>
        </p:nvPicPr>
        <p:blipFill>
          <a:blip r:embed="rId5"/>
          <a:stretch>
            <a:fillRect/>
          </a:stretch>
        </p:blipFill>
        <p:spPr>
          <a:xfrm>
            <a:off x="806200" y="1371600"/>
            <a:ext cx="4572440" cy="4791001"/>
          </a:xfrm>
          <a:prstGeom prst="rect">
            <a:avLst/>
          </a:prstGeom>
        </p:spPr>
      </p:pic>
      <p:sp>
        <p:nvSpPr>
          <p:cNvPr id="5" name="Text Placeholder 4">
            <a:extLst>
              <a:ext uri="{FF2B5EF4-FFF2-40B4-BE49-F238E27FC236}">
                <a16:creationId xmlns:a16="http://schemas.microsoft.com/office/drawing/2014/main" id="{97F44DCC-788F-BD28-A808-2F686FC8077C}"/>
              </a:ext>
            </a:extLst>
          </p:cNvPr>
          <p:cNvSpPr>
            <a:spLocks noGrp="1"/>
          </p:cNvSpPr>
          <p:nvPr>
            <p:ph type="body" sz="quarter" idx="11"/>
          </p:nvPr>
        </p:nvSpPr>
        <p:spPr>
          <a:xfrm>
            <a:off x="5544273" y="1235675"/>
            <a:ext cx="6307875" cy="5352234"/>
          </a:xfrm>
        </p:spPr>
        <p:txBody>
          <a:bodyPr/>
          <a:lstStyle/>
          <a:p>
            <a:pPr marL="285750" marR="0" indent="-285750">
              <a:lnSpc>
                <a:spcPct val="115000"/>
              </a:lnSpc>
              <a:spcBef>
                <a:spcPts val="0"/>
              </a:spcBef>
              <a:spcAft>
                <a:spcPts val="600"/>
              </a:spcAft>
              <a:buFont typeface="Arial" panose="020B0604020202020204" pitchFamily="34" charset="0"/>
              <a:buChar char="•"/>
            </a:pPr>
            <a:r>
              <a:rPr lang="en-US" dirty="0">
                <a:solidFill>
                  <a:srgbClr val="000000"/>
                </a:solidFill>
                <a:effectLst/>
                <a:ea typeface="Calibri" panose="020F0502020204030204" pitchFamily="34" charset="0"/>
                <a:cs typeface="Calibri" panose="020F0502020204030204" pitchFamily="34" charset="0"/>
              </a:rPr>
              <a:t>Insertion of </a:t>
            </a:r>
            <a:r>
              <a:rPr lang="en-US" dirty="0" err="1">
                <a:solidFill>
                  <a:srgbClr val="000000"/>
                </a:solidFill>
                <a:effectLst/>
                <a:ea typeface="Calibri" panose="020F0502020204030204" pitchFamily="34" charset="0"/>
                <a:cs typeface="Calibri" panose="020F0502020204030204" pitchFamily="34" charset="0"/>
              </a:rPr>
              <a:t>nasoenteric</a:t>
            </a:r>
            <a:r>
              <a:rPr lang="en-US" dirty="0">
                <a:solidFill>
                  <a:srgbClr val="000000"/>
                </a:solidFill>
                <a:effectLst/>
                <a:ea typeface="Calibri" panose="020F0502020204030204" pitchFamily="34" charset="0"/>
                <a:cs typeface="Calibri" panose="020F0502020204030204" pitchFamily="34" charset="0"/>
              </a:rPr>
              <a:t> feeding tubes</a:t>
            </a:r>
          </a:p>
          <a:p>
            <a:pPr marL="285750" marR="0" indent="-285750">
              <a:lnSpc>
                <a:spcPct val="115000"/>
              </a:lnSpc>
              <a:spcBef>
                <a:spcPts val="0"/>
              </a:spcBef>
              <a:spcAft>
                <a:spcPts val="600"/>
              </a:spcAft>
              <a:buFont typeface="Arial" panose="020B0604020202020204" pitchFamily="34" charset="0"/>
              <a:buChar char="•"/>
            </a:pPr>
            <a:r>
              <a:rPr lang="en-US" dirty="0">
                <a:solidFill>
                  <a:srgbClr val="000000"/>
                </a:solidFill>
                <a:effectLst/>
                <a:ea typeface="Calibri" panose="020F0502020204030204" pitchFamily="34" charset="0"/>
                <a:cs typeface="Calibri" panose="020F0502020204030204" pitchFamily="34" charset="0"/>
              </a:rPr>
              <a:t>Counseling for pre-diabetes, interpreting data and adjusting continuous glucose monitoring [CGM] devices, insulin pumps, and diabetes-related technology</a:t>
            </a:r>
          </a:p>
          <a:p>
            <a:pPr marL="285750" marR="0" indent="-285750">
              <a:lnSpc>
                <a:spcPct val="115000"/>
              </a:lnSpc>
              <a:spcBef>
                <a:spcPts val="0"/>
              </a:spcBef>
              <a:spcAft>
                <a:spcPts val="600"/>
              </a:spcAft>
              <a:buFont typeface="Arial" panose="020B0604020202020204" pitchFamily="34" charset="0"/>
              <a:buChar char="•"/>
            </a:pPr>
            <a:r>
              <a:rPr lang="en-US" dirty="0">
                <a:solidFill>
                  <a:srgbClr val="000000"/>
                </a:solidFill>
                <a:effectLst/>
                <a:ea typeface="Calibri" panose="020F0502020204030204" pitchFamily="34" charset="0"/>
                <a:cs typeface="Calibri" panose="020F0502020204030204" pitchFamily="34" charset="0"/>
              </a:rPr>
              <a:t>Conducting and interpreting bedside ultrasound to assess muscle changes</a:t>
            </a:r>
          </a:p>
          <a:p>
            <a:pPr marL="285750" marR="0" indent="-285750">
              <a:lnSpc>
                <a:spcPct val="115000"/>
              </a:lnSpc>
              <a:spcBef>
                <a:spcPts val="0"/>
              </a:spcBef>
              <a:spcAft>
                <a:spcPts val="600"/>
              </a:spcAft>
              <a:buFont typeface="Arial" panose="020B0604020202020204" pitchFamily="34" charset="0"/>
              <a:buChar char="•"/>
            </a:pPr>
            <a:r>
              <a:rPr lang="en-US" dirty="0">
                <a:solidFill>
                  <a:srgbClr val="000000"/>
                </a:solidFill>
                <a:effectLst/>
                <a:ea typeface="Calibri" panose="020F0502020204030204" pitchFamily="34" charset="0"/>
                <a:cs typeface="Calibri" panose="020F0502020204030204" pitchFamily="34" charset="0"/>
              </a:rPr>
              <a:t>Developing and implementing wound prevention, skin management, and nutritional wound intervention programs</a:t>
            </a:r>
          </a:p>
          <a:p>
            <a:pPr marL="285750" marR="0" indent="-285750">
              <a:lnSpc>
                <a:spcPct val="115000"/>
              </a:lnSpc>
              <a:spcBef>
                <a:spcPts val="0"/>
              </a:spcBef>
              <a:spcAft>
                <a:spcPts val="600"/>
              </a:spcAft>
              <a:buFont typeface="Arial" panose="020B0604020202020204" pitchFamily="34" charset="0"/>
              <a:buChar char="•"/>
            </a:pPr>
            <a:r>
              <a:rPr lang="en-US" dirty="0">
                <a:solidFill>
                  <a:srgbClr val="000000"/>
                </a:solidFill>
                <a:effectLst/>
                <a:ea typeface="Calibri" panose="020F0502020204030204" pitchFamily="34" charset="0"/>
                <a:cs typeface="Calibri" panose="020F0502020204030204" pitchFamily="34" charset="0"/>
              </a:rPr>
              <a:t>Psychosocial screening, monitoring for disordered eating and sleep health</a:t>
            </a:r>
          </a:p>
          <a:p>
            <a:pPr marL="285750" marR="0" indent="-285750">
              <a:lnSpc>
                <a:spcPct val="115000"/>
              </a:lnSpc>
              <a:spcBef>
                <a:spcPts val="0"/>
              </a:spcBef>
              <a:spcAft>
                <a:spcPts val="600"/>
              </a:spcAft>
              <a:buFont typeface="Arial" panose="020B0604020202020204" pitchFamily="34" charset="0"/>
              <a:buChar char="•"/>
            </a:pPr>
            <a:r>
              <a:rPr lang="en-US" dirty="0">
                <a:solidFill>
                  <a:srgbClr val="000000"/>
                </a:solidFill>
                <a:effectLst/>
                <a:ea typeface="Calibri" panose="020F0502020204030204" pitchFamily="34" charset="0"/>
                <a:cs typeface="Calibri" panose="020F0502020204030204" pitchFamily="34" charset="0"/>
              </a:rPr>
              <a:t>Managing individuals with eating disorders, inborn errors of metabolism, or organ transplants</a:t>
            </a:r>
          </a:p>
          <a:p>
            <a:pPr algn="ctr">
              <a:lnSpc>
                <a:spcPct val="115000"/>
              </a:lnSpc>
              <a:spcBef>
                <a:spcPts val="0"/>
              </a:spcBef>
            </a:pPr>
            <a:r>
              <a:rPr lang="en-US" u="sng" dirty="0">
                <a:hlinkClick r:id="rId6" tooltip="Original URL: https://www.eatrightpro.org/practice/scope-and-standards-of-practice/focus-area-scope-and-standards-for-rdns. Click or tap if you trust this link."/>
              </a:rPr>
              <a:t>www.eatrightpro.org/practice/scope-and-standards-of-practice/focus-area-scope-and-standards-for-rdns</a:t>
            </a:r>
            <a:endParaRPr lang="en-US" dirty="0">
              <a:effectLst/>
              <a:ea typeface="Calibri" panose="020F050202020403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E977F1C7-AF4B-E2A2-BE3D-C38A6187A5E9}"/>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R="0" lvl="0" algn="l" defTabSz="914400" rtl="0" eaLnBrk="1" fontAlgn="auto" latinLnBrk="0" hangingPunct="1">
              <a:spcBef>
                <a:spcPts val="0"/>
              </a:spcBef>
              <a:spcAft>
                <a:spcPts val="0"/>
              </a:spcAft>
              <a:buClr>
                <a:srgbClr val="39683E"/>
              </a:buClr>
              <a:buSzTx/>
              <a:tabLst/>
              <a:defRPr/>
            </a:pPr>
            <a:r>
              <a:rPr lang="en-US" sz="1050" kern="0" dirty="0">
                <a:solidFill>
                  <a:srgbClr val="000000"/>
                </a:solidFill>
                <a:latin typeface="Myriad Pro" panose="020B0503030403020204" pitchFamily="34" charset="0"/>
                <a:cs typeface="Arial" panose="020B0604020202020204" pitchFamily="34" charset="0"/>
              </a:rPr>
              <a:t>© 2024 Commission on Dietetic Registration</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10" name="Audio 9" descr="Audio speaker icon">
            <a:hlinkClick r:id="" action="ppaction://media"/>
            <a:extLst>
              <a:ext uri="{FF2B5EF4-FFF2-40B4-BE49-F238E27FC236}">
                <a16:creationId xmlns:a16="http://schemas.microsoft.com/office/drawing/2014/main" id="{D8857645-6691-42A3-869C-8912D16556B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3BB9483-D573-4A43-920F-457A47792122}"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0034737"/>
      </p:ext>
    </p:extLst>
  </p:cSld>
  <p:clrMapOvr>
    <a:masterClrMapping/>
  </p:clrMapOvr>
  <mc:AlternateContent xmlns:mc="http://schemas.openxmlformats.org/markup-compatibility/2006" xmlns:p14="http://schemas.microsoft.com/office/powerpoint/2010/main">
    <mc:Choice Requires="p14">
      <p:transition spd="slow" p14:dur="2000" advTm="25442"/>
    </mc:Choice>
    <mc:Fallback xmlns="">
      <p:transition spd="slow" advTm="2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319D-65C4-2A99-895E-8E6429F188A7}"/>
              </a:ext>
            </a:extLst>
          </p:cNvPr>
          <p:cNvSpPr>
            <a:spLocks noGrp="1"/>
          </p:cNvSpPr>
          <p:nvPr>
            <p:ph type="title"/>
          </p:nvPr>
        </p:nvSpPr>
        <p:spPr>
          <a:xfrm>
            <a:off x="340093" y="-574739"/>
            <a:ext cx="11511814" cy="492443"/>
          </a:xfrm>
        </p:spPr>
        <p:txBody>
          <a:bodyPr/>
          <a:lstStyle/>
          <a:p>
            <a:r>
              <a:rPr lang="en-US" dirty="0"/>
              <a:t>Can I do this activity?</a:t>
            </a:r>
          </a:p>
        </p:txBody>
      </p:sp>
      <p:sp>
        <p:nvSpPr>
          <p:cNvPr id="12" name="TextBox 11">
            <a:extLst>
              <a:ext uri="{FF2B5EF4-FFF2-40B4-BE49-F238E27FC236}">
                <a16:creationId xmlns:a16="http://schemas.microsoft.com/office/drawing/2014/main" id="{FD72ABB6-1DD1-6800-C3BD-CFDCEEBA3B30}"/>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R="0" lvl="0" algn="l" defTabSz="914400" rtl="0" eaLnBrk="1" fontAlgn="auto" latinLnBrk="0" hangingPunct="1">
              <a:spcBef>
                <a:spcPts val="0"/>
              </a:spcBef>
              <a:spcAft>
                <a:spcPts val="0"/>
              </a:spcAft>
              <a:buClr>
                <a:srgbClr val="39683E"/>
              </a:buClr>
              <a:buSzTx/>
              <a:tabLst/>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3" name="Audio 2" descr="Audio speaker icon">
            <a:hlinkClick r:id="" action="ppaction://media"/>
            <a:extLst>
              <a:ext uri="{FF2B5EF4-FFF2-40B4-BE49-F238E27FC236}">
                <a16:creationId xmlns:a16="http://schemas.microsoft.com/office/drawing/2014/main" id="{4DC552E8-174D-0AB6-3D55-65700DE84F9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8A4CD5B-DB25-914A-B597-BA8D603194D2}" label="" lang="en-us" r:embed="rId5"/>
                        </p173:trackLst>
                      </p173:tracksInfo>
                    </p:ext>
                  </p14:extLst>
                </p14:media>
              </p:ext>
            </p:extLst>
          </p:nvPr>
        </p:nvPicPr>
        <p:blipFill>
          <a:blip r:embed="rId6"/>
          <a:srcRect l="-203125" t="-203125" r="-203125" b="-203125"/>
          <a:stretch>
            <a:fillRect/>
          </a:stretch>
        </p:blipFill>
        <p:spPr>
          <a:xfrm>
            <a:off x="10052304" y="4718304"/>
            <a:ext cx="2057400" cy="2057400"/>
          </a:xfrm>
          <a:prstGeom prst="ellipse">
            <a:avLst/>
          </a:prstGeom>
        </p:spPr>
      </p:pic>
      <p:pic>
        <p:nvPicPr>
          <p:cNvPr id="11" name="Picture 10">
            <a:extLst>
              <a:ext uri="{FF2B5EF4-FFF2-40B4-BE49-F238E27FC236}">
                <a16:creationId xmlns:a16="http://schemas.microsoft.com/office/drawing/2014/main" id="{F632394D-CB36-2EEA-EE16-6C177BD134A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149548126"/>
      </p:ext>
    </p:extLst>
  </p:cSld>
  <p:clrMapOvr>
    <a:masterClrMapping/>
  </p:clrMapOvr>
  <mc:AlternateContent xmlns:mc="http://schemas.openxmlformats.org/markup-compatibility/2006" xmlns:p14="http://schemas.microsoft.com/office/powerpoint/2010/main">
    <mc:Choice Requires="p14">
      <p:transition spd="slow" p14:dur="2000" advTm="118553"/>
    </mc:Choice>
    <mc:Fallback xmlns="">
      <p:transition spd="slow" advTm="11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A13C6A4-A2E1-E6E7-2C95-6140E57E33F2}"/>
              </a:ext>
            </a:extLst>
          </p:cNvPr>
          <p:cNvSpPr>
            <a:spLocks noGrp="1"/>
          </p:cNvSpPr>
          <p:nvPr>
            <p:ph type="title"/>
          </p:nvPr>
        </p:nvSpPr>
        <p:spPr>
          <a:xfrm>
            <a:off x="339852" y="527632"/>
            <a:ext cx="11512296" cy="492443"/>
          </a:xfrm>
        </p:spPr>
        <p:txBody>
          <a:bodyPr/>
          <a:lstStyle/>
          <a:p>
            <a:r>
              <a:rPr lang="en-US" dirty="0"/>
              <a:t>Case Studies</a:t>
            </a:r>
          </a:p>
        </p:txBody>
      </p:sp>
      <p:sp>
        <p:nvSpPr>
          <p:cNvPr id="14" name="Text Placeholder 3">
            <a:extLst>
              <a:ext uri="{FF2B5EF4-FFF2-40B4-BE49-F238E27FC236}">
                <a16:creationId xmlns:a16="http://schemas.microsoft.com/office/drawing/2014/main" id="{8BAF5ACB-4ED1-F801-41C1-3A46F090F0AA}"/>
              </a:ext>
            </a:extLst>
          </p:cNvPr>
          <p:cNvSpPr>
            <a:spLocks noGrp="1"/>
          </p:cNvSpPr>
          <p:nvPr>
            <p:ph type="body" sz="quarter" idx="11"/>
          </p:nvPr>
        </p:nvSpPr>
        <p:spPr>
          <a:xfrm>
            <a:off x="339852" y="1461557"/>
            <a:ext cx="7427913" cy="4616648"/>
          </a:xfrm>
        </p:spPr>
        <p:txBody>
          <a:bodyPr/>
          <a:lstStyle/>
          <a:p>
            <a:r>
              <a:rPr lang="en-US" sz="2400" b="1" i="0" dirty="0">
                <a:effectLst/>
              </a:rPr>
              <a:t>Case studies</a:t>
            </a:r>
            <a:r>
              <a:rPr lang="en-US" sz="2400" b="0" i="0" dirty="0">
                <a:effectLst/>
              </a:rPr>
              <a:t> demonstrate the application of the </a:t>
            </a:r>
            <a:r>
              <a:rPr lang="en-US" sz="2400" b="0" i="0" u="none" strike="noStrike" dirty="0">
                <a:effectLst/>
              </a:rPr>
              <a:t>Scope of Practice Decision Algorithm</a:t>
            </a:r>
            <a:r>
              <a:rPr lang="en-US" sz="2400" b="0" i="0" dirty="0">
                <a:effectLst/>
              </a:rPr>
              <a:t> to practice scenarios. </a:t>
            </a:r>
          </a:p>
          <a:p>
            <a:r>
              <a:rPr lang="en-US" sz="2400" dirty="0"/>
              <a:t>Advanced Practice Case Studies: </a:t>
            </a:r>
            <a:endParaRPr lang="en-US" sz="2400" b="0" i="0" dirty="0">
              <a:effectLst/>
            </a:endParaRPr>
          </a:p>
          <a:p>
            <a:pPr marL="285750" indent="-285750">
              <a:buFont typeface="Arial" panose="020B0604020202020204" pitchFamily="34" charset="0"/>
              <a:buChar char="•"/>
            </a:pPr>
            <a:r>
              <a:rPr lang="en-US" sz="2400" b="0" i="0" dirty="0">
                <a:effectLst/>
              </a:rPr>
              <a:t>Expanding RDN Practice</a:t>
            </a:r>
          </a:p>
          <a:p>
            <a:pPr marL="285750" indent="-285750">
              <a:buFont typeface="Arial" panose="020B0604020202020204" pitchFamily="34" charset="0"/>
              <a:buChar char="•"/>
            </a:pPr>
            <a:r>
              <a:rPr lang="en-US" sz="2400" b="0" i="0" dirty="0">
                <a:effectLst/>
              </a:rPr>
              <a:t>Screening for Swallowing Difficulty by RDNs</a:t>
            </a:r>
          </a:p>
          <a:p>
            <a:pPr marL="285750" indent="-285750">
              <a:buFont typeface="Arial" panose="020B0604020202020204" pitchFamily="34" charset="0"/>
              <a:buChar char="•"/>
            </a:pPr>
            <a:r>
              <a:rPr lang="en-US" sz="2400" b="0" i="0" dirty="0">
                <a:effectLst/>
              </a:rPr>
              <a:t>NDTRs and Health and Wellness Coaching</a:t>
            </a:r>
          </a:p>
          <a:p>
            <a:pPr marL="285750" indent="-285750">
              <a:buFont typeface="Arial" panose="020B0604020202020204" pitchFamily="34" charset="0"/>
              <a:buChar char="•"/>
            </a:pPr>
            <a:endParaRPr lang="en-US" sz="2400" dirty="0"/>
          </a:p>
          <a:p>
            <a:pPr algn="ctr"/>
            <a:r>
              <a:rPr lang="en-US" sz="2400" b="0" i="0" dirty="0">
                <a:effectLst/>
              </a:rPr>
              <a:t>The </a:t>
            </a:r>
            <a:r>
              <a:rPr lang="en-US" sz="2400" b="1" i="0" dirty="0">
                <a:effectLst/>
              </a:rPr>
              <a:t>Scope of Practice Decision Algorithm </a:t>
            </a:r>
            <a:r>
              <a:rPr lang="en-US" sz="2400" b="0" i="0" dirty="0">
                <a:effectLst/>
              </a:rPr>
              <a:t>can be found at </a:t>
            </a:r>
            <a:r>
              <a:rPr lang="en-US" sz="2400" u="sng" dirty="0">
                <a:hlinkClick r:id="rId5" tooltip="Original URL: https://www.eatrightpro.org/practice/scope-and-standards-of-practice. Click or tap if you trust this link."/>
              </a:rPr>
              <a:t>www.eatrightpro.org/practice/scope-and-standards-of-practice</a:t>
            </a:r>
            <a:endParaRPr lang="en-US" sz="2400" b="0" i="0" dirty="0">
              <a:effectLst/>
            </a:endParaRPr>
          </a:p>
        </p:txBody>
      </p:sp>
      <p:pic>
        <p:nvPicPr>
          <p:cNvPr id="7" name="Picture Placeholder 6" descr="Desk with open laptop">
            <a:extLst>
              <a:ext uri="{FF2B5EF4-FFF2-40B4-BE49-F238E27FC236}">
                <a16:creationId xmlns:a16="http://schemas.microsoft.com/office/drawing/2014/main" id="{FAEFF0BA-2A39-7E3F-91BE-41BA9C4A3EBB}"/>
              </a:ext>
            </a:extLst>
          </p:cNvPr>
          <p:cNvPicPr>
            <a:picLocks noGrp="1" noChangeAspect="1"/>
          </p:cNvPicPr>
          <p:nvPr>
            <p:ph type="pic" sz="quarter" idx="38"/>
          </p:nvPr>
        </p:nvPicPr>
        <p:blipFill>
          <a:blip r:embed="rId6"/>
          <a:srcRect l="23178" r="23178"/>
          <a:stretch>
            <a:fillRect/>
          </a:stretch>
        </p:blipFill>
        <p:spPr>
          <a:xfrm>
            <a:off x="8288338" y="1462088"/>
            <a:ext cx="3563937" cy="4429125"/>
          </a:xfrm>
        </p:spPr>
      </p:pic>
      <p:sp>
        <p:nvSpPr>
          <p:cNvPr id="2" name="TextBox 1">
            <a:extLst>
              <a:ext uri="{FF2B5EF4-FFF2-40B4-BE49-F238E27FC236}">
                <a16:creationId xmlns:a16="http://schemas.microsoft.com/office/drawing/2014/main" id="{2F215684-B71A-8077-8F1C-ED860DFE3D71}"/>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4" name="Audio 3" descr="Audio speaker icon">
            <a:hlinkClick r:id="" action="ppaction://media"/>
            <a:extLst>
              <a:ext uri="{FF2B5EF4-FFF2-40B4-BE49-F238E27FC236}">
                <a16:creationId xmlns:a16="http://schemas.microsoft.com/office/drawing/2014/main" id="{F0391B11-0BBE-8A5B-6BB2-8E78FB71087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A69AC6D-9AAC-554B-BE2D-382F6EE833B5}"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6380734"/>
      </p:ext>
    </p:extLst>
  </p:cSld>
  <p:clrMapOvr>
    <a:masterClrMapping/>
  </p:clrMapOvr>
  <mc:AlternateContent xmlns:mc="http://schemas.openxmlformats.org/markup-compatibility/2006" xmlns:p14="http://schemas.microsoft.com/office/powerpoint/2010/main">
    <mc:Choice Requires="p14">
      <p:transition spd="slow" p14:dur="2000" advTm="28128"/>
    </mc:Choice>
    <mc:Fallback xmlns="">
      <p:transition spd="slow" advTm="28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CDR PowerPoint Templates" id="{3D79AB26-A0C1-4A45-9B59-5E912CB49F9A}" vid="{A608F956-410D-2D4E-9B06-CFF3BB53AD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CDR PowerPoint Templates</Template>
  <TotalTime>3987</TotalTime>
  <Words>1418</Words>
  <Application>Microsoft Macintosh PowerPoint</Application>
  <PresentationFormat>Widescreen</PresentationFormat>
  <Paragraphs>102</Paragraphs>
  <Slides>10</Slides>
  <Notes>10</Notes>
  <HiddenSlides>0</HiddenSlides>
  <MMClips>10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24" baseType="lpstr">
      <vt:lpstr>Arial</vt:lpstr>
      <vt:lpstr>Calibri</vt:lpstr>
      <vt:lpstr>Cambria</vt:lpstr>
      <vt:lpstr>Courier New</vt:lpstr>
      <vt:lpstr>Myriad Pro</vt:lpstr>
      <vt:lpstr>Myriad Pro Light</vt:lpstr>
      <vt:lpstr>Nunito Light</vt:lpstr>
      <vt:lpstr>Raleway</vt:lpstr>
      <vt:lpstr>Segoe UI</vt:lpstr>
      <vt:lpstr>Symbol</vt:lpstr>
      <vt:lpstr>Tahoma</vt:lpstr>
      <vt:lpstr>Wingdings</vt:lpstr>
      <vt:lpstr>Office Theme</vt:lpstr>
      <vt:lpstr>think-cell Slide</vt:lpstr>
      <vt:lpstr>Interprofessional Collaboration and Advanced Practice</vt:lpstr>
      <vt:lpstr>Table of contents </vt:lpstr>
      <vt:lpstr>Collaborative Practice </vt:lpstr>
      <vt:lpstr>Standard 4.2.1</vt:lpstr>
      <vt:lpstr>Interprofessional Collaborators </vt:lpstr>
      <vt:lpstr>Advanced Practice</vt:lpstr>
      <vt:lpstr>Examples of Advanced Clinical RDN Practice  </vt:lpstr>
      <vt:lpstr>Can I do this activity?</vt:lpstr>
      <vt:lpstr>Case Studies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Dana Buelsing Sowards</dc:creator>
  <cp:lastModifiedBy>Andrew Larson</cp:lastModifiedBy>
  <cp:revision>62</cp:revision>
  <dcterms:created xsi:type="dcterms:W3CDTF">2023-11-09T19:19:18Z</dcterms:created>
  <dcterms:modified xsi:type="dcterms:W3CDTF">2026-05-20T22:33:09Z</dcterms:modified>
</cp:coreProperties>
</file>