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8.xml" ContentType="application/vnd.openxmlformats-officedocument.presentationml.tags+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474" r:id="rId2"/>
    <p:sldId id="457" r:id="rId3"/>
    <p:sldId id="460" r:id="rId4"/>
    <p:sldId id="459" r:id="rId5"/>
    <p:sldId id="458" r:id="rId6"/>
    <p:sldId id="467" r:id="rId7"/>
    <p:sldId id="468" r:id="rId8"/>
    <p:sldId id="469" r:id="rId9"/>
    <p:sldId id="470" r:id="rId10"/>
    <p:sldId id="432" r:id="rId11"/>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745D2C-3BAD-D27B-660E-4FD74064235A}" name="Carol Gilmore" initials="CG" userId="S::cgilmore@eatright.org::2cd4488a-452a-4efe-8d65-b97c20740a5e" providerId="AD"/>
  <p188:author id="{AB1C663F-5D58-B353-8B28-E408C5B3173E}" name="Karen Hui" initials="KH" userId="S::khui@eatright.org::209a7f13-bf4c-4b94-bcae-287face50b6b" providerId="AD"/>
  <p188:author id="{298403AB-B81F-98C4-8BC5-2A973504D14C}" name="Dana Buelsing Sowards" initials="DB" userId="S::dbuelsing@eatright.org::6994d87b-ee56-43d4-b5c3-7d5fdc8931d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1F1"/>
    <a:srgbClr val="95006C"/>
    <a:srgbClr val="FFA3E5"/>
    <a:srgbClr val="4C7F72"/>
    <a:srgbClr val="F0EADA"/>
    <a:srgbClr val="0EB0C6"/>
    <a:srgbClr val="2799D0"/>
    <a:srgbClr val="3680E6"/>
    <a:srgbClr val="5663EF"/>
    <a:srgbClr val="6D2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24" autoAdjust="0"/>
    <p:restoredTop sz="79523" autoAdjust="0"/>
  </p:normalViewPr>
  <p:slideViewPr>
    <p:cSldViewPr snapToGrid="0">
      <p:cViewPr varScale="1">
        <p:scale>
          <a:sx n="167" d="100"/>
          <a:sy n="167" d="100"/>
        </p:scale>
        <p:origin x="728" y="168"/>
      </p:cViewPr>
      <p:guideLst/>
    </p:cSldViewPr>
  </p:slideViewPr>
  <p:outlineViewPr>
    <p:cViewPr>
      <p:scale>
        <a:sx n="33" d="100"/>
        <a:sy n="33" d="100"/>
      </p:scale>
      <p:origin x="0" y="-232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1" d="100"/>
          <a:sy n="71" d="100"/>
        </p:scale>
        <p:origin x="3468"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5/21/26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dirty="0"/>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5/21/26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dirty="0"/>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E6ACE-4718-8EA3-8A99-49FC1262C2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CDC2AF-FFB3-3EB2-0651-28AC3DA5A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2D6ADE-44A6-7999-DB06-9CB0D1C37235}"/>
              </a:ext>
            </a:extLst>
          </p:cNvPr>
          <p:cNvSpPr>
            <a:spLocks noGrp="1"/>
          </p:cNvSpPr>
          <p:nvPr>
            <p:ph type="body" idx="1"/>
          </p:nvPr>
        </p:nvSpPr>
        <p:spPr/>
        <p:txBody>
          <a:bodyPr/>
          <a:lstStyle/>
          <a:p>
            <a:r>
              <a:rPr lang="en-US" dirty="0"/>
              <a:t>Welcome to this video, which is a Practice Tool and case study that illustrates a hospital’s process for expanding the list of ordering privileges already available to the hospital’s registered dietitians.</a:t>
            </a:r>
          </a:p>
          <a:p>
            <a:endParaRPr lang="en-US" dirty="0"/>
          </a:p>
          <a:p>
            <a:endParaRPr lang="en-US" dirty="0"/>
          </a:p>
        </p:txBody>
      </p:sp>
      <p:sp>
        <p:nvSpPr>
          <p:cNvPr id="4" name="Slide Number Placeholder 3">
            <a:extLst>
              <a:ext uri="{FF2B5EF4-FFF2-40B4-BE49-F238E27FC236}">
                <a16:creationId xmlns:a16="http://schemas.microsoft.com/office/drawing/2014/main" id="{F697CBBA-89D1-4349-2BA8-C177D610F92A}"/>
              </a:ext>
            </a:extLst>
          </p:cNvPr>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653155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Thank you. If you have any questions, send an email to scope@eatright.org. </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10</a:t>
            </a:fld>
            <a:endParaRPr lang="en-US" dirty="0"/>
          </a:p>
        </p:txBody>
      </p:sp>
    </p:spTree>
    <p:extLst>
      <p:ext uri="{BB962C8B-B14F-4D97-AF65-F5344CB8AC3E}">
        <p14:creationId xmlns:p14="http://schemas.microsoft.com/office/powerpoint/2010/main" val="3670290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this example, a RDN practicing in a 300-bed community hospital who primarily sees patients with malnutrition or other complex comorbidities has privileges to write diet-related orders. The RDN is wanting to expand their privileges to include independent ordering of parenteral and enteral nutrition and eventually insertion and monitoring of nasogastric and nasoenteric feeding tubes.</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dirty="0"/>
          </a:p>
        </p:txBody>
      </p:sp>
    </p:spTree>
    <p:extLst>
      <p:ext uri="{BB962C8B-B14F-4D97-AF65-F5344CB8AC3E}">
        <p14:creationId xmlns:p14="http://schemas.microsoft.com/office/powerpoint/2010/main" val="1560143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hospital approved privileging for RDNs about 3 years ago but, the list of privilege options does not include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independent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ordering privileges for enteral or parenteral nutrition or insertion of feeding tubes.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Since these privileges might be viewed as advanced practice, the RDN and any of the other RDNs on staff would need to determine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if these privileges would be within their individual scope of practice.</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dirty="0"/>
          </a:p>
        </p:txBody>
      </p:sp>
    </p:spTree>
    <p:extLst>
      <p:ext uri="{BB962C8B-B14F-4D97-AF65-F5344CB8AC3E}">
        <p14:creationId xmlns:p14="http://schemas.microsoft.com/office/powerpoint/2010/main" val="1252037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RDN is personally interested in the new privilege options as they have experience on the nutrition support team, recently obtained the CNSC certification and is pursuing training to become competent in inserting and monitoring nasoenteric feeding tubes. </a:t>
            </a:r>
          </a:p>
          <a:p>
            <a:pPr marL="171450" indent="-171450">
              <a:buFont typeface="Arial" panose="020B0604020202020204" pitchFamily="34" charset="0"/>
              <a:buChar char="•"/>
            </a:pPr>
            <a:r>
              <a:rPr lang="en-US" dirty="0"/>
              <a:t>Discussions with </a:t>
            </a:r>
            <a:r>
              <a:rPr lang="en-US" u="none" dirty="0"/>
              <a:t>Nutrition Support Team </a:t>
            </a:r>
            <a:r>
              <a:rPr lang="en-US" dirty="0"/>
              <a:t>physicians and advanced practice nurse colleagues provided support for becoming qualified to insert feeding tubes as this would help with more timely initiation of therapy. </a:t>
            </a:r>
          </a:p>
          <a:p>
            <a:pPr marL="171450" indent="-171450">
              <a:buFont typeface="Arial" panose="020B0604020202020204" pitchFamily="34" charset="0"/>
              <a:buChar char="•"/>
            </a:pPr>
            <a:r>
              <a:rPr lang="en-US" dirty="0"/>
              <a:t>Other staff RDNs expressed interest as well, particularly for independently ordering EN and PN. </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4</a:t>
            </a:fld>
            <a:endParaRPr lang="en-US" dirty="0"/>
          </a:p>
        </p:txBody>
      </p:sp>
    </p:spTree>
    <p:extLst>
      <p:ext uri="{BB962C8B-B14F-4D97-AF65-F5344CB8AC3E}">
        <p14:creationId xmlns:p14="http://schemas.microsoft.com/office/powerpoint/2010/main" val="2915005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To prepare for discussions with physician leadership, the RDN and the Clinical Nutrition Manager:</a:t>
            </a:r>
          </a:p>
          <a:p>
            <a:pPr marL="171450" lvl="0" indent="-171450">
              <a:buFont typeface="Arial" panose="020B0604020202020204" pitchFamily="34" charset="0"/>
              <a:buChar char="•"/>
            </a:pPr>
            <a:r>
              <a:rPr lang="en-US" dirty="0"/>
              <a:t>reviewed the documentation collected and presented to the medical staff when RDN privileging was first adopted.</a:t>
            </a:r>
          </a:p>
          <a:p>
            <a:pPr marL="171450" lvl="0" indent="-171450">
              <a:buFont typeface="Arial" panose="020B0604020202020204" pitchFamily="34" charset="0"/>
              <a:buChar char="•"/>
            </a:pPr>
            <a:r>
              <a:rPr lang="en-US" dirty="0"/>
              <a:t>double checked federal and state hospital regulations and the hospital’s accreditation standards to verify that no changes have been made</a:t>
            </a:r>
          </a:p>
          <a:p>
            <a:pPr marL="0" lvl="0" indent="0">
              <a:buFont typeface="Arial" panose="020B0604020202020204" pitchFamily="34" charset="0"/>
              <a:buNone/>
            </a:pPr>
            <a:r>
              <a:rPr lang="en-US" dirty="0"/>
              <a:t>     that would impact the addition of the new privilege options</a:t>
            </a:r>
          </a:p>
          <a:p>
            <a:pPr marL="171450" lvl="0" indent="-171450">
              <a:buFont typeface="Arial" panose="020B0604020202020204" pitchFamily="34" charset="0"/>
              <a:buChar char="•"/>
            </a:pPr>
            <a:r>
              <a:rPr lang="en-US" dirty="0"/>
              <a:t>inquired of the Medical Staff office, the process for requesting addition of new privileges to the existing list of RDN privilege options</a:t>
            </a:r>
          </a:p>
          <a:p>
            <a:pPr marL="171450" lvl="0" indent="-171450">
              <a:buFont typeface="Arial" panose="020B0604020202020204" pitchFamily="34" charset="0"/>
              <a:buChar char="•"/>
            </a:pPr>
            <a:r>
              <a:rPr lang="en-US" dirty="0"/>
              <a:t>And, to support formal request to the medical staff, the RDN began developing a list of journal articles that could be cited</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dirty="0"/>
          </a:p>
        </p:txBody>
      </p:sp>
    </p:spTree>
    <p:extLst>
      <p:ext uri="{BB962C8B-B14F-4D97-AF65-F5344CB8AC3E}">
        <p14:creationId xmlns:p14="http://schemas.microsoft.com/office/powerpoint/2010/main" val="472903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Several staff meetings addressed …. (read list on slide) (say “CNSC or Certified Nutrition Support Clinician” or CSR “Certified Specialist in Renal”)</a:t>
            </a:r>
          </a:p>
          <a:p>
            <a:pPr marL="171450" indent="-171450">
              <a:buFont typeface="Arial" panose="020B0604020202020204" pitchFamily="34" charset="0"/>
              <a:buChar char="•"/>
            </a:pPr>
            <a:r>
              <a:rPr lang="en-US" dirty="0"/>
              <a:t>The clinical nutrition manager met with each RDN individually to determine level of interest in writing independent orders for EN and PN and for becoming qualified to insert and monitor nasogastric and nasoenteric feeding tubes. </a:t>
            </a:r>
          </a:p>
          <a:p>
            <a:pPr marL="171450" indent="-171450">
              <a:buFont typeface="Arial" panose="020B0604020202020204" pitchFamily="34" charset="0"/>
              <a:buChar char="•"/>
            </a:pPr>
            <a:r>
              <a:rPr lang="en-US" dirty="0"/>
              <a:t>Several RDNs new in practice did not yet have enough experience to write independent orders; they expressed interest and desired mentoring to become qualified.</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6</a:t>
            </a:fld>
            <a:endParaRPr lang="en-US" dirty="0"/>
          </a:p>
        </p:txBody>
      </p:sp>
    </p:spTree>
    <p:extLst>
      <p:ext uri="{BB962C8B-B14F-4D97-AF65-F5344CB8AC3E}">
        <p14:creationId xmlns:p14="http://schemas.microsoft.com/office/powerpoint/2010/main" val="333376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89F32-F582-8EC0-C726-ED9395B624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E2FF59-5FAF-0FD5-09FF-1910E22CF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127DA1-01EE-D31C-A55F-5C0004EDF171}"/>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Staff discussion also included a review of the current Standards of Practice and Standards of Professional Performance for RDNs in Nutrition Support.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Standards support a qualified RDN being able to order EN or PN or insert feeding tubes.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review of the indicators in the 3 levels of practice indicate that ordering PN is minimally proficient level and inserting feeding tubes is expert level.</a:t>
            </a:r>
            <a:endParaRPr lang="en-US" dirty="0"/>
          </a:p>
          <a:p>
            <a:pPr marL="171450" indent="-171450">
              <a:buFont typeface="Arial" panose="020B0604020202020204" pitchFamily="34" charset="0"/>
              <a:buChar char="•"/>
            </a:pPr>
            <a:r>
              <a:rPr lang="en-US" dirty="0"/>
              <a:t>Careful review of the Nutrition Support Standards provided needed knowledge and guidance on what you need to do to minimally be competent and then what you need to be able to do to be considered proficient or expert level of practice in nutrition support therapies.</a:t>
            </a:r>
          </a:p>
          <a:p>
            <a:pPr marL="171450" indent="-171450">
              <a:buFont typeface="Arial" panose="020B0604020202020204" pitchFamily="34" charset="0"/>
              <a:buChar char="•"/>
            </a:pPr>
            <a:r>
              <a:rPr lang="en-US" dirty="0"/>
              <a:t>Access all the focus area standards at cdrnet.org/focus.</a:t>
            </a:r>
          </a:p>
          <a:p>
            <a:pPr marL="171450" indent="-171450">
              <a:buFont typeface="Arial" panose="020B0604020202020204" pitchFamily="34" charset="0"/>
              <a:buChar char="•"/>
            </a:pPr>
            <a:r>
              <a:rPr lang="en-US" dirty="0"/>
              <a:t>Use the Nutrition Support Standards to self-assess knowledge, skills and experience to help determine if qualified for independent order writing or what areas require additional knowledge, skills and practice experience to advance level of practice.</a:t>
            </a:r>
          </a:p>
          <a:p>
            <a:endParaRPr lang="en-US" dirty="0"/>
          </a:p>
        </p:txBody>
      </p:sp>
      <p:sp>
        <p:nvSpPr>
          <p:cNvPr id="4" name="Slide Number Placeholder 3">
            <a:extLst>
              <a:ext uri="{FF2B5EF4-FFF2-40B4-BE49-F238E27FC236}">
                <a16:creationId xmlns:a16="http://schemas.microsoft.com/office/drawing/2014/main" id="{F5ECD235-0766-0E14-528D-1FD7FF37D1BB}"/>
              </a:ext>
            </a:extLst>
          </p:cNvPr>
          <p:cNvSpPr>
            <a:spLocks noGrp="1"/>
          </p:cNvSpPr>
          <p:nvPr>
            <p:ph type="sldNum" sz="quarter" idx="5"/>
          </p:nvPr>
        </p:nvSpPr>
        <p:spPr/>
        <p:txBody>
          <a:bodyPr/>
          <a:lstStyle/>
          <a:p>
            <a:fld id="{0C9614E1-92E2-4CF4-B31E-063F78A97A66}" type="slidenum">
              <a:rPr lang="en-US" smtClean="0"/>
              <a:t>7</a:t>
            </a:fld>
            <a:endParaRPr lang="en-US" dirty="0"/>
          </a:p>
        </p:txBody>
      </p:sp>
    </p:spTree>
    <p:extLst>
      <p:ext uri="{BB962C8B-B14F-4D97-AF65-F5344CB8AC3E}">
        <p14:creationId xmlns:p14="http://schemas.microsoft.com/office/powerpoint/2010/main" val="3566279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07176-D1E0-084C-6A5D-3CE5A0CECF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4686D3-1F14-499E-5178-1B444EA4EC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F82E9C-A8C3-9BAE-E49F-A853DE6580B6}"/>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RDN and the clinical nutrition manager worked together to compile the supporting information and develop the memo requesting the addition of the 3 new privilege options.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clinical nutrition manager met with the Medical Staff Coordinator to review the memo in preparation for the next medical staff leadership committee meeting.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clinical nutrition</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manager and the RDN attended the committee meeting to respond to questions including:</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Pointing out the Nutrition Support Standards for RDNs that specifically address ordering enteral and parenteral nutrition and inserting feeding tubes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Addressing the benefits of having the CNSC certification. The RDN described the qualifications for sitting for the certification exam and how they personally benefitted from the education and the impact on patient assessments and orders written for approval by the physician which is current process.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Medical Staff committee approved the addition of the new privilege options with stipulation that a RDN needs to have the CNSC certification to write PN orders.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Position descriptions for applicable RDNs were updated.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Benefit of professional liability insurance were reviewed.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 the RDN who pursued the new privileges can now write independent orders and is completing training to become competent in inserting feeding tubes.</a:t>
            </a:r>
          </a:p>
          <a:p>
            <a:endParaRPr lang="en-US" dirty="0"/>
          </a:p>
        </p:txBody>
      </p:sp>
      <p:sp>
        <p:nvSpPr>
          <p:cNvPr id="4" name="Slide Number Placeholder 3">
            <a:extLst>
              <a:ext uri="{FF2B5EF4-FFF2-40B4-BE49-F238E27FC236}">
                <a16:creationId xmlns:a16="http://schemas.microsoft.com/office/drawing/2014/main" id="{33B6D41C-645D-A2F5-4083-7EEEA9C78A20}"/>
              </a:ext>
            </a:extLst>
          </p:cNvPr>
          <p:cNvSpPr>
            <a:spLocks noGrp="1"/>
          </p:cNvSpPr>
          <p:nvPr>
            <p:ph type="sldNum" sz="quarter" idx="5"/>
          </p:nvPr>
        </p:nvSpPr>
        <p:spPr/>
        <p:txBody>
          <a:bodyPr/>
          <a:lstStyle/>
          <a:p>
            <a:fld id="{0C9614E1-92E2-4CF4-B31E-063F78A97A66}" type="slidenum">
              <a:rPr lang="en-US" smtClean="0"/>
              <a:t>8</a:t>
            </a:fld>
            <a:endParaRPr lang="en-US" dirty="0"/>
          </a:p>
        </p:txBody>
      </p:sp>
    </p:spTree>
    <p:extLst>
      <p:ext uri="{BB962C8B-B14F-4D97-AF65-F5344CB8AC3E}">
        <p14:creationId xmlns:p14="http://schemas.microsoft.com/office/powerpoint/2010/main" val="3315879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F15C3-F907-B177-993B-EAF625A3D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D424D-9668-228C-B0DB-BEB8F9693E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A00A5-0EE3-2A1C-77C7-57BBD17C27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Next steps include: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Verifying that EHR design supports RDN independent order writing.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Continue with use of pending orders for staff not yet qualified to write independent orders and for use with students/interns who are learning to write orders.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Clinical nutrition manager will continue to monitor federal and state regulations and the accreditation standards for any updates affecting RDN practice.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 as quality management, the clinical nutrition manager will collect data on RDN order writing including independent EN and PN orders to share with physician champion and for addressing any concerns that affect workflow or quality of care.</a:t>
            </a:r>
          </a:p>
          <a:p>
            <a:endParaRPr lang="en-US" dirty="0"/>
          </a:p>
        </p:txBody>
      </p:sp>
      <p:sp>
        <p:nvSpPr>
          <p:cNvPr id="4" name="Slide Number Placeholder 3">
            <a:extLst>
              <a:ext uri="{FF2B5EF4-FFF2-40B4-BE49-F238E27FC236}">
                <a16:creationId xmlns:a16="http://schemas.microsoft.com/office/drawing/2014/main" id="{B6208496-06DE-5641-55FD-304B25D30400}"/>
              </a:ext>
            </a:extLst>
          </p:cNvPr>
          <p:cNvSpPr>
            <a:spLocks noGrp="1"/>
          </p:cNvSpPr>
          <p:nvPr>
            <p:ph type="sldNum" sz="quarter" idx="5"/>
          </p:nvPr>
        </p:nvSpPr>
        <p:spPr/>
        <p:txBody>
          <a:bodyPr/>
          <a:lstStyle/>
          <a:p>
            <a:fld id="{0C9614E1-92E2-4CF4-B31E-063F78A97A66}" type="slidenum">
              <a:rPr lang="en-US" smtClean="0"/>
              <a:t>9</a:t>
            </a:fld>
            <a:endParaRPr lang="en-US" dirty="0"/>
          </a:p>
        </p:txBody>
      </p:sp>
    </p:spTree>
    <p:extLst>
      <p:ext uri="{BB962C8B-B14F-4D97-AF65-F5344CB8AC3E}">
        <p14:creationId xmlns:p14="http://schemas.microsoft.com/office/powerpoint/2010/main" val="2223054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3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4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3.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52.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53.xml"/><Relationship Id="rId4" Type="http://schemas.openxmlformats.org/officeDocument/2006/relationships/image" Target="../media/image3.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54.xml"/><Relationship Id="rId4" Type="http://schemas.openxmlformats.org/officeDocument/2006/relationships/image" Target="../media/image3.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55.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56.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7.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6"/>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6"/>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6"/>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10">
            <a:extLst>
              <a:ext uri="{FF2B5EF4-FFF2-40B4-BE49-F238E27FC236}">
                <a16:creationId xmlns:a16="http://schemas.microsoft.com/office/drawing/2014/main" id="{66DFCC6E-B5B5-25A7-1A2B-B91E315318AB}"/>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6"/>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6"/>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0">
            <a:extLst>
              <a:ext uri="{FF2B5EF4-FFF2-40B4-BE49-F238E27FC236}">
                <a16:creationId xmlns:a16="http://schemas.microsoft.com/office/drawing/2014/main" id="{467A5B75-4A01-526A-7A14-EF39D0A590CA}"/>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2199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accent6"/>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625436"/>
            <a:ext cx="10450413" cy="0"/>
          </a:xfrm>
          <a:prstGeom prst="line">
            <a:avLst/>
          </a:prstGeom>
          <a:ln w="190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6"/>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dirty="0"/>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7" name="Rectangle: Rounded Corners 16">
            <a:extLst>
              <a:ext uri="{FF2B5EF4-FFF2-40B4-BE49-F238E27FC236}">
                <a16:creationId xmlns:a16="http://schemas.microsoft.com/office/drawing/2014/main" id="{22F2EF99-24D5-41B7-B890-3D7CF8AC1355}"/>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0842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6"/>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6">
              <a:lumMod val="20000"/>
              <a:lumOff val="8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13562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1">
              <a:lumMod val="20000"/>
              <a:lumOff val="8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090024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rgbClr val="95006C"/>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rgbClr val="FFA3E5"/>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6409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3"/>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3">
              <a:lumMod val="20000"/>
              <a:lumOff val="8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072208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5">
              <a:lumMod val="75000"/>
            </a:schemeClr>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5">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82252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6"/>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59794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rgbClr val="950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6"/>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688090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6"/>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774B033A-70A9-A98B-9A92-DFE234DEE4EE}"/>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4934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6"/>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C4DC3B22-9C8A-C2D7-664D-13E775C3B9A0}"/>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0976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625436"/>
            <a:ext cx="104504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8" name="Slide Number Placeholder 5">
            <a:extLst>
              <a:ext uri="{FF2B5EF4-FFF2-40B4-BE49-F238E27FC236}">
                <a16:creationId xmlns:a16="http://schemas.microsoft.com/office/drawing/2014/main" id="{126F9E15-D5A7-48AD-BBE3-0DA4FAFEA773}"/>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9" name="Rectangle: Rounded Corners 18">
            <a:extLst>
              <a:ext uri="{FF2B5EF4-FFF2-40B4-BE49-F238E27FC236}">
                <a16:creationId xmlns:a16="http://schemas.microsoft.com/office/drawing/2014/main" id="{871F122C-A9BF-4CE6-93B2-E227572893B6}"/>
              </a:ext>
            </a:extLst>
          </p:cNvPr>
          <p:cNvSpPr>
            <a:spLocks/>
          </p:cNvSpPr>
          <p:nvPr userDrawn="1"/>
        </p:nvSpPr>
        <p:spPr>
          <a:xfrm>
            <a:off x="130174" y="281411"/>
            <a:ext cx="99897" cy="984885"/>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4">
            <a:extLst>
              <a:ext uri="{FF2B5EF4-FFF2-40B4-BE49-F238E27FC236}">
                <a16:creationId xmlns:a16="http://schemas.microsoft.com/office/drawing/2014/main" id="{4E31F9DA-E89D-A151-7FF9-34D893359904}"/>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9572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hasCustomPrompt="1"/>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6874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042059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dirty="0"/>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00821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dirty="0"/>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929047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dirty="0"/>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35153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dirty="0"/>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489757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3423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7920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0447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9" name="Rectangle: Rounded Corners 18">
            <a:extLst>
              <a:ext uri="{FF2B5EF4-FFF2-40B4-BE49-F238E27FC236}">
                <a16:creationId xmlns:a16="http://schemas.microsoft.com/office/drawing/2014/main" id="{04A3E101-3644-4590-987E-43105085A2B3}"/>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ADA296C0-6094-F8CE-2626-C28C28574058}"/>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3980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78323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0802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rgbClr val="950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5713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accent6"/>
                </a:solidFill>
              </a:defRPr>
            </a:lvl1pPr>
          </a:lstStyle>
          <a:p>
            <a:r>
              <a:rPr lang="en-US" dirty="0"/>
              <a:t>Click to edit Master title style</a:t>
            </a:r>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31423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3"/>
            <a:ext cx="5285090" cy="446044"/>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3"/>
            <a:ext cx="5285090" cy="446044"/>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222445"/>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222445"/>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222445"/>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265988"/>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265988"/>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265988"/>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265988"/>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266023"/>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266023"/>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266023"/>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hasCustomPrompt="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31292641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373185"/>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hasCustomPrompt="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37744295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hasCustomPrompt="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2743890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083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7492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End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4B675A-0708-3EDC-3849-67F94BE90015}"/>
              </a:ext>
            </a:extLst>
          </p:cNvPr>
          <p:cNvSpPr txBox="1"/>
          <p:nvPr userDrawn="1"/>
        </p:nvSpPr>
        <p:spPr>
          <a:xfrm>
            <a:off x="2960914" y="1828800"/>
            <a:ext cx="6193972"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a:r>
              <a:rPr lang="en-US" sz="3600" dirty="0">
                <a:solidFill>
                  <a:schemeClr val="tx1"/>
                </a:solidFill>
              </a:rPr>
              <a:t>Thank you!</a:t>
            </a:r>
          </a:p>
        </p:txBody>
      </p:sp>
      <p:sp>
        <p:nvSpPr>
          <p:cNvPr id="2" name="Text Placeholder 9">
            <a:extLst>
              <a:ext uri="{FF2B5EF4-FFF2-40B4-BE49-F238E27FC236}">
                <a16:creationId xmlns:a16="http://schemas.microsoft.com/office/drawing/2014/main" id="{47051A44-586D-BF84-3C8C-E3C1EFEF0DA7}"/>
              </a:ext>
            </a:extLst>
          </p:cNvPr>
          <p:cNvSpPr>
            <a:spLocks noGrp="1"/>
          </p:cNvSpPr>
          <p:nvPr>
            <p:ph type="body" sz="quarter" idx="11" hasCustomPrompt="1"/>
          </p:nvPr>
        </p:nvSpPr>
        <p:spPr>
          <a:xfrm>
            <a:off x="2960914" y="2773522"/>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20295057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End slide">
    <p:bg>
      <p:bgPr>
        <a:solidFill>
          <a:schemeClr val="accent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22355E-5E54-A5A3-E9B5-9E11A9E9B748}"/>
              </a:ext>
            </a:extLst>
          </p:cNvPr>
          <p:cNvSpPr txBox="1"/>
          <p:nvPr userDrawn="1"/>
        </p:nvSpPr>
        <p:spPr>
          <a:xfrm>
            <a:off x="2960914" y="1828800"/>
            <a:ext cx="6193972"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a:r>
              <a:rPr lang="en-US" sz="3600" dirty="0">
                <a:solidFill>
                  <a:schemeClr val="bg1"/>
                </a:solidFill>
              </a:rPr>
              <a:t>Thank you!</a:t>
            </a:r>
          </a:p>
        </p:txBody>
      </p:sp>
      <p:sp>
        <p:nvSpPr>
          <p:cNvPr id="5" name="Text Placeholder 9">
            <a:extLst>
              <a:ext uri="{FF2B5EF4-FFF2-40B4-BE49-F238E27FC236}">
                <a16:creationId xmlns:a16="http://schemas.microsoft.com/office/drawing/2014/main" id="{A43DC793-FAE8-CF65-F65E-46340CE7FE81}"/>
              </a:ext>
            </a:extLst>
          </p:cNvPr>
          <p:cNvSpPr>
            <a:spLocks noGrp="1"/>
          </p:cNvSpPr>
          <p:nvPr>
            <p:ph type="body" sz="quarter" idx="11" hasCustomPrompt="1"/>
          </p:nvPr>
        </p:nvSpPr>
        <p:spPr>
          <a:xfrm>
            <a:off x="2960914" y="2773522"/>
            <a:ext cx="7427175"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3441612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ags" Target="../tags/tag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61"/>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2" imgW="272" imgH="272" progId="TCLayout.ActiveDocument.1">
                  <p:embed/>
                </p:oleObj>
              </mc:Choice>
              <mc:Fallback>
                <p:oleObj name="think-cell Slide" r:id="rId62" imgW="272" imgH="272" progId="TCLayout.ActiveDocument.1">
                  <p:embed/>
                  <p:pic>
                    <p:nvPicPr>
                      <p:cNvPr id="0" name=""/>
                      <p:cNvPicPr/>
                      <p:nvPr/>
                    </p:nvPicPr>
                    <p:blipFill>
                      <a:blip r:embed="rId63"/>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64">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684" r:id="rId19"/>
    <p:sldLayoutId id="2147483689" r:id="rId20"/>
    <p:sldLayoutId id="2147483691" r:id="rId21"/>
    <p:sldLayoutId id="2147483708" r:id="rId22"/>
    <p:sldLayoutId id="2147483709" r:id="rId23"/>
    <p:sldLayoutId id="2147483710" r:id="rId24"/>
    <p:sldLayoutId id="2147483719" r:id="rId25"/>
    <p:sldLayoutId id="2147483661" r:id="rId26"/>
    <p:sldLayoutId id="2147483716" r:id="rId27"/>
    <p:sldLayoutId id="2147483685" r:id="rId28"/>
    <p:sldLayoutId id="2147483683" r:id="rId29"/>
    <p:sldLayoutId id="2147483688" r:id="rId30"/>
    <p:sldLayoutId id="2147483681" r:id="rId31"/>
    <p:sldLayoutId id="2147483677" r:id="rId32"/>
    <p:sldLayoutId id="2147483692" r:id="rId33"/>
    <p:sldLayoutId id="2147483711" r:id="rId34"/>
    <p:sldLayoutId id="2147483713" r:id="rId35"/>
    <p:sldLayoutId id="2147483714" r:id="rId36"/>
    <p:sldLayoutId id="2147483720" r:id="rId37"/>
    <p:sldLayoutId id="2147483690" r:id="rId38"/>
    <p:sldLayoutId id="2147483712" r:id="rId39"/>
    <p:sldLayoutId id="2147483715" r:id="rId40"/>
    <p:sldLayoutId id="2147483721" r:id="rId41"/>
    <p:sldLayoutId id="2147483693" r:id="rId42"/>
    <p:sldLayoutId id="2147483664" r:id="rId43"/>
    <p:sldLayoutId id="2147483662" r:id="rId44"/>
    <p:sldLayoutId id="2147483717" r:id="rId45"/>
    <p:sldLayoutId id="2147483718" r:id="rId46"/>
    <p:sldLayoutId id="2147483722" r:id="rId47"/>
    <p:sldLayoutId id="2147483665" r:id="rId48"/>
    <p:sldLayoutId id="2147483666" r:id="rId49"/>
    <p:sldLayoutId id="2147483667" r:id="rId50"/>
    <p:sldLayoutId id="2147483668" r:id="rId51"/>
    <p:sldLayoutId id="2147483669" r:id="rId52"/>
    <p:sldLayoutId id="2147483670" r:id="rId53"/>
    <p:sldLayoutId id="2147483671" r:id="rId54"/>
    <p:sldLayoutId id="2147483672" r:id="rId55"/>
    <p:sldLayoutId id="2147483655" r:id="rId56"/>
    <p:sldLayoutId id="2147483696" r:id="rId57"/>
    <p:sldLayoutId id="2147483697" r:id="rId58"/>
    <p:sldLayoutId id="2147483698" r:id="rId59"/>
  </p:sldLayoutIdLst>
  <p:hf hdr="0" ftr="0" dt="0"/>
  <p:txStyles>
    <p:titleStyle>
      <a:lvl1pPr algn="l" defTabSz="914400" rtl="0" eaLnBrk="1" latinLnBrk="0" hangingPunct="1">
        <a:lnSpc>
          <a:spcPct val="100000"/>
        </a:lnSpc>
        <a:spcBef>
          <a:spcPct val="0"/>
        </a:spcBef>
        <a:buNone/>
        <a:defRPr lang="en-US" sz="3200" b="0"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microsoft.com/office/2017/04/relationships/track" Target="../media/track1.vtt"/><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17/04/relationships/track" Target="../media/track10.vtt"/><Relationship Id="rId3" Type="http://schemas.openxmlformats.org/officeDocument/2006/relationships/audio" Target="../media/media10.m4a"/><Relationship Id="rId7" Type="http://schemas.openxmlformats.org/officeDocument/2006/relationships/image" Target="../media/image1.emf"/><Relationship Id="rId2" Type="http://schemas.microsoft.com/office/2007/relationships/media" Target="../media/media10.m4a"/><Relationship Id="rId1" Type="http://schemas.openxmlformats.org/officeDocument/2006/relationships/tags" Target="../tags/tag58.xml"/><Relationship Id="rId6" Type="http://schemas.openxmlformats.org/officeDocument/2006/relationships/oleObject" Target="../embeddings/oleObject28.bin"/><Relationship Id="rId5" Type="http://schemas.openxmlformats.org/officeDocument/2006/relationships/notesSlide" Target="../notesSlides/notesSlide10.xml"/><Relationship Id="rId4" Type="http://schemas.openxmlformats.org/officeDocument/2006/relationships/slideLayout" Target="../slideLayouts/slideLayout59.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microsoft.com/office/2017/04/relationships/track" Target="../media/track2.vtt"/><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microsoft.com/office/2017/04/relationships/track" Target="../media/track3.vtt"/><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microsoft.com/office/2017/04/relationships/track" Target="../media/track4.vtt"/><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microsoft.com/office/2017/04/relationships/track" Target="../media/track5.vtt"/><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microsoft.com/office/2017/04/relationships/track" Target="../media/track6.vtt"/><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microsoft.com/office/2017/04/relationships/track" Target="../media/track7.vtt"/><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microsoft.com/office/2017/04/relationships/track" Target="../media/track8.vtt"/><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microsoft.com/office/2017/04/relationships/track" Target="../media/track9.vtt"/><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9B1DA-E11E-47E8-F79F-BE7122AB174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9FAA405-8702-8D0F-6C8E-8F5158926657}"/>
              </a:ext>
            </a:extLst>
          </p:cNvPr>
          <p:cNvSpPr>
            <a:spLocks noGrp="1"/>
          </p:cNvSpPr>
          <p:nvPr>
            <p:ph type="ctrTitle"/>
          </p:nvPr>
        </p:nvSpPr>
        <p:spPr>
          <a:xfrm>
            <a:off x="5770419" y="2023451"/>
            <a:ext cx="5860472" cy="2215991"/>
          </a:xfrm>
        </p:spPr>
        <p:txBody>
          <a:bodyPr/>
          <a:lstStyle/>
          <a:p>
            <a:r>
              <a:rPr lang="en-US" dirty="0"/>
              <a:t>Case Study:</a:t>
            </a:r>
            <a:br>
              <a:rPr lang="en-US" dirty="0"/>
            </a:br>
            <a:r>
              <a:rPr lang="en-US" dirty="0"/>
              <a:t>Expanding Hospital Ordering Privileges</a:t>
            </a:r>
          </a:p>
        </p:txBody>
      </p:sp>
      <p:sp>
        <p:nvSpPr>
          <p:cNvPr id="3" name="Subtitle 2">
            <a:extLst>
              <a:ext uri="{FF2B5EF4-FFF2-40B4-BE49-F238E27FC236}">
                <a16:creationId xmlns:a16="http://schemas.microsoft.com/office/drawing/2014/main" id="{D992B985-7629-E601-D7AD-C6970CB55D6C}"/>
              </a:ext>
            </a:extLst>
          </p:cNvPr>
          <p:cNvSpPr>
            <a:spLocks noGrp="1"/>
          </p:cNvSpPr>
          <p:nvPr>
            <p:ph type="subTitle" idx="1"/>
          </p:nvPr>
        </p:nvSpPr>
        <p:spPr/>
        <p:txBody>
          <a:bodyPr/>
          <a:lstStyle/>
          <a:p>
            <a:endParaRPr lang="en-US"/>
          </a:p>
        </p:txBody>
      </p:sp>
      <p:pic>
        <p:nvPicPr>
          <p:cNvPr id="11" name="Picture Placeholder 10" descr="Healthcare colleagues meeting">
            <a:extLst>
              <a:ext uri="{FF2B5EF4-FFF2-40B4-BE49-F238E27FC236}">
                <a16:creationId xmlns:a16="http://schemas.microsoft.com/office/drawing/2014/main" id="{AFC3B81F-57B4-18F9-175B-D75C600DDA37}"/>
              </a:ext>
            </a:extLst>
          </p:cNvPr>
          <p:cNvPicPr>
            <a:picLocks noGrp="1" noChangeAspect="1"/>
          </p:cNvPicPr>
          <p:nvPr>
            <p:ph type="pic" sz="quarter" idx="10"/>
          </p:nvPr>
        </p:nvPicPr>
        <p:blipFill>
          <a:blip r:embed="rId5"/>
          <a:srcRect l="27355" r="27355"/>
          <a:stretch/>
        </p:blipFill>
        <p:spPr/>
      </p:pic>
      <p:pic>
        <p:nvPicPr>
          <p:cNvPr id="5" name="Audio 4" descr="Audio speaker icon">
            <a:hlinkClick r:id="" action="ppaction://media"/>
            <a:extLst>
              <a:ext uri="{FF2B5EF4-FFF2-40B4-BE49-F238E27FC236}">
                <a16:creationId xmlns:a16="http://schemas.microsoft.com/office/drawing/2014/main" id="{744A713B-42EC-3EB5-C3E0-3F5370FDAA59}"/>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5666F344-630D-AC4F-9B77-E97249FDE6B5}" label="" lang="en-us" r:embed="rId6"/>
                        </p173:trackLst>
                      </p173:tracksInfo>
                    </p:ext>
                  </p14:extLst>
                </p14:media>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35765671"/>
      </p:ext>
    </p:extLst>
  </p:cSld>
  <p:clrMapOvr>
    <a:masterClrMapping/>
  </p:clrMapOvr>
  <mc:AlternateContent xmlns:mc="http://schemas.openxmlformats.org/markup-compatibility/2006" xmlns:p14="http://schemas.microsoft.com/office/powerpoint/2010/main">
    <mc:Choice Requires="p14">
      <p:transition spd="slow" p14:dur="2000" advTm="13206"/>
    </mc:Choice>
    <mc:Fallback xmlns="">
      <p:transition spd="slow" advTm="13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75BBF8F-82EC-42AE-8230-3A10BC642F1C}"/>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5309476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4" name="Object 3" hidden="1">
                        <a:extLst>
                          <a:ext uri="{FF2B5EF4-FFF2-40B4-BE49-F238E27FC236}">
                            <a16:creationId xmlns:a16="http://schemas.microsoft.com/office/drawing/2014/main" id="{875BBF8F-82EC-42AE-8230-3A10BC642F1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B9F51F12-81F4-266D-8515-4D42163D2155}"/>
              </a:ext>
            </a:extLst>
          </p:cNvPr>
          <p:cNvSpPr>
            <a:spLocks noGrp="1"/>
          </p:cNvSpPr>
          <p:nvPr>
            <p:ph type="title" idx="4294967295"/>
          </p:nvPr>
        </p:nvSpPr>
        <p:spPr>
          <a:xfrm>
            <a:off x="340093" y="-492443"/>
            <a:ext cx="11511814" cy="492443"/>
          </a:xfrm>
        </p:spPr>
        <p:txBody>
          <a:bodyPr vert="horz" lIns="0" tIns="0" rIns="0" bIns="0" rtlCol="0" anchor="b" anchorCtr="0">
            <a:spAutoFit/>
          </a:bodyPr>
          <a:lstStyle/>
          <a:p>
            <a:r>
              <a:rPr lang="en-US" dirty="0"/>
              <a:t>Thank You!</a:t>
            </a:r>
          </a:p>
        </p:txBody>
      </p:sp>
      <p:sp>
        <p:nvSpPr>
          <p:cNvPr id="2" name="Text Placeholder 1">
            <a:extLst>
              <a:ext uri="{FF2B5EF4-FFF2-40B4-BE49-F238E27FC236}">
                <a16:creationId xmlns:a16="http://schemas.microsoft.com/office/drawing/2014/main" id="{6F69BCCA-CBA4-36EE-E85F-915569FA247E}"/>
              </a:ext>
            </a:extLst>
          </p:cNvPr>
          <p:cNvSpPr>
            <a:spLocks noGrp="1"/>
          </p:cNvSpPr>
          <p:nvPr>
            <p:ph type="body" sz="quarter" idx="11"/>
          </p:nvPr>
        </p:nvSpPr>
        <p:spPr>
          <a:xfrm>
            <a:off x="4083637" y="3290500"/>
            <a:ext cx="4024725" cy="276999"/>
          </a:xfrm>
        </p:spPr>
        <p:txBody>
          <a:bodyPr/>
          <a:lstStyle/>
          <a:p>
            <a:pPr algn="ctr"/>
            <a:r>
              <a:rPr lang="en-US" dirty="0"/>
              <a:t>Questions? Email scope@eatright.org. </a:t>
            </a:r>
          </a:p>
        </p:txBody>
      </p:sp>
      <p:pic>
        <p:nvPicPr>
          <p:cNvPr id="7" name="Audio 6" descr="Audio speaker icon">
            <a:hlinkClick r:id="" action="ppaction://media"/>
            <a:extLst>
              <a:ext uri="{FF2B5EF4-FFF2-40B4-BE49-F238E27FC236}">
                <a16:creationId xmlns:a16="http://schemas.microsoft.com/office/drawing/2014/main" id="{51110297-C89A-9F43-3D93-6A02DE661DA6}"/>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920A02FA-657A-1F4E-9CF8-9D2A31D13EDB}" label="" lang="en-us" r:embed="rId8"/>
                        </p173:trackLst>
                      </p173:tracksInfo>
                    </p:ext>
                  </p14:extLst>
                </p14:media>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93439163"/>
      </p:ext>
    </p:extLst>
  </p:cSld>
  <p:clrMapOvr>
    <a:masterClrMapping/>
  </p:clrMapOvr>
  <mc:AlternateContent xmlns:mc="http://schemas.openxmlformats.org/markup-compatibility/2006" xmlns:p14="http://schemas.microsoft.com/office/powerpoint/2010/main">
    <mc:Choice Requires="p14">
      <p:transition spd="slow" p14:dur="2000" advTm="21969"/>
    </mc:Choice>
    <mc:Fallback xmlns="">
      <p:transition spd="slow" advTm="21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4EB27-F66C-5AA7-11AC-47089BA774D8}"/>
              </a:ext>
            </a:extLst>
          </p:cNvPr>
          <p:cNvSpPr>
            <a:spLocks noGrp="1"/>
          </p:cNvSpPr>
          <p:nvPr>
            <p:ph type="title"/>
          </p:nvPr>
        </p:nvSpPr>
        <p:spPr/>
        <p:txBody>
          <a:bodyPr/>
          <a:lstStyle/>
          <a:p>
            <a:r>
              <a:rPr lang="en-US" dirty="0"/>
              <a:t>Case Study</a:t>
            </a:r>
          </a:p>
        </p:txBody>
      </p:sp>
      <p:pic>
        <p:nvPicPr>
          <p:cNvPr id="7" name="Content Placeholder 6" descr="Doctor holding patients hand">
            <a:extLst>
              <a:ext uri="{FF2B5EF4-FFF2-40B4-BE49-F238E27FC236}">
                <a16:creationId xmlns:a16="http://schemas.microsoft.com/office/drawing/2014/main" id="{F182B75F-CA8B-8FC5-4919-0F00F51868AD}"/>
              </a:ext>
            </a:extLst>
          </p:cNvPr>
          <p:cNvPicPr>
            <a:picLocks noGrp="1" noChangeAspect="1"/>
          </p:cNvPicPr>
          <p:nvPr>
            <p:ph sz="quarter" idx="16"/>
          </p:nvPr>
        </p:nvPicPr>
        <p:blipFill>
          <a:blip r:embed="rId5"/>
          <a:srcRect/>
          <a:stretch/>
        </p:blipFill>
        <p:spPr>
          <a:xfrm>
            <a:off x="328613" y="1388806"/>
            <a:ext cx="5562600" cy="3712089"/>
          </a:xfrm>
        </p:spPr>
      </p:pic>
      <p:sp>
        <p:nvSpPr>
          <p:cNvPr id="4" name="Text Placeholder 3">
            <a:extLst>
              <a:ext uri="{FF2B5EF4-FFF2-40B4-BE49-F238E27FC236}">
                <a16:creationId xmlns:a16="http://schemas.microsoft.com/office/drawing/2014/main" id="{4081D488-3B44-7CD6-FA4D-F9D577B30F73}"/>
              </a:ext>
            </a:extLst>
          </p:cNvPr>
          <p:cNvSpPr>
            <a:spLocks noGrp="1"/>
          </p:cNvSpPr>
          <p:nvPr>
            <p:ph type="body" sz="quarter" idx="12"/>
          </p:nvPr>
        </p:nvSpPr>
        <p:spPr>
          <a:xfrm>
            <a:off x="6361504" y="2166931"/>
            <a:ext cx="5561943" cy="2462213"/>
          </a:xfrm>
        </p:spPr>
        <p:txBody>
          <a:bodyPr/>
          <a:lstStyle/>
          <a:p>
            <a:r>
              <a:rPr lang="en-US" sz="2000" dirty="0">
                <a:solidFill>
                  <a:schemeClr val="tx1"/>
                </a:solidFill>
              </a:rPr>
              <a:t>A hospital-based RDN who primarily sees individuals with malnutrition and other comorbidities desires privileges to write </a:t>
            </a:r>
            <a:r>
              <a:rPr lang="en-US" sz="2000" b="1" dirty="0">
                <a:solidFill>
                  <a:schemeClr val="tx1"/>
                </a:solidFill>
              </a:rPr>
              <a:t>independent</a:t>
            </a:r>
            <a:r>
              <a:rPr lang="en-US" sz="2000" dirty="0">
                <a:solidFill>
                  <a:schemeClr val="tx1"/>
                </a:solidFill>
              </a:rPr>
              <a:t> orders for nutrition support-related activities (e.g., parenteral nutrition [PN] and enteral nutrition [EN], and insertion and monitoring of nasogastric and nasoenteric feeding tubes).</a:t>
            </a:r>
          </a:p>
        </p:txBody>
      </p:sp>
      <p:sp>
        <p:nvSpPr>
          <p:cNvPr id="8" name="TextBox 7">
            <a:extLst>
              <a:ext uri="{FF2B5EF4-FFF2-40B4-BE49-F238E27FC236}">
                <a16:creationId xmlns:a16="http://schemas.microsoft.com/office/drawing/2014/main" id="{37E70F89-6668-7426-5765-EAA436C77680}"/>
              </a:ext>
            </a:extLst>
          </p:cNvPr>
          <p:cNvSpPr txBox="1"/>
          <p:nvPr/>
        </p:nvSpPr>
        <p:spPr>
          <a:xfrm>
            <a:off x="7631175"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pic>
        <p:nvPicPr>
          <p:cNvPr id="15" name="Audio 14" descr="Audio speaker icon">
            <a:hlinkClick r:id="" action="ppaction://media"/>
            <a:extLst>
              <a:ext uri="{FF2B5EF4-FFF2-40B4-BE49-F238E27FC236}">
                <a16:creationId xmlns:a16="http://schemas.microsoft.com/office/drawing/2014/main" id="{595AE801-15B2-32FA-7B26-1CFA7BF4E69E}"/>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A2A1A30-3239-FF4B-BF01-BB951475CF41}" label="" lang="en-us" r:embed="rId6"/>
                        </p173:trackLst>
                      </p173:tracksInfo>
                    </p:ext>
                  </p14:extLst>
                </p14:media>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08988419"/>
      </p:ext>
    </p:extLst>
  </p:cSld>
  <p:clrMapOvr>
    <a:masterClrMapping/>
  </p:clrMapOvr>
  <mc:AlternateContent xmlns:mc="http://schemas.openxmlformats.org/markup-compatibility/2006" xmlns:p14="http://schemas.microsoft.com/office/powerpoint/2010/main">
    <mc:Choice Requires="p14">
      <p:transition spd="slow" p14:dur="2000" advTm="25650"/>
    </mc:Choice>
    <mc:Fallback xmlns="">
      <p:transition spd="slow" advTm="25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2E82-484F-5D6E-3110-8847F75DDC48}"/>
              </a:ext>
            </a:extLst>
          </p:cNvPr>
          <p:cNvSpPr>
            <a:spLocks noGrp="1"/>
          </p:cNvSpPr>
          <p:nvPr>
            <p:ph type="title"/>
          </p:nvPr>
        </p:nvSpPr>
        <p:spPr/>
        <p:txBody>
          <a:bodyPr/>
          <a:lstStyle/>
          <a:p>
            <a:r>
              <a:rPr lang="en-US" dirty="0"/>
              <a:t>Background</a:t>
            </a:r>
          </a:p>
        </p:txBody>
      </p:sp>
      <p:sp>
        <p:nvSpPr>
          <p:cNvPr id="3" name="Subtitle 2">
            <a:extLst>
              <a:ext uri="{FF2B5EF4-FFF2-40B4-BE49-F238E27FC236}">
                <a16:creationId xmlns:a16="http://schemas.microsoft.com/office/drawing/2014/main" id="{47D9342D-E7FA-F818-0A68-B4D813B15D6C}"/>
              </a:ext>
            </a:extLst>
          </p:cNvPr>
          <p:cNvSpPr>
            <a:spLocks noGrp="1"/>
          </p:cNvSpPr>
          <p:nvPr>
            <p:ph type="body" sz="quarter" idx="20"/>
          </p:nvPr>
        </p:nvSpPr>
        <p:spPr>
          <a:xfrm>
            <a:off x="340093" y="1461558"/>
            <a:ext cx="11511814" cy="3185487"/>
          </a:xfrm>
        </p:spPr>
        <p:txBody>
          <a:bodyPr/>
          <a:lstStyle/>
          <a:p>
            <a:pPr marL="0" indent="0">
              <a:buNone/>
            </a:pPr>
            <a:r>
              <a:rPr lang="en-US" sz="2400" dirty="0"/>
              <a:t>Ordering EN or PN or inserting and monitoring nasogastric or nasoenteric feeding tubes are not currently in the list of ordering privileges for diets or nutrition-related services available to </a:t>
            </a:r>
            <a:r>
              <a:rPr lang="en-US" sz="2400" u="sng" dirty="0"/>
              <a:t>this</a:t>
            </a:r>
            <a:r>
              <a:rPr lang="en-US" sz="2400" dirty="0"/>
              <a:t> hospital’s RDNs. </a:t>
            </a:r>
          </a:p>
          <a:p>
            <a:pPr marL="0" indent="0">
              <a:buNone/>
            </a:pPr>
            <a:endParaRPr lang="en-US" sz="2400" dirty="0"/>
          </a:p>
          <a:p>
            <a:pPr marL="0" indent="0">
              <a:buNone/>
            </a:pPr>
            <a:r>
              <a:rPr lang="en-US" sz="2400" dirty="0"/>
              <a:t>For privileges to </a:t>
            </a:r>
            <a:r>
              <a:rPr lang="en-US" sz="2400" u="sng" dirty="0"/>
              <a:t>independently</a:t>
            </a:r>
            <a:r>
              <a:rPr lang="en-US" sz="2400" dirty="0"/>
              <a:t> order EN and PN and perform advanced procedures such as insertion and monitoring of nasogastric or nasoenteric feeding tubes, an RDN must determine if the desired activity(es) is within their individual scope of practice.</a:t>
            </a:r>
          </a:p>
        </p:txBody>
      </p:sp>
      <p:sp>
        <p:nvSpPr>
          <p:cNvPr id="4" name="TextBox 3">
            <a:extLst>
              <a:ext uri="{FF2B5EF4-FFF2-40B4-BE49-F238E27FC236}">
                <a16:creationId xmlns:a16="http://schemas.microsoft.com/office/drawing/2014/main" id="{6825F532-679B-50F0-A8A3-3B9C9C67A98C}"/>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pic>
        <p:nvPicPr>
          <p:cNvPr id="7" name="Audio 6" descr="Audio speaker icon">
            <a:hlinkClick r:id="" action="ppaction://media"/>
            <a:extLst>
              <a:ext uri="{FF2B5EF4-FFF2-40B4-BE49-F238E27FC236}">
                <a16:creationId xmlns:a16="http://schemas.microsoft.com/office/drawing/2014/main" id="{4C0F229F-E742-2398-7F8E-C4E6D9166BA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5F09A13-DC7D-6A47-99CC-C7F4853EEF20}" label="" lang="en-us" r:embed="rId5"/>
                        </p173:trackLst>
                      </p173:tracksInfo>
                    </p:ext>
                  </p14:extLst>
                </p14:media>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62673607"/>
      </p:ext>
    </p:extLst>
  </p:cSld>
  <p:clrMapOvr>
    <a:masterClrMapping/>
  </p:clrMapOvr>
  <mc:AlternateContent xmlns:mc="http://schemas.openxmlformats.org/markup-compatibility/2006" xmlns:p14="http://schemas.microsoft.com/office/powerpoint/2010/main">
    <mc:Choice Requires="p14">
      <p:transition spd="slow" p14:dur="2000" advTm="24334"/>
    </mc:Choice>
    <mc:Fallback xmlns="">
      <p:transition spd="slow" advTm="24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40B359-BE96-4E19-1C47-B87AE61CCC68}"/>
              </a:ext>
            </a:extLst>
          </p:cNvPr>
          <p:cNvSpPr>
            <a:spLocks noGrp="1"/>
          </p:cNvSpPr>
          <p:nvPr>
            <p:ph type="title"/>
          </p:nvPr>
        </p:nvSpPr>
        <p:spPr/>
        <p:txBody>
          <a:bodyPr/>
          <a:lstStyle/>
          <a:p>
            <a:r>
              <a:rPr lang="en-US" dirty="0"/>
              <a:t>Case Study </a:t>
            </a:r>
          </a:p>
        </p:txBody>
      </p:sp>
      <p:sp>
        <p:nvSpPr>
          <p:cNvPr id="6" name="Text Placeholder 5">
            <a:extLst>
              <a:ext uri="{FF2B5EF4-FFF2-40B4-BE49-F238E27FC236}">
                <a16:creationId xmlns:a16="http://schemas.microsoft.com/office/drawing/2014/main" id="{AD880EE8-C474-1B8C-2F48-498110001DD6}"/>
              </a:ext>
            </a:extLst>
          </p:cNvPr>
          <p:cNvSpPr>
            <a:spLocks noGrp="1"/>
          </p:cNvSpPr>
          <p:nvPr>
            <p:ph type="body" sz="quarter" idx="11"/>
          </p:nvPr>
        </p:nvSpPr>
        <p:spPr>
          <a:xfrm>
            <a:off x="340093" y="1159933"/>
            <a:ext cx="11511814" cy="830997"/>
          </a:xfrm>
        </p:spPr>
        <p:txBody>
          <a:bodyPr/>
          <a:lstStyle/>
          <a:p>
            <a:r>
              <a:rPr lang="en-US" dirty="0"/>
              <a:t>Prior to beginning the implementation steps to pursue addition of privileges to independently order PN or EN and for performing insertion and monitoring of nasoenteric feeding tubes, the RDN first ensures the desired activities are within their individual scope of practice. </a:t>
            </a:r>
          </a:p>
        </p:txBody>
      </p:sp>
      <p:pic>
        <p:nvPicPr>
          <p:cNvPr id="9" name="Picture 8" descr="Case study diagram with graphic equation">
            <a:extLst>
              <a:ext uri="{FF2B5EF4-FFF2-40B4-BE49-F238E27FC236}">
                <a16:creationId xmlns:a16="http://schemas.microsoft.com/office/drawing/2014/main" id="{E9536CEC-673C-7386-490C-82AC48E0EFE7}"/>
              </a:ext>
            </a:extLst>
          </p:cNvPr>
          <p:cNvPicPr>
            <a:picLocks noChangeAspect="1"/>
          </p:cNvPicPr>
          <p:nvPr/>
        </p:nvPicPr>
        <p:blipFill rotWithShape="1">
          <a:blip r:embed="rId5"/>
          <a:srcRect l="10667" t="25481" r="8165" b="26223"/>
          <a:stretch/>
        </p:blipFill>
        <p:spPr>
          <a:xfrm>
            <a:off x="1064838" y="2746341"/>
            <a:ext cx="9471806" cy="3170235"/>
          </a:xfrm>
          <a:prstGeom prst="rect">
            <a:avLst/>
          </a:prstGeom>
        </p:spPr>
      </p:pic>
      <p:sp>
        <p:nvSpPr>
          <p:cNvPr id="2" name="TextBox 1">
            <a:extLst>
              <a:ext uri="{FF2B5EF4-FFF2-40B4-BE49-F238E27FC236}">
                <a16:creationId xmlns:a16="http://schemas.microsoft.com/office/drawing/2014/main" id="{7218BE49-5511-A08A-A58A-514F6F15BED5}"/>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pic>
        <p:nvPicPr>
          <p:cNvPr id="7" name="Audio 6" descr="Audio speaker icon">
            <a:hlinkClick r:id="" action="ppaction://media"/>
            <a:extLst>
              <a:ext uri="{FF2B5EF4-FFF2-40B4-BE49-F238E27FC236}">
                <a16:creationId xmlns:a16="http://schemas.microsoft.com/office/drawing/2014/main" id="{27ACE19A-6032-A789-5525-B23D77FDB0E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15D6638-E744-DA4F-8FC9-91999F695B33}" label="" lang="en-us" r:embed="rId6"/>
                        </p173:trackLst>
                      </p173:tracksInfo>
                    </p:ext>
                  </p14:extLst>
                </p14:media>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08630309"/>
      </p:ext>
    </p:extLst>
  </p:cSld>
  <p:clrMapOvr>
    <a:masterClrMapping/>
  </p:clrMapOvr>
  <mc:AlternateContent xmlns:mc="http://schemas.openxmlformats.org/markup-compatibility/2006" xmlns:p14="http://schemas.microsoft.com/office/powerpoint/2010/main">
    <mc:Choice Requires="p14">
      <p:transition spd="slow" p14:dur="2000" advTm="45314"/>
    </mc:Choice>
    <mc:Fallback xmlns="">
      <p:transition spd="slow" advTm="45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8967BC-FEED-C60D-A0B6-7408E18A22C5}"/>
              </a:ext>
            </a:extLst>
          </p:cNvPr>
          <p:cNvSpPr>
            <a:spLocks noGrp="1"/>
          </p:cNvSpPr>
          <p:nvPr>
            <p:ph type="title"/>
          </p:nvPr>
        </p:nvSpPr>
        <p:spPr/>
        <p:txBody>
          <a:bodyPr/>
          <a:lstStyle/>
          <a:p>
            <a:r>
              <a:rPr lang="en-US" dirty="0"/>
              <a:t>Case Study</a:t>
            </a:r>
          </a:p>
        </p:txBody>
      </p:sp>
      <p:sp>
        <p:nvSpPr>
          <p:cNvPr id="10" name="Text Placeholder 9">
            <a:extLst>
              <a:ext uri="{FF2B5EF4-FFF2-40B4-BE49-F238E27FC236}">
                <a16:creationId xmlns:a16="http://schemas.microsoft.com/office/drawing/2014/main" id="{AF12DF8D-0BFD-2C77-1143-1D3227DD9F95}"/>
              </a:ext>
            </a:extLst>
          </p:cNvPr>
          <p:cNvSpPr>
            <a:spLocks noGrp="1"/>
          </p:cNvSpPr>
          <p:nvPr>
            <p:ph type="body" sz="quarter" idx="12"/>
          </p:nvPr>
        </p:nvSpPr>
        <p:spPr>
          <a:xfrm>
            <a:off x="340094" y="1384614"/>
            <a:ext cx="5561943" cy="4801314"/>
          </a:xfrm>
        </p:spPr>
        <p:txBody>
          <a:bodyPr/>
          <a:lstStyle/>
          <a:p>
            <a:r>
              <a:rPr lang="en-US" dirty="0"/>
              <a:t>RDN and Clinical Nutrition Manager:</a:t>
            </a:r>
          </a:p>
          <a:p>
            <a:pPr marL="285750" indent="-285750">
              <a:buFont typeface="Wingdings" panose="05000000000000000000" pitchFamily="2" charset="2"/>
              <a:buChar char="v"/>
            </a:pPr>
            <a:r>
              <a:rPr lang="en-US" dirty="0"/>
              <a:t>Reviewed documentation when privileges were first granted to RDNs</a:t>
            </a:r>
          </a:p>
          <a:p>
            <a:pPr marL="285750" indent="-285750">
              <a:buFont typeface="Wingdings" panose="05000000000000000000" pitchFamily="2" charset="2"/>
              <a:buChar char="v"/>
            </a:pPr>
            <a:r>
              <a:rPr lang="en-US" dirty="0"/>
              <a:t>Verified</a:t>
            </a:r>
            <a:r>
              <a:rPr lang="en-US" dirty="0">
                <a:solidFill>
                  <a:srgbClr val="FF0000"/>
                </a:solidFill>
              </a:rPr>
              <a:t> </a:t>
            </a:r>
            <a:r>
              <a:rPr lang="en-US" dirty="0"/>
              <a:t>there are no barriers present in current federal and state hospital regulations and hospital’s accreditation organization standards</a:t>
            </a:r>
          </a:p>
          <a:p>
            <a:pPr marL="285750" indent="-285750">
              <a:buFont typeface="Wingdings" panose="05000000000000000000" pitchFamily="2" charset="2"/>
              <a:buChar char="v"/>
            </a:pPr>
            <a:r>
              <a:rPr lang="en-US" dirty="0"/>
              <a:t>Identified process for requesting additional privilege options</a:t>
            </a:r>
          </a:p>
          <a:p>
            <a:pPr marL="285750" indent="-285750">
              <a:buFont typeface="Wingdings" panose="05000000000000000000" pitchFamily="2" charset="2"/>
              <a:buChar char="v"/>
            </a:pPr>
            <a:r>
              <a:rPr lang="en-US" dirty="0"/>
              <a:t>Obtained NST physician support and willingness to serve as the “physician champion”</a:t>
            </a:r>
          </a:p>
          <a:p>
            <a:pPr marL="285750" indent="-285750">
              <a:buFont typeface="Wingdings" panose="05000000000000000000" pitchFamily="2" charset="2"/>
              <a:buChar char="v"/>
            </a:pPr>
            <a:r>
              <a:rPr lang="en-US" dirty="0"/>
              <a:t>Collected peer-reviewed journal articles that speak to the value of RDNs ordering EN or PN or inserting feeding tubes</a:t>
            </a:r>
          </a:p>
          <a:p>
            <a:pPr marL="285750" indent="-285750">
              <a:buFont typeface="Wingdings" panose="05000000000000000000" pitchFamily="2" charset="2"/>
              <a:buChar char="v"/>
            </a:pPr>
            <a:endParaRPr lang="en-US" dirty="0">
              <a:highlight>
                <a:srgbClr val="FFFF00"/>
              </a:highlight>
            </a:endParaRPr>
          </a:p>
        </p:txBody>
      </p:sp>
      <p:pic>
        <p:nvPicPr>
          <p:cNvPr id="16" name="Picture 15" descr="Case study process diagram, illustrating 3 steps">
            <a:extLst>
              <a:ext uri="{FF2B5EF4-FFF2-40B4-BE49-F238E27FC236}">
                <a16:creationId xmlns:a16="http://schemas.microsoft.com/office/drawing/2014/main" id="{47301F1E-826D-34B0-800A-1F4DDEF92561}"/>
              </a:ext>
            </a:extLst>
          </p:cNvPr>
          <p:cNvPicPr>
            <a:picLocks noChangeAspect="1"/>
          </p:cNvPicPr>
          <p:nvPr/>
        </p:nvPicPr>
        <p:blipFill>
          <a:blip r:embed="rId5"/>
          <a:srcRect l="7585" t="2051" r="8210" b="51428"/>
          <a:stretch/>
        </p:blipFill>
        <p:spPr>
          <a:xfrm>
            <a:off x="6528258" y="1549399"/>
            <a:ext cx="5209711" cy="4071525"/>
          </a:xfrm>
          <a:prstGeom prst="rect">
            <a:avLst/>
          </a:prstGeom>
        </p:spPr>
      </p:pic>
      <p:sp>
        <p:nvSpPr>
          <p:cNvPr id="17" name="TextBox 16">
            <a:extLst>
              <a:ext uri="{FF2B5EF4-FFF2-40B4-BE49-F238E27FC236}">
                <a16:creationId xmlns:a16="http://schemas.microsoft.com/office/drawing/2014/main" id="{C6E65D3C-D94F-6D02-B3B9-B3308B737EBD}"/>
              </a:ext>
            </a:extLst>
          </p:cNvPr>
          <p:cNvSpPr txBox="1"/>
          <p:nvPr/>
        </p:nvSpPr>
        <p:spPr>
          <a:xfrm>
            <a:off x="1609764"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sp>
        <p:nvSpPr>
          <p:cNvPr id="2" name="Rectangle 1">
            <a:extLst>
              <a:ext uri="{FF2B5EF4-FFF2-40B4-BE49-F238E27FC236}">
                <a16:creationId xmlns:a16="http://schemas.microsoft.com/office/drawing/2014/main" id="{74F2854F-09D7-AAD0-ABF8-CCB7EA3DA440}"/>
              </a:ext>
              <a:ext uri="{C183D7F6-B498-43B3-948B-1728B52AA6E4}">
                <adec:decorative xmlns:adec="http://schemas.microsoft.com/office/drawing/2017/decorative" val="1"/>
              </a:ext>
            </a:extLst>
          </p:cNvPr>
          <p:cNvSpPr/>
          <p:nvPr/>
        </p:nvSpPr>
        <p:spPr>
          <a:xfrm>
            <a:off x="9133114" y="3615776"/>
            <a:ext cx="2718792" cy="2213524"/>
          </a:xfrm>
          <a:prstGeom prst="rect">
            <a:avLst/>
          </a:prstGeom>
          <a:ln>
            <a:solidFill>
              <a:schemeClr val="accent6"/>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Audio 4" descr="Audio speaker icon">
            <a:hlinkClick r:id="" action="ppaction://media"/>
            <a:extLst>
              <a:ext uri="{FF2B5EF4-FFF2-40B4-BE49-F238E27FC236}">
                <a16:creationId xmlns:a16="http://schemas.microsoft.com/office/drawing/2014/main" id="{B95F57FB-EC45-B76F-F3A6-CF921548878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33FA163-7F90-CD40-A30C-47392ABAF1CF}" label="" lang="en-us" r:embed="rId6"/>
                        </p173:trackLst>
                      </p173:tracksInfo>
                    </p:ext>
                  </p14:extLst>
                </p14:media>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92238142"/>
      </p:ext>
    </p:extLst>
  </p:cSld>
  <p:clrMapOvr>
    <a:masterClrMapping/>
  </p:clrMapOvr>
  <mc:AlternateContent xmlns:mc="http://schemas.openxmlformats.org/markup-compatibility/2006" xmlns:p14="http://schemas.microsoft.com/office/powerpoint/2010/main">
    <mc:Choice Requires="p14">
      <p:transition spd="slow" p14:dur="2000" advTm="42941"/>
    </mc:Choice>
    <mc:Fallback xmlns="">
      <p:transition spd="slow" advTm="42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8967BC-FEED-C60D-A0B6-7408E18A22C5}"/>
              </a:ext>
            </a:extLst>
          </p:cNvPr>
          <p:cNvSpPr>
            <a:spLocks noGrp="1"/>
          </p:cNvSpPr>
          <p:nvPr>
            <p:ph type="title"/>
          </p:nvPr>
        </p:nvSpPr>
        <p:spPr/>
        <p:txBody>
          <a:bodyPr/>
          <a:lstStyle/>
          <a:p>
            <a:r>
              <a:rPr lang="en-US" dirty="0"/>
              <a:t>Case Study</a:t>
            </a:r>
          </a:p>
        </p:txBody>
      </p:sp>
      <p:sp>
        <p:nvSpPr>
          <p:cNvPr id="10" name="Text Placeholder 9">
            <a:extLst>
              <a:ext uri="{FF2B5EF4-FFF2-40B4-BE49-F238E27FC236}">
                <a16:creationId xmlns:a16="http://schemas.microsoft.com/office/drawing/2014/main" id="{AF12DF8D-0BFD-2C77-1143-1D3227DD9F95}"/>
              </a:ext>
            </a:extLst>
          </p:cNvPr>
          <p:cNvSpPr>
            <a:spLocks noGrp="1"/>
          </p:cNvSpPr>
          <p:nvPr>
            <p:ph type="body" sz="quarter" idx="12"/>
          </p:nvPr>
        </p:nvSpPr>
        <p:spPr>
          <a:xfrm>
            <a:off x="340094" y="1384614"/>
            <a:ext cx="5561943" cy="4555093"/>
          </a:xfrm>
        </p:spPr>
        <p:txBody>
          <a:bodyPr/>
          <a:lstStyle/>
          <a:p>
            <a:r>
              <a:rPr lang="en-US" dirty="0"/>
              <a:t>Discussions with RDN staff included:</a:t>
            </a:r>
          </a:p>
          <a:p>
            <a:pPr marL="285750" indent="-285750">
              <a:buFont typeface="Wingdings" panose="05000000000000000000" pitchFamily="2" charset="2"/>
              <a:buChar char="v"/>
            </a:pPr>
            <a:r>
              <a:rPr lang="en-US" dirty="0"/>
              <a:t>Rationale and benefits of the new privilege options</a:t>
            </a:r>
          </a:p>
          <a:p>
            <a:pPr marL="285750" indent="-285750">
              <a:buFont typeface="Wingdings" panose="05000000000000000000" pitchFamily="2" charset="2"/>
              <a:buChar char="v"/>
            </a:pPr>
            <a:r>
              <a:rPr lang="en-US" dirty="0"/>
              <a:t>Required knowledge, skills, and experience</a:t>
            </a:r>
          </a:p>
          <a:p>
            <a:pPr marL="285750" indent="-285750">
              <a:buFont typeface="Wingdings" panose="05000000000000000000" pitchFamily="2" charset="2"/>
              <a:buChar char="v"/>
            </a:pPr>
            <a:r>
              <a:rPr lang="en-US" dirty="0"/>
              <a:t>Potential need for and benefit of having or obtaining a specialty certification such as the CNSC or CSR according to the patient population served</a:t>
            </a:r>
          </a:p>
          <a:p>
            <a:pPr marL="285750" indent="-285750">
              <a:buFont typeface="Wingdings" panose="05000000000000000000" pitchFamily="2" charset="2"/>
              <a:buChar char="v"/>
            </a:pPr>
            <a:r>
              <a:rPr lang="en-US" dirty="0"/>
              <a:t>Perspective of the NST physician champion</a:t>
            </a:r>
          </a:p>
          <a:p>
            <a:pPr marL="285750" indent="-285750">
              <a:buFont typeface="Wingdings" panose="05000000000000000000" pitchFamily="2" charset="2"/>
              <a:buChar char="v"/>
            </a:pPr>
            <a:r>
              <a:rPr lang="en-US" dirty="0"/>
              <a:t>Responding to questions about training that could be provided, how competency would be assessed</a:t>
            </a:r>
          </a:p>
          <a:p>
            <a:endParaRPr lang="en-US" dirty="0"/>
          </a:p>
          <a:p>
            <a:endParaRPr lang="en-US" dirty="0"/>
          </a:p>
          <a:p>
            <a:endParaRPr lang="en-US" dirty="0"/>
          </a:p>
        </p:txBody>
      </p:sp>
      <p:pic>
        <p:nvPicPr>
          <p:cNvPr id="16" name="Picture 15" descr="Case study illustration, Step #4">
            <a:extLst>
              <a:ext uri="{FF2B5EF4-FFF2-40B4-BE49-F238E27FC236}">
                <a16:creationId xmlns:a16="http://schemas.microsoft.com/office/drawing/2014/main" id="{47301F1E-826D-34B0-800A-1F4DDEF92561}"/>
              </a:ext>
            </a:extLst>
          </p:cNvPr>
          <p:cNvPicPr>
            <a:picLocks noChangeAspect="1"/>
          </p:cNvPicPr>
          <p:nvPr/>
        </p:nvPicPr>
        <p:blipFill>
          <a:blip r:embed="rId5"/>
          <a:srcRect l="49484" t="25926" r="6505" b="51481"/>
          <a:stretch/>
        </p:blipFill>
        <p:spPr>
          <a:xfrm>
            <a:off x="7289800" y="1816099"/>
            <a:ext cx="3721100" cy="2702227"/>
          </a:xfrm>
          <a:prstGeom prst="rect">
            <a:avLst/>
          </a:prstGeom>
        </p:spPr>
      </p:pic>
      <p:sp>
        <p:nvSpPr>
          <p:cNvPr id="17" name="TextBox 16">
            <a:extLst>
              <a:ext uri="{FF2B5EF4-FFF2-40B4-BE49-F238E27FC236}">
                <a16:creationId xmlns:a16="http://schemas.microsoft.com/office/drawing/2014/main" id="{C6E65D3C-D94F-6D02-B3B9-B3308B737EBD}"/>
              </a:ext>
            </a:extLst>
          </p:cNvPr>
          <p:cNvSpPr txBox="1"/>
          <p:nvPr/>
        </p:nvSpPr>
        <p:spPr>
          <a:xfrm>
            <a:off x="1609764"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pic>
        <p:nvPicPr>
          <p:cNvPr id="21" name="Audio 20" descr="Audio speaker icon">
            <a:hlinkClick r:id="" action="ppaction://media"/>
            <a:extLst>
              <a:ext uri="{FF2B5EF4-FFF2-40B4-BE49-F238E27FC236}">
                <a16:creationId xmlns:a16="http://schemas.microsoft.com/office/drawing/2014/main" id="{32CD94F2-6EF3-EACF-13C2-E7A257215B97}"/>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28450F2-A8C4-A646-BD8D-1EDCD9D8EF82}" label="" lang="en-us" r:embed="rId6"/>
                        </p173:trackLst>
                      </p173:tracksInfo>
                    </p:ext>
                  </p14:extLst>
                </p14:media>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52494505"/>
      </p:ext>
    </p:extLst>
  </p:cSld>
  <p:clrMapOvr>
    <a:masterClrMapping/>
  </p:clrMapOvr>
  <mc:AlternateContent xmlns:mc="http://schemas.openxmlformats.org/markup-compatibility/2006" xmlns:p14="http://schemas.microsoft.com/office/powerpoint/2010/main">
    <mc:Choice Requires="p14">
      <p:transition spd="slow" p14:dur="2000" advTm="53990"/>
    </mc:Choice>
    <mc:Fallback xmlns="">
      <p:transition spd="slow" advTm="53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58481-414C-B284-E498-7EC609CD094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C555B88-7BF2-8139-045F-8D17E439F9AE}"/>
              </a:ext>
            </a:extLst>
          </p:cNvPr>
          <p:cNvSpPr>
            <a:spLocks noGrp="1"/>
          </p:cNvSpPr>
          <p:nvPr>
            <p:ph type="title"/>
          </p:nvPr>
        </p:nvSpPr>
        <p:spPr/>
        <p:txBody>
          <a:bodyPr/>
          <a:lstStyle/>
          <a:p>
            <a:r>
              <a:rPr lang="en-US" dirty="0"/>
              <a:t>Case Study</a:t>
            </a:r>
          </a:p>
        </p:txBody>
      </p:sp>
      <p:sp>
        <p:nvSpPr>
          <p:cNvPr id="10" name="Text Placeholder 9">
            <a:extLst>
              <a:ext uri="{FF2B5EF4-FFF2-40B4-BE49-F238E27FC236}">
                <a16:creationId xmlns:a16="http://schemas.microsoft.com/office/drawing/2014/main" id="{65303E66-FA67-9680-1F7D-677E15176B3D}"/>
              </a:ext>
            </a:extLst>
          </p:cNvPr>
          <p:cNvSpPr>
            <a:spLocks noGrp="1"/>
          </p:cNvSpPr>
          <p:nvPr>
            <p:ph type="body" sz="quarter" idx="12"/>
          </p:nvPr>
        </p:nvSpPr>
        <p:spPr>
          <a:xfrm>
            <a:off x="340094" y="1384614"/>
            <a:ext cx="5561943" cy="5478423"/>
          </a:xfrm>
        </p:spPr>
        <p:txBody>
          <a:bodyPr/>
          <a:lstStyle/>
          <a:p>
            <a:pPr marL="285750" indent="-285750">
              <a:buFont typeface="Wingdings" panose="05000000000000000000" pitchFamily="2" charset="2"/>
              <a:buChar char="v"/>
            </a:pPr>
            <a:r>
              <a:rPr lang="en-US" dirty="0"/>
              <a:t>Discussion included a review of the 2021 Standards of Practice in Nutrition Care and Standards of Professional Performance for RDNs in Nutrition Support. </a:t>
            </a:r>
          </a:p>
          <a:p>
            <a:pPr marL="285750" indent="-285750">
              <a:buFont typeface="Wingdings" panose="05000000000000000000" pitchFamily="2" charset="2"/>
              <a:buChar char="v"/>
            </a:pPr>
            <a:r>
              <a:rPr lang="en-US" dirty="0"/>
              <a:t>Information and supporting citations in the article Overview and the indicators in the Standards support the qualified RDN writing EN and PN orders and inserting feeding tubes.</a:t>
            </a:r>
          </a:p>
          <a:p>
            <a:pPr marL="285750" indent="-285750">
              <a:buFont typeface="Wingdings" panose="05000000000000000000" pitchFamily="2" charset="2"/>
              <a:buChar char="v"/>
            </a:pPr>
            <a:r>
              <a:rPr lang="en-US" dirty="0"/>
              <a:t>Levels of practice – competent, proficient and expert</a:t>
            </a:r>
          </a:p>
          <a:p>
            <a:pPr marL="742950" lvl="2" indent="-285750">
              <a:buFont typeface="Wingdings" panose="05000000000000000000" pitchFamily="2" charset="2"/>
              <a:buChar char="v"/>
            </a:pPr>
            <a:r>
              <a:rPr lang="en-US" dirty="0"/>
              <a:t>Ordering PN is proficient level </a:t>
            </a:r>
          </a:p>
          <a:p>
            <a:pPr marL="742950" lvl="2" indent="-285750">
              <a:buFont typeface="Wingdings" panose="05000000000000000000" pitchFamily="2" charset="2"/>
              <a:buChar char="v"/>
            </a:pPr>
            <a:r>
              <a:rPr lang="en-US" dirty="0"/>
              <a:t>Inserting feeding tubes is expert level</a:t>
            </a:r>
          </a:p>
          <a:p>
            <a:pPr marL="285750" indent="-285750">
              <a:buFont typeface="Wingdings" panose="05000000000000000000" pitchFamily="2" charset="2"/>
              <a:buChar char="v"/>
            </a:pPr>
            <a:r>
              <a:rPr lang="en-US" dirty="0"/>
              <a:t>Illustrates knowledge, skills, experience and demonstrated competence critical to providing safe care</a:t>
            </a:r>
          </a:p>
          <a:p>
            <a:pPr marL="285750" indent="-285750">
              <a:buFont typeface="Wingdings" panose="05000000000000000000" pitchFamily="2" charset="2"/>
              <a:buChar char="v"/>
            </a:pPr>
            <a:r>
              <a:rPr lang="en-US" dirty="0"/>
              <a:t>Access NS Standards at cdrnet.org/focus to self-assess knowledge, skills, experience in nutrition support</a:t>
            </a:r>
          </a:p>
        </p:txBody>
      </p:sp>
      <p:pic>
        <p:nvPicPr>
          <p:cNvPr id="2" name="Picture 1" descr="Case study diagram step #4">
            <a:extLst>
              <a:ext uri="{FF2B5EF4-FFF2-40B4-BE49-F238E27FC236}">
                <a16:creationId xmlns:a16="http://schemas.microsoft.com/office/drawing/2014/main" id="{8A57E7BF-ABBC-7420-D833-B8B429BD648C}"/>
              </a:ext>
            </a:extLst>
          </p:cNvPr>
          <p:cNvPicPr>
            <a:picLocks noChangeAspect="1"/>
          </p:cNvPicPr>
          <p:nvPr/>
        </p:nvPicPr>
        <p:blipFill>
          <a:blip r:embed="rId5"/>
          <a:srcRect l="49484" t="25926" r="6505" b="51481"/>
          <a:stretch/>
        </p:blipFill>
        <p:spPr>
          <a:xfrm>
            <a:off x="7289800" y="1816099"/>
            <a:ext cx="3721100" cy="2702227"/>
          </a:xfrm>
          <a:prstGeom prst="rect">
            <a:avLst/>
          </a:prstGeom>
        </p:spPr>
      </p:pic>
      <p:sp>
        <p:nvSpPr>
          <p:cNvPr id="3" name="TextBox 2">
            <a:extLst>
              <a:ext uri="{FF2B5EF4-FFF2-40B4-BE49-F238E27FC236}">
                <a16:creationId xmlns:a16="http://schemas.microsoft.com/office/drawing/2014/main" id="{E5AB06E0-F501-9E17-1D70-A9694911742E}"/>
              </a:ext>
            </a:extLst>
          </p:cNvPr>
          <p:cNvSpPr txBox="1"/>
          <p:nvPr/>
        </p:nvSpPr>
        <p:spPr>
          <a:xfrm>
            <a:off x="1609764"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pic>
        <p:nvPicPr>
          <p:cNvPr id="6" name="Audio 5" descr="Audio speaker icon">
            <a:hlinkClick r:id="" action="ppaction://media"/>
            <a:extLst>
              <a:ext uri="{FF2B5EF4-FFF2-40B4-BE49-F238E27FC236}">
                <a16:creationId xmlns:a16="http://schemas.microsoft.com/office/drawing/2014/main" id="{AFEE4A22-056F-D39F-D90A-1692976D8CD5}"/>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FCC830A4-FC81-E44B-9E10-F4EECCAB80A4}" label="" lang="en-us" r:embed="rId6"/>
                        </p173:trackLst>
                      </p173:tracksInfo>
                    </p:ext>
                  </p14:extLst>
                </p14:media>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4444064"/>
      </p:ext>
    </p:extLst>
  </p:cSld>
  <p:clrMapOvr>
    <a:masterClrMapping/>
  </p:clrMapOvr>
  <mc:AlternateContent xmlns:mc="http://schemas.openxmlformats.org/markup-compatibility/2006" xmlns:p14="http://schemas.microsoft.com/office/powerpoint/2010/main">
    <mc:Choice Requires="p14">
      <p:transition spd="slow" p14:dur="2000" advTm="62674"/>
    </mc:Choice>
    <mc:Fallback xmlns="">
      <p:transition spd="slow" advTm="62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5E01A-6A35-B684-D47E-BFA55FF7C05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FA85F83-5940-7EB7-23B1-79CB65199F4E}"/>
              </a:ext>
            </a:extLst>
          </p:cNvPr>
          <p:cNvSpPr>
            <a:spLocks noGrp="1"/>
          </p:cNvSpPr>
          <p:nvPr>
            <p:ph type="title"/>
          </p:nvPr>
        </p:nvSpPr>
        <p:spPr/>
        <p:txBody>
          <a:bodyPr/>
          <a:lstStyle/>
          <a:p>
            <a:r>
              <a:rPr lang="en-US" dirty="0"/>
              <a:t>Case Study</a:t>
            </a:r>
          </a:p>
        </p:txBody>
      </p:sp>
      <p:sp>
        <p:nvSpPr>
          <p:cNvPr id="10" name="Text Placeholder 9">
            <a:extLst>
              <a:ext uri="{FF2B5EF4-FFF2-40B4-BE49-F238E27FC236}">
                <a16:creationId xmlns:a16="http://schemas.microsoft.com/office/drawing/2014/main" id="{31DEDA30-FA57-FEE0-92E2-582E09E532F4}"/>
              </a:ext>
            </a:extLst>
          </p:cNvPr>
          <p:cNvSpPr>
            <a:spLocks noGrp="1"/>
          </p:cNvSpPr>
          <p:nvPr>
            <p:ph type="body" sz="quarter" idx="12"/>
          </p:nvPr>
        </p:nvSpPr>
        <p:spPr>
          <a:xfrm>
            <a:off x="340094" y="1384615"/>
            <a:ext cx="5561943" cy="6186309"/>
          </a:xfrm>
        </p:spPr>
        <p:txBody>
          <a:bodyPr/>
          <a:lstStyle/>
          <a:p>
            <a:r>
              <a:rPr lang="en-US" dirty="0"/>
              <a:t>The medical staff approved the addition of the new privilege options to the list of privileges available to the hospital’s RDNs with the stipulation that the RDN needs to have the CNSC certification to write PN orders.</a:t>
            </a:r>
          </a:p>
          <a:p>
            <a:pPr marL="285750" indent="-285750">
              <a:buFont typeface="Wingdings" panose="05000000000000000000" pitchFamily="2" charset="2"/>
              <a:buChar char="v"/>
            </a:pPr>
            <a:r>
              <a:rPr lang="en-US" dirty="0"/>
              <a:t>The position descriptions for the RDNs who were approved to write independent PN and/or EN orders were updated.</a:t>
            </a:r>
          </a:p>
          <a:p>
            <a:pPr marL="285750" indent="-285750">
              <a:buFont typeface="Wingdings" panose="05000000000000000000" pitchFamily="2" charset="2"/>
              <a:buChar char="v"/>
            </a:pPr>
            <a:r>
              <a:rPr lang="en-US" dirty="0"/>
              <a:t>It was recommended that the RDNs writing independent PN and/or EN orders investigate the need for professional liability insurance.</a:t>
            </a:r>
          </a:p>
          <a:p>
            <a:pPr marL="285750" indent="-285750">
              <a:buFont typeface="Wingdings" panose="05000000000000000000" pitchFamily="2" charset="2"/>
              <a:buChar char="v"/>
            </a:pPr>
            <a:r>
              <a:rPr lang="en-US" dirty="0"/>
              <a:t>The RDN initiating the request for writing independent PN and EN orders qualifies because of having the CNSC certification and will now complete training to become competent in inserting and monitoring feeding tubes.</a:t>
            </a:r>
          </a:p>
          <a:p>
            <a:endParaRPr lang="en-US" dirty="0"/>
          </a:p>
          <a:p>
            <a:endParaRPr lang="en-US" dirty="0"/>
          </a:p>
          <a:p>
            <a:endParaRPr lang="en-US" dirty="0"/>
          </a:p>
        </p:txBody>
      </p:sp>
      <p:pic>
        <p:nvPicPr>
          <p:cNvPr id="16" name="Picture 15" descr="Case study diagram, steps 5 and 6">
            <a:extLst>
              <a:ext uri="{FF2B5EF4-FFF2-40B4-BE49-F238E27FC236}">
                <a16:creationId xmlns:a16="http://schemas.microsoft.com/office/drawing/2014/main" id="{9226371A-498E-5939-1BD2-ABBE3C1A368A}"/>
              </a:ext>
            </a:extLst>
          </p:cNvPr>
          <p:cNvPicPr>
            <a:picLocks noChangeAspect="1"/>
          </p:cNvPicPr>
          <p:nvPr/>
        </p:nvPicPr>
        <p:blipFill>
          <a:blip r:embed="rId5"/>
          <a:srcRect l="6523" t="48333" r="7552" b="28148"/>
          <a:stretch/>
        </p:blipFill>
        <p:spPr>
          <a:xfrm>
            <a:off x="6472706" y="2387600"/>
            <a:ext cx="5379200" cy="2082800"/>
          </a:xfrm>
          <a:prstGeom prst="rect">
            <a:avLst/>
          </a:prstGeom>
        </p:spPr>
      </p:pic>
      <p:sp>
        <p:nvSpPr>
          <p:cNvPr id="17" name="TextBox 16">
            <a:extLst>
              <a:ext uri="{FF2B5EF4-FFF2-40B4-BE49-F238E27FC236}">
                <a16:creationId xmlns:a16="http://schemas.microsoft.com/office/drawing/2014/main" id="{E6D8DA4D-35C1-1F0C-9E94-5AA7D1584053}"/>
              </a:ext>
            </a:extLst>
          </p:cNvPr>
          <p:cNvSpPr txBox="1"/>
          <p:nvPr/>
        </p:nvSpPr>
        <p:spPr>
          <a:xfrm>
            <a:off x="1609764"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pic>
        <p:nvPicPr>
          <p:cNvPr id="4" name="Audio 3" descr="Audio speaker icon">
            <a:hlinkClick r:id="" action="ppaction://media"/>
            <a:extLst>
              <a:ext uri="{FF2B5EF4-FFF2-40B4-BE49-F238E27FC236}">
                <a16:creationId xmlns:a16="http://schemas.microsoft.com/office/drawing/2014/main" id="{4CEF1546-BDC2-BA21-346B-3271BB4BE03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CFD7CE8-D3A6-6D48-A9D2-B0F97FA13E69}" label="" lang="en-us" r:embed="rId6"/>
                        </p173:trackLst>
                      </p173:tracksInfo>
                    </p:ext>
                  </p14:extLst>
                </p14:media>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66939377"/>
      </p:ext>
    </p:extLst>
  </p:cSld>
  <p:clrMapOvr>
    <a:masterClrMapping/>
  </p:clrMapOvr>
  <mc:AlternateContent xmlns:mc="http://schemas.openxmlformats.org/markup-compatibility/2006" xmlns:p14="http://schemas.microsoft.com/office/powerpoint/2010/main">
    <mc:Choice Requires="p14">
      <p:transition spd="slow" p14:dur="2000" advTm="77203"/>
    </mc:Choice>
    <mc:Fallback xmlns="">
      <p:transition spd="slow" advTm="77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FC93D-5CA2-8662-5FFF-0739AFB04EB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EA70B1C-E1DE-DB7E-80A3-31D2A05CF07F}"/>
              </a:ext>
            </a:extLst>
          </p:cNvPr>
          <p:cNvSpPr>
            <a:spLocks noGrp="1"/>
          </p:cNvSpPr>
          <p:nvPr>
            <p:ph type="title"/>
          </p:nvPr>
        </p:nvSpPr>
        <p:spPr/>
        <p:txBody>
          <a:bodyPr/>
          <a:lstStyle/>
          <a:p>
            <a:r>
              <a:rPr lang="en-US" dirty="0"/>
              <a:t>Case Study</a:t>
            </a:r>
          </a:p>
        </p:txBody>
      </p:sp>
      <p:sp>
        <p:nvSpPr>
          <p:cNvPr id="10" name="Text Placeholder 9">
            <a:extLst>
              <a:ext uri="{FF2B5EF4-FFF2-40B4-BE49-F238E27FC236}">
                <a16:creationId xmlns:a16="http://schemas.microsoft.com/office/drawing/2014/main" id="{8363D41F-D520-4249-F599-7C9A4BBD730F}"/>
              </a:ext>
            </a:extLst>
          </p:cNvPr>
          <p:cNvSpPr>
            <a:spLocks noGrp="1"/>
          </p:cNvSpPr>
          <p:nvPr>
            <p:ph type="body" sz="quarter" idx="12"/>
          </p:nvPr>
        </p:nvSpPr>
        <p:spPr>
          <a:xfrm>
            <a:off x="340094" y="1384614"/>
            <a:ext cx="5561943" cy="4493538"/>
          </a:xfrm>
        </p:spPr>
        <p:txBody>
          <a:bodyPr/>
          <a:lstStyle/>
          <a:p>
            <a:r>
              <a:rPr lang="en-US" dirty="0"/>
              <a:t>Next steps…</a:t>
            </a:r>
          </a:p>
          <a:p>
            <a:pPr marL="285750" indent="-285750">
              <a:buFont typeface="Wingdings" panose="05000000000000000000" pitchFamily="2" charset="2"/>
              <a:buChar char="v"/>
            </a:pPr>
            <a:r>
              <a:rPr lang="en-US" dirty="0"/>
              <a:t>The RDN and the Clinical Nutrition Manager plan to meet with IT contact to review EHR design to see if any adjustments are needed now that some RDNs will have independent ordering privileges.</a:t>
            </a:r>
          </a:p>
          <a:p>
            <a:pPr marL="285750" indent="-285750">
              <a:buFont typeface="Wingdings" panose="05000000000000000000" pitchFamily="2" charset="2"/>
              <a:buChar char="v"/>
            </a:pPr>
            <a:r>
              <a:rPr lang="en-US" dirty="0"/>
              <a:t>Current system already has the option of pending orders so that physician can approve orders written by RDN for EN or PN.</a:t>
            </a:r>
          </a:p>
          <a:p>
            <a:pPr marL="285750" indent="-285750">
              <a:buFont typeface="Wingdings" panose="05000000000000000000" pitchFamily="2" charset="2"/>
              <a:buChar char="v"/>
            </a:pPr>
            <a:r>
              <a:rPr lang="en-US" dirty="0"/>
              <a:t>Clinical nutrition manager will monitor federal and state regulations and accreditation standards for any changes impacting independent order writing.</a:t>
            </a:r>
          </a:p>
          <a:p>
            <a:pPr marL="285750" indent="-285750">
              <a:buFont typeface="Wingdings" panose="05000000000000000000" pitchFamily="2" charset="2"/>
              <a:buChar char="v"/>
            </a:pPr>
            <a:r>
              <a:rPr lang="en-US" dirty="0"/>
              <a:t>Once RDNs begin writing independent orders, the clinical nutrition manager will collect data to share with physician champion.</a:t>
            </a:r>
          </a:p>
        </p:txBody>
      </p:sp>
      <p:pic>
        <p:nvPicPr>
          <p:cNvPr id="16" name="Picture 15" descr="Case study diagram, steps 7 and 8">
            <a:extLst>
              <a:ext uri="{FF2B5EF4-FFF2-40B4-BE49-F238E27FC236}">
                <a16:creationId xmlns:a16="http://schemas.microsoft.com/office/drawing/2014/main" id="{BF1EA2AE-0172-3E2F-FF1A-E9140BD1B8B4}"/>
              </a:ext>
            </a:extLst>
          </p:cNvPr>
          <p:cNvPicPr>
            <a:picLocks noChangeAspect="1"/>
          </p:cNvPicPr>
          <p:nvPr/>
        </p:nvPicPr>
        <p:blipFill>
          <a:blip r:embed="rId5"/>
          <a:srcRect l="8029" t="71667" r="7880" b="4722"/>
          <a:stretch/>
        </p:blipFill>
        <p:spPr>
          <a:xfrm>
            <a:off x="6576177" y="2381250"/>
            <a:ext cx="5275729" cy="2095500"/>
          </a:xfrm>
          <a:prstGeom prst="rect">
            <a:avLst/>
          </a:prstGeom>
        </p:spPr>
      </p:pic>
      <p:sp>
        <p:nvSpPr>
          <p:cNvPr id="17" name="TextBox 16">
            <a:extLst>
              <a:ext uri="{FF2B5EF4-FFF2-40B4-BE49-F238E27FC236}">
                <a16:creationId xmlns:a16="http://schemas.microsoft.com/office/drawing/2014/main" id="{2241B449-7C91-6AEB-65AE-7BDE08FEA5AD}"/>
              </a:ext>
            </a:extLst>
          </p:cNvPr>
          <p:cNvSpPr txBox="1"/>
          <p:nvPr/>
        </p:nvSpPr>
        <p:spPr>
          <a:xfrm>
            <a:off x="1609764"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pic>
        <p:nvPicPr>
          <p:cNvPr id="4" name="Audio 3" descr="Audio speaker icon">
            <a:hlinkClick r:id="" action="ppaction://media"/>
            <a:extLst>
              <a:ext uri="{FF2B5EF4-FFF2-40B4-BE49-F238E27FC236}">
                <a16:creationId xmlns:a16="http://schemas.microsoft.com/office/drawing/2014/main" id="{46D62B3A-F40F-D729-95D6-2D6F667A196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6C79B93-5986-2E47-B566-656C261F7B88}" label="" lang="en-us" r:embed="rId6"/>
                        </p173:trackLst>
                      </p173:tracksInfo>
                    </p:ext>
                  </p14:extLst>
                </p14:media>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47885586"/>
      </p:ext>
    </p:extLst>
  </p:cSld>
  <p:clrMapOvr>
    <a:masterClrMapping/>
  </p:clrMapOvr>
  <mc:AlternateContent xmlns:mc="http://schemas.openxmlformats.org/markup-compatibility/2006" xmlns:p14="http://schemas.microsoft.com/office/powerpoint/2010/main">
    <mc:Choice Requires="p14">
      <p:transition spd="slow" p14:dur="2000" advTm="39014"/>
    </mc:Choice>
    <mc:Fallback xmlns="">
      <p:transition spd="slow" advTm="39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CDR PowerPoint Templates" id="{3D79AB26-A0C1-4A45-9B59-5E912CB49F9A}" vid="{A608F956-410D-2D4E-9B06-CFF3BB53AD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CDR PowerPoint Templates</Template>
  <TotalTime>1878</TotalTime>
  <Words>1676</Words>
  <Application>Microsoft Macintosh PowerPoint</Application>
  <PresentationFormat>Widescreen</PresentationFormat>
  <Paragraphs>103</Paragraphs>
  <Slides>10</Slides>
  <Notes>10</Notes>
  <HiddenSlides>0</HiddenSlides>
  <MMClips>10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21" baseType="lpstr">
      <vt:lpstr>Arial</vt:lpstr>
      <vt:lpstr>Calibri</vt:lpstr>
      <vt:lpstr>Cambria</vt:lpstr>
      <vt:lpstr>Courier New</vt:lpstr>
      <vt:lpstr>Myriad Pro</vt:lpstr>
      <vt:lpstr>Myriad Pro Light</vt:lpstr>
      <vt:lpstr>Nunito Light</vt:lpstr>
      <vt:lpstr>Symbol</vt:lpstr>
      <vt:lpstr>Wingdings</vt:lpstr>
      <vt:lpstr>Office Theme</vt:lpstr>
      <vt:lpstr>think-cell Slide</vt:lpstr>
      <vt:lpstr>Case Study: Expanding Hospital Ordering Privileges</vt:lpstr>
      <vt:lpstr>Case Study</vt:lpstr>
      <vt:lpstr>Background</vt:lpstr>
      <vt:lpstr>Case Study </vt:lpstr>
      <vt:lpstr>Case Study</vt:lpstr>
      <vt:lpstr>Case Study</vt:lpstr>
      <vt:lpstr>Case Study</vt:lpstr>
      <vt:lpstr>Case Study</vt:lpstr>
      <vt:lpstr>Case Study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Dana Buelsing Sowards</dc:creator>
  <cp:lastModifiedBy>Andrew Larson</cp:lastModifiedBy>
  <cp:revision>66</cp:revision>
  <dcterms:created xsi:type="dcterms:W3CDTF">2023-11-09T19:19:18Z</dcterms:created>
  <dcterms:modified xsi:type="dcterms:W3CDTF">2026-05-21T17:56:02Z</dcterms:modified>
</cp:coreProperties>
</file>