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1"/>
  </p:sldMasterIdLst>
  <p:notesMasterIdLst>
    <p:notesMasterId r:id="rId35"/>
  </p:notesMasterIdLst>
  <p:sldIdLst>
    <p:sldId id="275" r:id="rId2"/>
    <p:sldId id="294" r:id="rId3"/>
    <p:sldId id="337" r:id="rId4"/>
    <p:sldId id="321" r:id="rId5"/>
    <p:sldId id="323" r:id="rId6"/>
    <p:sldId id="299" r:id="rId7"/>
    <p:sldId id="328" r:id="rId8"/>
    <p:sldId id="330" r:id="rId9"/>
    <p:sldId id="325" r:id="rId10"/>
    <p:sldId id="327" r:id="rId11"/>
    <p:sldId id="326" r:id="rId12"/>
    <p:sldId id="313" r:id="rId13"/>
    <p:sldId id="296" r:id="rId14"/>
    <p:sldId id="329" r:id="rId15"/>
    <p:sldId id="314" r:id="rId16"/>
    <p:sldId id="331" r:id="rId17"/>
    <p:sldId id="295" r:id="rId18"/>
    <p:sldId id="333" r:id="rId19"/>
    <p:sldId id="301" r:id="rId20"/>
    <p:sldId id="302" r:id="rId21"/>
    <p:sldId id="334" r:id="rId22"/>
    <p:sldId id="316" r:id="rId23"/>
    <p:sldId id="303" r:id="rId24"/>
    <p:sldId id="335" r:id="rId25"/>
    <p:sldId id="315" r:id="rId26"/>
    <p:sldId id="306" r:id="rId27"/>
    <p:sldId id="307" r:id="rId28"/>
    <p:sldId id="319" r:id="rId29"/>
    <p:sldId id="320" r:id="rId30"/>
    <p:sldId id="297" r:id="rId31"/>
    <p:sldId id="298" r:id="rId32"/>
    <p:sldId id="336" r:id="rId33"/>
    <p:sldId id="284" r:id="rId34"/>
  </p:sldIdLst>
  <p:sldSz cx="18288000" cy="10287000"/>
  <p:notesSz cx="18288000" cy="10287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38039DF-C418-1EAA-A59F-78CF32FE4FC4}" name="Riddle, Emily" initials="ER" userId="S::RIDDLEES@oneonta.edu::08fb0d32-b022-4ee4-ae9c-25f53c0eb4c9" providerId="AD"/>
  <p188:author id="{852534F6-566B-15E3-EE2B-345C8791CD1E}" name="Lauren Bozich" initials="LB" userId="S::LBozich@eatright.org::3d2c9b66-0484-41c9-82a7-43dfff0a699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D892D7-E1A4-43FA-9425-7BB39B45A6ED}" v="22" dt="2026-08-03T15:01:15.75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6247" autoAdjust="0"/>
  </p:normalViewPr>
  <p:slideViewPr>
    <p:cSldViewPr snapToGrid="0">
      <p:cViewPr varScale="1">
        <p:scale>
          <a:sx n="72" d="100"/>
          <a:sy n="72" d="100"/>
        </p:scale>
        <p:origin x="654" y="60"/>
      </p:cViewPr>
      <p:guideLst>
        <p:guide orient="horz" pos="2880"/>
        <p:guide pos="2160"/>
      </p:guideLst>
    </p:cSldViewPr>
  </p:slideViewPr>
  <p:outlineViewPr>
    <p:cViewPr>
      <p:scale>
        <a:sx n="33" d="100"/>
        <a:sy n="33" d="100"/>
      </p:scale>
      <p:origin x="0" y="-172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hyperlink" Target="https://www.eatrightpro.org/acend/students-and-advancing-education/application-process-for-students" TargetMode="External"/><Relationship Id="rId2" Type="http://schemas.openxmlformats.org/officeDocument/2006/relationships/hyperlink" Target="mailto:dicasinfo@dicas.org" TargetMode="External"/><Relationship Id="rId1" Type="http://schemas.openxmlformats.org/officeDocument/2006/relationships/hyperlink" Target="https://help.liaisonedu.com/DICAS_Applicant_Help_Center" TargetMode="Externa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hyperlink" Target="https://www.eatrightpro.org/find-a-preceptor"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hyperlink" Target="https://www.eatrightpro.org/acend/students-and-advancing-education/application-process-for-students" TargetMode="External"/><Relationship Id="rId1" Type="http://schemas.openxmlformats.org/officeDocument/2006/relationships/image" Target="../media/image29.svg"/><Relationship Id="rId6" Type="http://schemas.openxmlformats.org/officeDocument/2006/relationships/hyperlink" Target="https://www.eatrightpro.org/find-a-preceptor" TargetMode="External"/><Relationship Id="rId5" Type="http://schemas.openxmlformats.org/officeDocument/2006/relationships/hyperlink" Target="mailto:dicasinfo@dicas.org" TargetMode="External"/><Relationship Id="rId4" Type="http://schemas.openxmlformats.org/officeDocument/2006/relationships/hyperlink" Target="https://help.liaisonedu.com/DICAS_Applicant_Help_Center" TargetMode="External"/></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D82A82-375F-4BD6-BB52-FF14C2480DB8}"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227E26C4-973E-4803-842A-04C194F3DCBB}">
      <dgm:prSet custT="1"/>
      <dgm:spPr/>
      <dgm:t>
        <a:bodyPr/>
        <a:lstStyle/>
        <a:p>
          <a:pPr>
            <a:lnSpc>
              <a:spcPct val="100000"/>
            </a:lnSpc>
          </a:pPr>
          <a:r>
            <a:rPr lang="fr-FR" sz="3600" dirty="0">
              <a:hlinkClick xmlns:r="http://schemas.openxmlformats.org/officeDocument/2006/relationships" r:id="rId1"/>
            </a:rPr>
            <a:t>DICAS </a:t>
          </a:r>
          <a:r>
            <a:rPr lang="fr-FR" sz="3600" dirty="0" err="1">
              <a:hlinkClick xmlns:r="http://schemas.openxmlformats.org/officeDocument/2006/relationships" r:id="rId1"/>
            </a:rPr>
            <a:t>Applicant</a:t>
          </a:r>
          <a:r>
            <a:rPr lang="fr-FR" sz="3600" dirty="0">
              <a:hlinkClick xmlns:r="http://schemas.openxmlformats.org/officeDocument/2006/relationships" r:id="rId1"/>
            </a:rPr>
            <a:t> Help Center – Liaison</a:t>
          </a:r>
          <a:endParaRPr lang="fr-FR" sz="3600" dirty="0"/>
        </a:p>
        <a:p>
          <a:pPr>
            <a:lnSpc>
              <a:spcPct val="100000"/>
            </a:lnSpc>
          </a:pPr>
          <a:r>
            <a:rPr lang="en-US" sz="3600" dirty="0">
              <a:hlinkClick xmlns:r="http://schemas.openxmlformats.org/officeDocument/2006/relationships" r:id="rId2"/>
            </a:rPr>
            <a:t>DICAS customer support</a:t>
          </a:r>
          <a:r>
            <a:rPr lang="en-US" sz="3600" dirty="0"/>
            <a:t>  and phone (617) 612-2855</a:t>
          </a:r>
        </a:p>
      </dgm:t>
    </dgm:pt>
    <dgm:pt modelId="{00195BC5-D035-4687-80A6-E072812BDC2C}" type="parTrans" cxnId="{4F0F8578-687C-4C66-9C6E-B901D4FA9FCE}">
      <dgm:prSet/>
      <dgm:spPr/>
      <dgm:t>
        <a:bodyPr/>
        <a:lstStyle/>
        <a:p>
          <a:endParaRPr lang="en-US"/>
        </a:p>
      </dgm:t>
    </dgm:pt>
    <dgm:pt modelId="{5A23DD25-3F75-4C36-8A83-A0039068402A}" type="sibTrans" cxnId="{4F0F8578-687C-4C66-9C6E-B901D4FA9FCE}">
      <dgm:prSet/>
      <dgm:spPr/>
      <dgm:t>
        <a:bodyPr/>
        <a:lstStyle/>
        <a:p>
          <a:endParaRPr lang="en-US"/>
        </a:p>
      </dgm:t>
    </dgm:pt>
    <dgm:pt modelId="{DEAA1238-14CE-3C46-8494-E2AA6CD5745D}">
      <dgm:prSet custT="1"/>
      <dgm:spPr/>
      <dgm:t>
        <a:bodyPr/>
        <a:lstStyle/>
        <a:p>
          <a:pPr>
            <a:lnSpc>
              <a:spcPct val="100000"/>
            </a:lnSpc>
          </a:pPr>
          <a:r>
            <a:rPr lang="en-US" sz="3600" dirty="0"/>
            <a:t>The ACEND </a:t>
          </a:r>
          <a:r>
            <a:rPr lang="en-US" sz="3600" dirty="0">
              <a:hlinkClick xmlns:r="http://schemas.openxmlformats.org/officeDocument/2006/relationships" r:id="rId3"/>
            </a:rPr>
            <a:t>Application Process for Students</a:t>
          </a:r>
          <a:r>
            <a:rPr lang="en-US" sz="3600" dirty="0"/>
            <a:t> webpage includes an Applicant Information Handout (FAQ) and DICAS Cycle Applicant Tips Page. </a:t>
          </a:r>
        </a:p>
      </dgm:t>
    </dgm:pt>
    <dgm:pt modelId="{6E4BD5A5-6501-FD41-AF33-809AFAFD6346}" type="parTrans" cxnId="{F251BDB6-91E6-3249-A47E-3A7F6D2971E0}">
      <dgm:prSet/>
      <dgm:spPr/>
      <dgm:t>
        <a:bodyPr/>
        <a:lstStyle/>
        <a:p>
          <a:endParaRPr lang="en-US"/>
        </a:p>
      </dgm:t>
    </dgm:pt>
    <dgm:pt modelId="{1AB2DA6D-A0DD-EE42-9C52-230959EF0DFE}" type="sibTrans" cxnId="{F251BDB6-91E6-3249-A47E-3A7F6D2971E0}">
      <dgm:prSet/>
      <dgm:spPr/>
      <dgm:t>
        <a:bodyPr/>
        <a:lstStyle/>
        <a:p>
          <a:endParaRPr lang="en-US"/>
        </a:p>
      </dgm:t>
    </dgm:pt>
    <dgm:pt modelId="{CA44CF65-8960-4CF0-AB7E-4543C540EB01}">
      <dgm:prSet phldrT="[Text]" custT="1"/>
      <dgm:spPr/>
      <dgm:t>
        <a:bodyPr/>
        <a:lstStyle/>
        <a:p>
          <a:pPr>
            <a:lnSpc>
              <a:spcPct val="100000"/>
            </a:lnSpc>
          </a:pPr>
          <a:r>
            <a:rPr lang="en-US" sz="3200" b="0" i="0" dirty="0"/>
            <a:t>The Find-a-Preceptor Database allows program directors and students to search for a preceptor within a certain geographical or specialty area. </a:t>
          </a:r>
          <a:r>
            <a:rPr lang="en-US" sz="3200" b="0" i="0" dirty="0">
              <a:hlinkClick xmlns:r="http://schemas.openxmlformats.org/officeDocument/2006/relationships" r:id="rId4"/>
            </a:rPr>
            <a:t>Visit the Find-a-Preceptor Database</a:t>
          </a:r>
          <a:endParaRPr lang="en-US" sz="3200" dirty="0"/>
        </a:p>
      </dgm:t>
    </dgm:pt>
    <dgm:pt modelId="{0B0BEA63-4D27-4B0F-AB51-5247CEE2C7EE}" type="parTrans" cxnId="{78BE242B-A795-4DDF-BAFC-FDAA9A6AE7B2}">
      <dgm:prSet/>
      <dgm:spPr/>
      <dgm:t>
        <a:bodyPr/>
        <a:lstStyle/>
        <a:p>
          <a:endParaRPr lang="en-US"/>
        </a:p>
      </dgm:t>
    </dgm:pt>
    <dgm:pt modelId="{351680A5-5CE5-4C1C-9588-38E9706A70E8}" type="sibTrans" cxnId="{78BE242B-A795-4DDF-BAFC-FDAA9A6AE7B2}">
      <dgm:prSet/>
      <dgm:spPr/>
      <dgm:t>
        <a:bodyPr/>
        <a:lstStyle/>
        <a:p>
          <a:endParaRPr lang="en-US"/>
        </a:p>
      </dgm:t>
    </dgm:pt>
    <dgm:pt modelId="{45DC722B-9E2F-4094-80A9-17AABF9B0CCE}" type="pres">
      <dgm:prSet presAssocID="{89D82A82-375F-4BD6-BB52-FF14C2480DB8}" presName="root" presStyleCnt="0">
        <dgm:presLayoutVars>
          <dgm:dir/>
          <dgm:resizeHandles val="exact"/>
        </dgm:presLayoutVars>
      </dgm:prSet>
      <dgm:spPr/>
    </dgm:pt>
    <dgm:pt modelId="{B9B4814D-BD02-1246-B7CB-7D4268A3EBAF}" type="pres">
      <dgm:prSet presAssocID="{DEAA1238-14CE-3C46-8494-E2AA6CD5745D}" presName="compNode" presStyleCnt="0"/>
      <dgm:spPr/>
    </dgm:pt>
    <dgm:pt modelId="{13A43BFB-2521-764A-AED2-CEFF19BAD0A5}" type="pres">
      <dgm:prSet presAssocID="{DEAA1238-14CE-3C46-8494-E2AA6CD5745D}" presName="bgRect" presStyleLbl="bgShp" presStyleIdx="0" presStyleCnt="3"/>
      <dgm:spPr/>
    </dgm:pt>
    <dgm:pt modelId="{C680F8BD-4B03-524C-9F4C-662A04F90120}" type="pres">
      <dgm:prSet presAssocID="{DEAA1238-14CE-3C46-8494-E2AA6CD5745D}"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Document with solid fill"/>
        </a:ext>
      </dgm:extLst>
    </dgm:pt>
    <dgm:pt modelId="{F9E0BC10-0880-4E45-97FD-CC84A400A6EE}" type="pres">
      <dgm:prSet presAssocID="{DEAA1238-14CE-3C46-8494-E2AA6CD5745D}" presName="spaceRect" presStyleCnt="0"/>
      <dgm:spPr/>
    </dgm:pt>
    <dgm:pt modelId="{C66E2F9B-1641-AB4D-98B5-5BE718D2E989}" type="pres">
      <dgm:prSet presAssocID="{DEAA1238-14CE-3C46-8494-E2AA6CD5745D}" presName="parTx" presStyleLbl="revTx" presStyleIdx="0" presStyleCnt="3">
        <dgm:presLayoutVars>
          <dgm:chMax val="0"/>
          <dgm:chPref val="0"/>
        </dgm:presLayoutVars>
      </dgm:prSet>
      <dgm:spPr/>
    </dgm:pt>
    <dgm:pt modelId="{6230350E-FC8E-AE47-A74C-9D9AC30E53FF}" type="pres">
      <dgm:prSet presAssocID="{1AB2DA6D-A0DD-EE42-9C52-230959EF0DFE}" presName="sibTrans" presStyleCnt="0"/>
      <dgm:spPr/>
    </dgm:pt>
    <dgm:pt modelId="{AF7A2F1A-3D87-461C-9537-921BFBD97639}" type="pres">
      <dgm:prSet presAssocID="{227E26C4-973E-4803-842A-04C194F3DCBB}" presName="compNode" presStyleCnt="0"/>
      <dgm:spPr/>
    </dgm:pt>
    <dgm:pt modelId="{BE92264F-45E2-495D-881A-3ED09D43F158}" type="pres">
      <dgm:prSet presAssocID="{227E26C4-973E-4803-842A-04C194F3DCBB}" presName="bgRect" presStyleLbl="bgShp" presStyleIdx="1" presStyleCnt="3"/>
      <dgm:spPr/>
    </dgm:pt>
    <dgm:pt modelId="{5CCFC67F-6A6B-4A78-9DA3-19AD54CBDAA1}" type="pres">
      <dgm:prSet presAssocID="{227E26C4-973E-4803-842A-04C194F3DCBB}"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ycle with People"/>
        </a:ext>
      </dgm:extLst>
    </dgm:pt>
    <dgm:pt modelId="{A8955557-38A7-4B20-BE0A-B546059526DB}" type="pres">
      <dgm:prSet presAssocID="{227E26C4-973E-4803-842A-04C194F3DCBB}" presName="spaceRect" presStyleCnt="0"/>
      <dgm:spPr/>
    </dgm:pt>
    <dgm:pt modelId="{5124129D-64B6-49E2-9571-D8A6D46565A4}" type="pres">
      <dgm:prSet presAssocID="{227E26C4-973E-4803-842A-04C194F3DCBB}" presName="parTx" presStyleLbl="revTx" presStyleIdx="1" presStyleCnt="3">
        <dgm:presLayoutVars>
          <dgm:chMax val="0"/>
          <dgm:chPref val="0"/>
        </dgm:presLayoutVars>
      </dgm:prSet>
      <dgm:spPr/>
    </dgm:pt>
    <dgm:pt modelId="{A4F4154B-013B-42A2-A0B5-8D39B0028348}" type="pres">
      <dgm:prSet presAssocID="{5A23DD25-3F75-4C36-8A83-A0039068402A}" presName="sibTrans" presStyleCnt="0"/>
      <dgm:spPr/>
    </dgm:pt>
    <dgm:pt modelId="{C8F702C6-17AD-4198-9C3B-57847271DD57}" type="pres">
      <dgm:prSet presAssocID="{CA44CF65-8960-4CF0-AB7E-4543C540EB01}" presName="compNode" presStyleCnt="0"/>
      <dgm:spPr/>
    </dgm:pt>
    <dgm:pt modelId="{A3DD1DAA-1BE8-4673-848F-34FB8BF50125}" type="pres">
      <dgm:prSet presAssocID="{CA44CF65-8960-4CF0-AB7E-4543C540EB01}" presName="bgRect" presStyleLbl="bgShp" presStyleIdx="2" presStyleCnt="3"/>
      <dgm:spPr/>
    </dgm:pt>
    <dgm:pt modelId="{9350C535-4F7F-45FE-B8B3-7891237C51B3}" type="pres">
      <dgm:prSet presAssocID="{CA44CF65-8960-4CF0-AB7E-4543C540EB01}" presName="iconRect" presStyleLbl="node1" presStyleIdx="2" presStyleCnt="3"/>
      <dgm:spPr/>
    </dgm:pt>
    <dgm:pt modelId="{735A4451-0A1B-4CE5-A69C-16BADD57AFD7}" type="pres">
      <dgm:prSet presAssocID="{CA44CF65-8960-4CF0-AB7E-4543C540EB01}" presName="spaceRect" presStyleCnt="0"/>
      <dgm:spPr/>
    </dgm:pt>
    <dgm:pt modelId="{02C32CB5-9B99-4A2E-AB38-F7BA5BA73F01}" type="pres">
      <dgm:prSet presAssocID="{CA44CF65-8960-4CF0-AB7E-4543C540EB01}" presName="parTx" presStyleLbl="revTx" presStyleIdx="2" presStyleCnt="3">
        <dgm:presLayoutVars>
          <dgm:chMax val="0"/>
          <dgm:chPref val="0"/>
        </dgm:presLayoutVars>
      </dgm:prSet>
      <dgm:spPr/>
    </dgm:pt>
  </dgm:ptLst>
  <dgm:cxnLst>
    <dgm:cxn modelId="{9D4A1510-A986-43A5-A3CA-44048BD1692B}" type="presOf" srcId="{CA44CF65-8960-4CF0-AB7E-4543C540EB01}" destId="{02C32CB5-9B99-4A2E-AB38-F7BA5BA73F01}" srcOrd="0" destOrd="0" presId="urn:microsoft.com/office/officeart/2018/2/layout/IconVerticalSolidList"/>
    <dgm:cxn modelId="{AFFF2317-3F03-47CD-B287-27CDC0F7C836}" type="presOf" srcId="{89D82A82-375F-4BD6-BB52-FF14C2480DB8}" destId="{45DC722B-9E2F-4094-80A9-17AABF9B0CCE}" srcOrd="0" destOrd="0" presId="urn:microsoft.com/office/officeart/2018/2/layout/IconVerticalSolidList"/>
    <dgm:cxn modelId="{94DA711C-8DC3-4BB3-93B3-5020CFC548DE}" type="presOf" srcId="{DEAA1238-14CE-3C46-8494-E2AA6CD5745D}" destId="{C66E2F9B-1641-AB4D-98B5-5BE718D2E989}" srcOrd="0" destOrd="0" presId="urn:microsoft.com/office/officeart/2018/2/layout/IconVerticalSolidList"/>
    <dgm:cxn modelId="{78BE242B-A795-4DDF-BAFC-FDAA9A6AE7B2}" srcId="{89D82A82-375F-4BD6-BB52-FF14C2480DB8}" destId="{CA44CF65-8960-4CF0-AB7E-4543C540EB01}" srcOrd="2" destOrd="0" parTransId="{0B0BEA63-4D27-4B0F-AB51-5247CEE2C7EE}" sibTransId="{351680A5-5CE5-4C1C-9588-38E9706A70E8}"/>
    <dgm:cxn modelId="{5A64B56B-BF3C-4A26-91F9-7C20F961CBDB}" type="presOf" srcId="{227E26C4-973E-4803-842A-04C194F3DCBB}" destId="{5124129D-64B6-49E2-9571-D8A6D46565A4}" srcOrd="0" destOrd="0" presId="urn:microsoft.com/office/officeart/2018/2/layout/IconVerticalSolidList"/>
    <dgm:cxn modelId="{4F0F8578-687C-4C66-9C6E-B901D4FA9FCE}" srcId="{89D82A82-375F-4BD6-BB52-FF14C2480DB8}" destId="{227E26C4-973E-4803-842A-04C194F3DCBB}" srcOrd="1" destOrd="0" parTransId="{00195BC5-D035-4687-80A6-E072812BDC2C}" sibTransId="{5A23DD25-3F75-4C36-8A83-A0039068402A}"/>
    <dgm:cxn modelId="{F251BDB6-91E6-3249-A47E-3A7F6D2971E0}" srcId="{89D82A82-375F-4BD6-BB52-FF14C2480DB8}" destId="{DEAA1238-14CE-3C46-8494-E2AA6CD5745D}" srcOrd="0" destOrd="0" parTransId="{6E4BD5A5-6501-FD41-AF33-809AFAFD6346}" sibTransId="{1AB2DA6D-A0DD-EE42-9C52-230959EF0DFE}"/>
    <dgm:cxn modelId="{D7A33C68-DB8C-4534-8847-48217105DFE6}" type="presParOf" srcId="{45DC722B-9E2F-4094-80A9-17AABF9B0CCE}" destId="{B9B4814D-BD02-1246-B7CB-7D4268A3EBAF}" srcOrd="0" destOrd="0" presId="urn:microsoft.com/office/officeart/2018/2/layout/IconVerticalSolidList"/>
    <dgm:cxn modelId="{8A6BE2CB-3527-4440-9322-FD4909946EA2}" type="presParOf" srcId="{B9B4814D-BD02-1246-B7CB-7D4268A3EBAF}" destId="{13A43BFB-2521-764A-AED2-CEFF19BAD0A5}" srcOrd="0" destOrd="0" presId="urn:microsoft.com/office/officeart/2018/2/layout/IconVerticalSolidList"/>
    <dgm:cxn modelId="{26E23A58-D344-42A5-842E-A091644246A7}" type="presParOf" srcId="{B9B4814D-BD02-1246-B7CB-7D4268A3EBAF}" destId="{C680F8BD-4B03-524C-9F4C-662A04F90120}" srcOrd="1" destOrd="0" presId="urn:microsoft.com/office/officeart/2018/2/layout/IconVerticalSolidList"/>
    <dgm:cxn modelId="{F59E09FF-E638-4637-B3D8-A83AC1F56AC7}" type="presParOf" srcId="{B9B4814D-BD02-1246-B7CB-7D4268A3EBAF}" destId="{F9E0BC10-0880-4E45-97FD-CC84A400A6EE}" srcOrd="2" destOrd="0" presId="urn:microsoft.com/office/officeart/2018/2/layout/IconVerticalSolidList"/>
    <dgm:cxn modelId="{B9B40C38-A98A-4E09-915C-11E9B5A6E31D}" type="presParOf" srcId="{B9B4814D-BD02-1246-B7CB-7D4268A3EBAF}" destId="{C66E2F9B-1641-AB4D-98B5-5BE718D2E989}" srcOrd="3" destOrd="0" presId="urn:microsoft.com/office/officeart/2018/2/layout/IconVerticalSolidList"/>
    <dgm:cxn modelId="{B06FA9F1-1BF1-458A-8BE0-97F5B89AB77A}" type="presParOf" srcId="{45DC722B-9E2F-4094-80A9-17AABF9B0CCE}" destId="{6230350E-FC8E-AE47-A74C-9D9AC30E53FF}" srcOrd="1" destOrd="0" presId="urn:microsoft.com/office/officeart/2018/2/layout/IconVerticalSolidList"/>
    <dgm:cxn modelId="{9A6D0038-DBDC-47A6-A2C1-6B09DB766585}" type="presParOf" srcId="{45DC722B-9E2F-4094-80A9-17AABF9B0CCE}" destId="{AF7A2F1A-3D87-461C-9537-921BFBD97639}" srcOrd="2" destOrd="0" presId="urn:microsoft.com/office/officeart/2018/2/layout/IconVerticalSolidList"/>
    <dgm:cxn modelId="{8E353B46-3DB1-4398-8B02-8D17156A25E2}" type="presParOf" srcId="{AF7A2F1A-3D87-461C-9537-921BFBD97639}" destId="{BE92264F-45E2-495D-881A-3ED09D43F158}" srcOrd="0" destOrd="0" presId="urn:microsoft.com/office/officeart/2018/2/layout/IconVerticalSolidList"/>
    <dgm:cxn modelId="{4082F92B-3CA8-44B4-9FF0-8951ECFF6813}" type="presParOf" srcId="{AF7A2F1A-3D87-461C-9537-921BFBD97639}" destId="{5CCFC67F-6A6B-4A78-9DA3-19AD54CBDAA1}" srcOrd="1" destOrd="0" presId="urn:microsoft.com/office/officeart/2018/2/layout/IconVerticalSolidList"/>
    <dgm:cxn modelId="{34197FA9-9DD8-437D-86A0-416EBABE2D6E}" type="presParOf" srcId="{AF7A2F1A-3D87-461C-9537-921BFBD97639}" destId="{A8955557-38A7-4B20-BE0A-B546059526DB}" srcOrd="2" destOrd="0" presId="urn:microsoft.com/office/officeart/2018/2/layout/IconVerticalSolidList"/>
    <dgm:cxn modelId="{5B9BAA15-C0D3-40C0-8001-C963C5F49715}" type="presParOf" srcId="{AF7A2F1A-3D87-461C-9537-921BFBD97639}" destId="{5124129D-64B6-49E2-9571-D8A6D46565A4}" srcOrd="3" destOrd="0" presId="urn:microsoft.com/office/officeart/2018/2/layout/IconVerticalSolidList"/>
    <dgm:cxn modelId="{1E997C89-6C50-42B0-9430-E32CD7C0AB9A}" type="presParOf" srcId="{45DC722B-9E2F-4094-80A9-17AABF9B0CCE}" destId="{A4F4154B-013B-42A2-A0B5-8D39B0028348}" srcOrd="3" destOrd="0" presId="urn:microsoft.com/office/officeart/2018/2/layout/IconVerticalSolidList"/>
    <dgm:cxn modelId="{422E877B-89E2-4FFA-9393-DD37CE2CEBFF}" type="presParOf" srcId="{45DC722B-9E2F-4094-80A9-17AABF9B0CCE}" destId="{C8F702C6-17AD-4198-9C3B-57847271DD57}" srcOrd="4" destOrd="0" presId="urn:microsoft.com/office/officeart/2018/2/layout/IconVerticalSolidList"/>
    <dgm:cxn modelId="{8BF8F6A0-AE1E-427A-A23A-F1682DB20685}" type="presParOf" srcId="{C8F702C6-17AD-4198-9C3B-57847271DD57}" destId="{A3DD1DAA-1BE8-4673-848F-34FB8BF50125}" srcOrd="0" destOrd="0" presId="urn:microsoft.com/office/officeart/2018/2/layout/IconVerticalSolidList"/>
    <dgm:cxn modelId="{841A7F49-B3D1-4DE1-9465-296651BF8036}" type="presParOf" srcId="{C8F702C6-17AD-4198-9C3B-57847271DD57}" destId="{9350C535-4F7F-45FE-B8B3-7891237C51B3}" srcOrd="1" destOrd="0" presId="urn:microsoft.com/office/officeart/2018/2/layout/IconVerticalSolidList"/>
    <dgm:cxn modelId="{09DDE1C6-3769-4F6A-AB62-126F355286A6}" type="presParOf" srcId="{C8F702C6-17AD-4198-9C3B-57847271DD57}" destId="{735A4451-0A1B-4CE5-A69C-16BADD57AFD7}" srcOrd="2" destOrd="0" presId="urn:microsoft.com/office/officeart/2018/2/layout/IconVerticalSolidList"/>
    <dgm:cxn modelId="{EBCC9DE2-05C2-4C8E-A261-BF2BE6AB68E9}" type="presParOf" srcId="{C8F702C6-17AD-4198-9C3B-57847271DD57}" destId="{02C32CB5-9B99-4A2E-AB38-F7BA5BA73F0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A43BFB-2521-764A-AED2-CEFF19BAD0A5}">
      <dsp:nvSpPr>
        <dsp:cNvPr id="0" name=""/>
        <dsp:cNvSpPr/>
      </dsp:nvSpPr>
      <dsp:spPr>
        <a:xfrm>
          <a:off x="0" y="7301"/>
          <a:ext cx="9367898" cy="13042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80F8BD-4B03-524C-9F4C-662A04F90120}">
      <dsp:nvSpPr>
        <dsp:cNvPr id="0" name=""/>
        <dsp:cNvSpPr/>
      </dsp:nvSpPr>
      <dsp:spPr>
        <a:xfrm>
          <a:off x="39452" y="36646"/>
          <a:ext cx="71801" cy="7173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6E2F9B-1641-AB4D-98B5-5BE718D2E989}">
      <dsp:nvSpPr>
        <dsp:cNvPr id="0" name=""/>
        <dsp:cNvSpPr/>
      </dsp:nvSpPr>
      <dsp:spPr>
        <a:xfrm>
          <a:off x="150705" y="7301"/>
          <a:ext cx="8489948" cy="2543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155" tIns="269155" rIns="269155" bIns="269155" numCol="1" spcCol="1270" anchor="ctr" anchorCtr="0">
          <a:noAutofit/>
        </a:bodyPr>
        <a:lstStyle/>
        <a:p>
          <a:pPr marL="0" lvl="0" indent="0" algn="l" defTabSz="1600200">
            <a:lnSpc>
              <a:spcPct val="100000"/>
            </a:lnSpc>
            <a:spcBef>
              <a:spcPct val="0"/>
            </a:spcBef>
            <a:spcAft>
              <a:spcPct val="35000"/>
            </a:spcAft>
            <a:buNone/>
          </a:pPr>
          <a:r>
            <a:rPr lang="en-US" sz="3600" kern="1200" dirty="0"/>
            <a:t>The ACEND </a:t>
          </a:r>
          <a:r>
            <a:rPr lang="en-US" sz="3600" kern="1200" dirty="0">
              <a:hlinkClick xmlns:r="http://schemas.openxmlformats.org/officeDocument/2006/relationships" r:id="rId2"/>
            </a:rPr>
            <a:t>Application Process for Students</a:t>
          </a:r>
          <a:r>
            <a:rPr lang="en-US" sz="3600" kern="1200" dirty="0"/>
            <a:t> webpage includes an Applicant Information Handout (FAQ) and DICAS Cycle Applicant Tips Page. </a:t>
          </a:r>
        </a:p>
      </dsp:txBody>
      <dsp:txXfrm>
        <a:off x="150705" y="7301"/>
        <a:ext cx="8489948" cy="2543192"/>
      </dsp:txXfrm>
    </dsp:sp>
    <dsp:sp modelId="{BE92264F-45E2-495D-881A-3ED09D43F158}">
      <dsp:nvSpPr>
        <dsp:cNvPr id="0" name=""/>
        <dsp:cNvSpPr/>
      </dsp:nvSpPr>
      <dsp:spPr>
        <a:xfrm>
          <a:off x="0" y="2920413"/>
          <a:ext cx="9367898" cy="13042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CFC67F-6A6B-4A78-9DA3-19AD54CBDAA1}">
      <dsp:nvSpPr>
        <dsp:cNvPr id="0" name=""/>
        <dsp:cNvSpPr/>
      </dsp:nvSpPr>
      <dsp:spPr>
        <a:xfrm>
          <a:off x="39452" y="2949758"/>
          <a:ext cx="71801" cy="7173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124129D-64B6-49E2-9571-D8A6D46565A4}">
      <dsp:nvSpPr>
        <dsp:cNvPr id="0" name=""/>
        <dsp:cNvSpPr/>
      </dsp:nvSpPr>
      <dsp:spPr>
        <a:xfrm>
          <a:off x="150705" y="2920413"/>
          <a:ext cx="8489948" cy="2543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155" tIns="269155" rIns="269155" bIns="269155" numCol="1" spcCol="1270" anchor="ctr" anchorCtr="0">
          <a:noAutofit/>
        </a:bodyPr>
        <a:lstStyle/>
        <a:p>
          <a:pPr marL="0" lvl="0" indent="0" algn="l" defTabSz="1600200">
            <a:lnSpc>
              <a:spcPct val="100000"/>
            </a:lnSpc>
            <a:spcBef>
              <a:spcPct val="0"/>
            </a:spcBef>
            <a:spcAft>
              <a:spcPct val="35000"/>
            </a:spcAft>
            <a:buNone/>
          </a:pPr>
          <a:r>
            <a:rPr lang="fr-FR" sz="3600" kern="1200" dirty="0">
              <a:hlinkClick xmlns:r="http://schemas.openxmlformats.org/officeDocument/2006/relationships" r:id="rId4"/>
            </a:rPr>
            <a:t>DICAS </a:t>
          </a:r>
          <a:r>
            <a:rPr lang="fr-FR" sz="3600" kern="1200" dirty="0" err="1">
              <a:hlinkClick xmlns:r="http://schemas.openxmlformats.org/officeDocument/2006/relationships" r:id="rId4"/>
            </a:rPr>
            <a:t>Applicant</a:t>
          </a:r>
          <a:r>
            <a:rPr lang="fr-FR" sz="3600" kern="1200" dirty="0">
              <a:hlinkClick xmlns:r="http://schemas.openxmlformats.org/officeDocument/2006/relationships" r:id="rId4"/>
            </a:rPr>
            <a:t> Help Center – Liaison</a:t>
          </a:r>
          <a:endParaRPr lang="fr-FR" sz="3600" kern="1200" dirty="0"/>
        </a:p>
        <a:p>
          <a:pPr marL="0" lvl="0" indent="0" algn="l" defTabSz="1600200">
            <a:lnSpc>
              <a:spcPct val="100000"/>
            </a:lnSpc>
            <a:spcBef>
              <a:spcPct val="0"/>
            </a:spcBef>
            <a:spcAft>
              <a:spcPct val="35000"/>
            </a:spcAft>
            <a:buNone/>
          </a:pPr>
          <a:r>
            <a:rPr lang="en-US" sz="3600" kern="1200" dirty="0">
              <a:hlinkClick xmlns:r="http://schemas.openxmlformats.org/officeDocument/2006/relationships" r:id="rId5"/>
            </a:rPr>
            <a:t>DICAS customer support</a:t>
          </a:r>
          <a:r>
            <a:rPr lang="en-US" sz="3600" kern="1200" dirty="0"/>
            <a:t>  and phone (617) 612-2855</a:t>
          </a:r>
        </a:p>
      </dsp:txBody>
      <dsp:txXfrm>
        <a:off x="150705" y="2920413"/>
        <a:ext cx="8489948" cy="2543192"/>
      </dsp:txXfrm>
    </dsp:sp>
    <dsp:sp modelId="{A3DD1DAA-1BE8-4673-848F-34FB8BF50125}">
      <dsp:nvSpPr>
        <dsp:cNvPr id="0" name=""/>
        <dsp:cNvSpPr/>
      </dsp:nvSpPr>
      <dsp:spPr>
        <a:xfrm>
          <a:off x="0" y="5833525"/>
          <a:ext cx="9367898" cy="13042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50C535-4F7F-45FE-B8B3-7891237C51B3}">
      <dsp:nvSpPr>
        <dsp:cNvPr id="0" name=""/>
        <dsp:cNvSpPr/>
      </dsp:nvSpPr>
      <dsp:spPr>
        <a:xfrm>
          <a:off x="39452" y="5862869"/>
          <a:ext cx="71801" cy="71731"/>
        </a:xfrm>
        <a:prstGeom prst="rect">
          <a:avLst/>
        </a:prstGeom>
        <a:solidFill>
          <a:schemeClr val="accent4">
            <a:hueOff val="0"/>
            <a:satOff val="0"/>
            <a:lumOff val="0"/>
            <a:alphaOff val="0"/>
          </a:schemeClr>
        </a:solidFill>
        <a:ln w="1905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C32CB5-9B99-4A2E-AB38-F7BA5BA73F01}">
      <dsp:nvSpPr>
        <dsp:cNvPr id="0" name=""/>
        <dsp:cNvSpPr/>
      </dsp:nvSpPr>
      <dsp:spPr>
        <a:xfrm>
          <a:off x="150705" y="5833525"/>
          <a:ext cx="8489948" cy="2543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155" tIns="269155" rIns="269155" bIns="269155" numCol="1" spcCol="1270" anchor="ctr" anchorCtr="0">
          <a:noAutofit/>
        </a:bodyPr>
        <a:lstStyle/>
        <a:p>
          <a:pPr marL="0" lvl="0" indent="0" algn="l" defTabSz="1422400">
            <a:lnSpc>
              <a:spcPct val="100000"/>
            </a:lnSpc>
            <a:spcBef>
              <a:spcPct val="0"/>
            </a:spcBef>
            <a:spcAft>
              <a:spcPct val="35000"/>
            </a:spcAft>
            <a:buNone/>
          </a:pPr>
          <a:r>
            <a:rPr lang="en-US" sz="3200" b="0" i="0" kern="1200" dirty="0"/>
            <a:t>The Find-a-Preceptor Database allows program directors and students to search for a preceptor within a certain geographical or specialty area. </a:t>
          </a:r>
          <a:r>
            <a:rPr lang="en-US" sz="3200" b="0" i="0" kern="1200" dirty="0">
              <a:hlinkClick xmlns:r="http://schemas.openxmlformats.org/officeDocument/2006/relationships" r:id="rId6"/>
            </a:rPr>
            <a:t>Visit the Find-a-Preceptor Database</a:t>
          </a:r>
          <a:endParaRPr lang="en-US" sz="3200" kern="1200" dirty="0"/>
        </a:p>
      </dsp:txBody>
      <dsp:txXfrm>
        <a:off x="150705" y="5833525"/>
        <a:ext cx="8489948" cy="254319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924800" cy="515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10358438" y="0"/>
            <a:ext cx="7924800" cy="515938"/>
          </a:xfrm>
          <a:prstGeom prst="rect">
            <a:avLst/>
          </a:prstGeom>
        </p:spPr>
        <p:txBody>
          <a:bodyPr vert="horz" lIns="91440" tIns="45720" rIns="91440" bIns="45720" rtlCol="0"/>
          <a:lstStyle>
            <a:lvl1pPr algn="r">
              <a:defRPr sz="1200"/>
            </a:lvl1pPr>
          </a:lstStyle>
          <a:p>
            <a:fld id="{1E9B70D0-A375-6440-A715-E17D7E509764}" type="datetimeFigureOut">
              <a:rPr lang="en-US" smtClean="0"/>
              <a:t>8/3/2026</a:t>
            </a:fld>
            <a:endParaRPr lang="en-US"/>
          </a:p>
        </p:txBody>
      </p:sp>
      <p:sp>
        <p:nvSpPr>
          <p:cNvPr id="4" name="Slide Image Placeholder 3"/>
          <p:cNvSpPr>
            <a:spLocks noGrp="1" noRot="1" noChangeAspect="1"/>
          </p:cNvSpPr>
          <p:nvPr>
            <p:ph type="sldImg" idx="2"/>
          </p:nvPr>
        </p:nvSpPr>
        <p:spPr>
          <a:xfrm>
            <a:off x="6057900" y="1285875"/>
            <a:ext cx="6172200" cy="3471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828800" y="4951413"/>
            <a:ext cx="14630400" cy="4049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771063"/>
            <a:ext cx="7924800" cy="515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10358438" y="9771063"/>
            <a:ext cx="7924800" cy="515937"/>
          </a:xfrm>
          <a:prstGeom prst="rect">
            <a:avLst/>
          </a:prstGeom>
        </p:spPr>
        <p:txBody>
          <a:bodyPr vert="horz" lIns="91440" tIns="45720" rIns="91440" bIns="45720" rtlCol="0" anchor="b"/>
          <a:lstStyle>
            <a:lvl1pPr algn="r">
              <a:defRPr sz="1200"/>
            </a:lvl1pPr>
          </a:lstStyle>
          <a:p>
            <a:fld id="{5A732A02-415A-664F-982A-7DC0D6497FED}" type="slidenum">
              <a:rPr lang="en-US" smtClean="0"/>
              <a:t>‹#›</a:t>
            </a:fld>
            <a:endParaRPr lang="en-US"/>
          </a:p>
        </p:txBody>
      </p:sp>
    </p:spTree>
    <p:extLst>
      <p:ext uri="{BB962C8B-B14F-4D97-AF65-F5344CB8AC3E}">
        <p14:creationId xmlns:p14="http://schemas.microsoft.com/office/powerpoint/2010/main" val="4149755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Updated- August 2026</a:t>
            </a:r>
          </a:p>
        </p:txBody>
      </p:sp>
      <p:sp>
        <p:nvSpPr>
          <p:cNvPr id="4" name="Slide Number Placeholder 3"/>
          <p:cNvSpPr>
            <a:spLocks noGrp="1"/>
          </p:cNvSpPr>
          <p:nvPr>
            <p:ph type="sldNum" sz="quarter" idx="5"/>
          </p:nvPr>
        </p:nvSpPr>
        <p:spPr/>
        <p:txBody>
          <a:bodyPr/>
          <a:lstStyle/>
          <a:p>
            <a:fld id="{5A732A02-415A-664F-982A-7DC0D6497FED}" type="slidenum">
              <a:rPr lang="en-US" smtClean="0"/>
              <a:t>1</a:t>
            </a:fld>
            <a:endParaRPr lang="en-US" dirty="0"/>
          </a:p>
        </p:txBody>
      </p:sp>
    </p:spTree>
    <p:extLst>
      <p:ext uri="{BB962C8B-B14F-4D97-AF65-F5344CB8AC3E}">
        <p14:creationId xmlns:p14="http://schemas.microsoft.com/office/powerpoint/2010/main" val="33587312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732A02-415A-664F-982A-7DC0D6497FED}" type="slidenum">
              <a:rPr lang="en-US" smtClean="0"/>
              <a:t>2</a:t>
            </a:fld>
            <a:endParaRPr lang="en-US" dirty="0"/>
          </a:p>
        </p:txBody>
      </p:sp>
    </p:spTree>
    <p:extLst>
      <p:ext uri="{BB962C8B-B14F-4D97-AF65-F5344CB8AC3E}">
        <p14:creationId xmlns:p14="http://schemas.microsoft.com/office/powerpoint/2010/main" val="1235155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777F6-99FD-6723-D37A-7A2FAA1915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A3DC2-7610-AA78-760B-82613A4417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A89C4-3F1E-1AB7-1ABB-87A9BBD089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1865E9-7C3F-845A-A5DB-9D75E5B0F1DC}"/>
              </a:ext>
            </a:extLst>
          </p:cNvPr>
          <p:cNvSpPr>
            <a:spLocks noGrp="1"/>
          </p:cNvSpPr>
          <p:nvPr>
            <p:ph type="sldNum" sz="quarter" idx="5"/>
          </p:nvPr>
        </p:nvSpPr>
        <p:spPr/>
        <p:txBody>
          <a:bodyPr/>
          <a:lstStyle/>
          <a:p>
            <a:fld id="{5A732A02-415A-664F-982A-7DC0D6497FED}" type="slidenum">
              <a:rPr lang="en-US" smtClean="0"/>
              <a:t>3</a:t>
            </a:fld>
            <a:endParaRPr lang="en-US" dirty="0"/>
          </a:p>
        </p:txBody>
      </p:sp>
    </p:spTree>
    <p:extLst>
      <p:ext uri="{BB962C8B-B14F-4D97-AF65-F5344CB8AC3E}">
        <p14:creationId xmlns:p14="http://schemas.microsoft.com/office/powerpoint/2010/main" val="11688877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A732A02-415A-664F-982A-7DC0D6497FED}" type="slidenum">
              <a:rPr lang="en-US" smtClean="0"/>
              <a:t>13</a:t>
            </a:fld>
            <a:endParaRPr lang="en-US" dirty="0"/>
          </a:p>
        </p:txBody>
      </p:sp>
    </p:spTree>
    <p:extLst>
      <p:ext uri="{BB962C8B-B14F-4D97-AF65-F5344CB8AC3E}">
        <p14:creationId xmlns:p14="http://schemas.microsoft.com/office/powerpoint/2010/main" val="3172326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245A8-84BB-3B92-7371-2658D5CD96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D0EC85-D44B-31E1-0AFF-256A2B873FB8}"/>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EE29A72-79F5-9864-34AA-618C30E227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B335ABE-798D-47B7-8123-59C3482EFFCD}"/>
              </a:ext>
            </a:extLst>
          </p:cNvPr>
          <p:cNvSpPr>
            <a:spLocks noGrp="1"/>
          </p:cNvSpPr>
          <p:nvPr>
            <p:ph type="sldNum" sz="quarter" idx="5"/>
          </p:nvPr>
        </p:nvSpPr>
        <p:spPr/>
        <p:txBody>
          <a:bodyPr/>
          <a:lstStyle/>
          <a:p>
            <a:fld id="{5A732A02-415A-664F-982A-7DC0D6497FED}" type="slidenum">
              <a:rPr lang="en-US" smtClean="0"/>
              <a:t>14</a:t>
            </a:fld>
            <a:endParaRPr lang="en-US" dirty="0"/>
          </a:p>
        </p:txBody>
      </p:sp>
    </p:spTree>
    <p:extLst>
      <p:ext uri="{BB962C8B-B14F-4D97-AF65-F5344CB8AC3E}">
        <p14:creationId xmlns:p14="http://schemas.microsoft.com/office/powerpoint/2010/main" val="917770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E4CAB-D5D9-8CB0-640F-77DB3021F70E}"/>
              </a:ext>
            </a:extLst>
          </p:cNvPr>
          <p:cNvSpPr>
            <a:spLocks noGrp="1"/>
          </p:cNvSpPr>
          <p:nvPr>
            <p:ph type="ctrTitle"/>
          </p:nvPr>
        </p:nvSpPr>
        <p:spPr>
          <a:xfrm>
            <a:off x="2286000" y="1683544"/>
            <a:ext cx="13716000" cy="3581400"/>
          </a:xfrm>
        </p:spPr>
        <p:txBody>
          <a:bodyPr anchor="b"/>
          <a:lstStyle>
            <a:lvl1pPr algn="ctr">
              <a:defRPr sz="9000"/>
            </a:lvl1pPr>
          </a:lstStyle>
          <a:p>
            <a:r>
              <a:rPr lang="en-US"/>
              <a:t>Click to edit Master title style</a:t>
            </a:r>
          </a:p>
        </p:txBody>
      </p:sp>
      <p:sp>
        <p:nvSpPr>
          <p:cNvPr id="3" name="Subtitle 2">
            <a:extLst>
              <a:ext uri="{FF2B5EF4-FFF2-40B4-BE49-F238E27FC236}">
                <a16:creationId xmlns:a16="http://schemas.microsoft.com/office/drawing/2014/main" id="{59B992C0-630E-A722-8E79-18049E85FCDF}"/>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p>
        </p:txBody>
      </p:sp>
      <p:sp>
        <p:nvSpPr>
          <p:cNvPr id="4" name="Date Placeholder 3">
            <a:extLst>
              <a:ext uri="{FF2B5EF4-FFF2-40B4-BE49-F238E27FC236}">
                <a16:creationId xmlns:a16="http://schemas.microsoft.com/office/drawing/2014/main" id="{3A352C39-22F1-FD11-FC6E-DF679DAE221C}"/>
              </a:ext>
            </a:extLst>
          </p:cNvPr>
          <p:cNvSpPr>
            <a:spLocks noGrp="1"/>
          </p:cNvSpPr>
          <p:nvPr>
            <p:ph type="dt" sz="half" idx="10"/>
          </p:nvPr>
        </p:nvSpPr>
        <p:spPr/>
        <p:txBody>
          <a:bodyPr/>
          <a:lstStyle/>
          <a:p>
            <a:fld id="{6505662B-C434-6C45-8E30-D94D4744AB98}" type="datetime1">
              <a:rPr lang="en-US" smtClean="0"/>
              <a:t>8/3/2026</a:t>
            </a:fld>
            <a:endParaRPr lang="en-US"/>
          </a:p>
        </p:txBody>
      </p:sp>
      <p:sp>
        <p:nvSpPr>
          <p:cNvPr id="5" name="Footer Placeholder 4">
            <a:extLst>
              <a:ext uri="{FF2B5EF4-FFF2-40B4-BE49-F238E27FC236}">
                <a16:creationId xmlns:a16="http://schemas.microsoft.com/office/drawing/2014/main" id="{5F3033D1-8382-FF7E-8929-8F959BF3C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62A81A-D78D-F9C7-02A1-2885916CF6E3}"/>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119723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9BA54-CE60-AFE5-ECB6-038F0D1987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115E74D-EAFF-415D-BF75-CF3B58C1D1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AEB590-7BAC-C574-5FC4-9CC3F3995E1F}"/>
              </a:ext>
            </a:extLst>
          </p:cNvPr>
          <p:cNvSpPr>
            <a:spLocks noGrp="1"/>
          </p:cNvSpPr>
          <p:nvPr>
            <p:ph type="dt" sz="half" idx="10"/>
          </p:nvPr>
        </p:nvSpPr>
        <p:spPr/>
        <p:txBody>
          <a:bodyPr/>
          <a:lstStyle/>
          <a:p>
            <a:fld id="{C3409B29-EA0D-FE47-8668-0D91AFB89B3C}" type="datetime1">
              <a:rPr lang="en-US" smtClean="0"/>
              <a:t>8/3/2026</a:t>
            </a:fld>
            <a:endParaRPr lang="en-US"/>
          </a:p>
        </p:txBody>
      </p:sp>
      <p:sp>
        <p:nvSpPr>
          <p:cNvPr id="5" name="Footer Placeholder 4">
            <a:extLst>
              <a:ext uri="{FF2B5EF4-FFF2-40B4-BE49-F238E27FC236}">
                <a16:creationId xmlns:a16="http://schemas.microsoft.com/office/drawing/2014/main" id="{6B41BC5D-EBE6-E485-D72C-524E60B66A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5E1965-A53F-D74E-69A7-5E4AA6FB4FC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38517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CA41F6-F7D7-E744-ABD5-D59218B654F6}"/>
              </a:ext>
            </a:extLst>
          </p:cNvPr>
          <p:cNvSpPr>
            <a:spLocks noGrp="1"/>
          </p:cNvSpPr>
          <p:nvPr>
            <p:ph type="title" orient="vert"/>
          </p:nvPr>
        </p:nvSpPr>
        <p:spPr>
          <a:xfrm>
            <a:off x="13087350" y="547687"/>
            <a:ext cx="3943350" cy="871775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C9565E6-F18A-6180-BC10-42B18B27333E}"/>
              </a:ext>
            </a:extLst>
          </p:cNvPr>
          <p:cNvSpPr>
            <a:spLocks noGrp="1"/>
          </p:cNvSpPr>
          <p:nvPr>
            <p:ph type="body" orient="vert" idx="1"/>
          </p:nvPr>
        </p:nvSpPr>
        <p:spPr>
          <a:xfrm>
            <a:off x="1257300" y="547687"/>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A6102E-4210-6ABE-5F8E-D2D54CCB21AC}"/>
              </a:ext>
            </a:extLst>
          </p:cNvPr>
          <p:cNvSpPr>
            <a:spLocks noGrp="1"/>
          </p:cNvSpPr>
          <p:nvPr>
            <p:ph type="dt" sz="half" idx="10"/>
          </p:nvPr>
        </p:nvSpPr>
        <p:spPr/>
        <p:txBody>
          <a:bodyPr/>
          <a:lstStyle/>
          <a:p>
            <a:fld id="{0087A076-C852-1E45-8AFD-37EDAF0EC0EF}" type="datetime1">
              <a:rPr lang="en-US" smtClean="0"/>
              <a:t>8/3/2026</a:t>
            </a:fld>
            <a:endParaRPr lang="en-US"/>
          </a:p>
        </p:txBody>
      </p:sp>
      <p:sp>
        <p:nvSpPr>
          <p:cNvPr id="5" name="Footer Placeholder 4">
            <a:extLst>
              <a:ext uri="{FF2B5EF4-FFF2-40B4-BE49-F238E27FC236}">
                <a16:creationId xmlns:a16="http://schemas.microsoft.com/office/drawing/2014/main" id="{46EB8413-A2E8-04E5-B759-A418023B05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8FDBFB-F39C-4B61-D1E0-65AEB5CED7EF}"/>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203191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EC8CD-7915-DBC1-1CA1-E5FF13B3723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D49B7A-ADF1-51C5-2AD9-7D373EB131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1515CC-2478-3CAC-F8A3-196372585501}"/>
              </a:ext>
            </a:extLst>
          </p:cNvPr>
          <p:cNvSpPr>
            <a:spLocks noGrp="1"/>
          </p:cNvSpPr>
          <p:nvPr>
            <p:ph type="dt" sz="half" idx="10"/>
          </p:nvPr>
        </p:nvSpPr>
        <p:spPr/>
        <p:txBody>
          <a:bodyPr/>
          <a:lstStyle/>
          <a:p>
            <a:fld id="{07787F71-67A7-F64C-BF9F-760C5453C11B}" type="datetime1">
              <a:rPr lang="en-US" smtClean="0"/>
              <a:t>8/3/2026</a:t>
            </a:fld>
            <a:endParaRPr lang="en-US"/>
          </a:p>
        </p:txBody>
      </p:sp>
      <p:sp>
        <p:nvSpPr>
          <p:cNvPr id="5" name="Footer Placeholder 4">
            <a:extLst>
              <a:ext uri="{FF2B5EF4-FFF2-40B4-BE49-F238E27FC236}">
                <a16:creationId xmlns:a16="http://schemas.microsoft.com/office/drawing/2014/main" id="{BA7D2B10-5102-EDF0-EDF2-CEA57F9879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B87D5-AA1F-370A-51E5-5AE831F0B8A0}"/>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01704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12D4F-2C80-CEFA-A8DD-E834ECAA4092}"/>
              </a:ext>
            </a:extLst>
          </p:cNvPr>
          <p:cNvSpPr>
            <a:spLocks noGrp="1"/>
          </p:cNvSpPr>
          <p:nvPr>
            <p:ph type="title"/>
          </p:nvPr>
        </p:nvSpPr>
        <p:spPr>
          <a:xfrm>
            <a:off x="1247775" y="2564607"/>
            <a:ext cx="15773400" cy="4279106"/>
          </a:xfrm>
        </p:spPr>
        <p:txBody>
          <a:bodyPr anchor="b"/>
          <a:lstStyle>
            <a:lvl1pPr>
              <a:defRPr sz="9000"/>
            </a:lvl1pPr>
          </a:lstStyle>
          <a:p>
            <a:r>
              <a:rPr lang="en-US"/>
              <a:t>Click to edit Master title style</a:t>
            </a:r>
          </a:p>
        </p:txBody>
      </p:sp>
      <p:sp>
        <p:nvSpPr>
          <p:cNvPr id="3" name="Text Placeholder 2">
            <a:extLst>
              <a:ext uri="{FF2B5EF4-FFF2-40B4-BE49-F238E27FC236}">
                <a16:creationId xmlns:a16="http://schemas.microsoft.com/office/drawing/2014/main" id="{EC699297-3486-5337-9918-D765D45F5582}"/>
              </a:ext>
            </a:extLst>
          </p:cNvPr>
          <p:cNvSpPr>
            <a:spLocks noGrp="1"/>
          </p:cNvSpPr>
          <p:nvPr>
            <p:ph type="body" idx="1"/>
          </p:nvPr>
        </p:nvSpPr>
        <p:spPr>
          <a:xfrm>
            <a:off x="1247775" y="6884195"/>
            <a:ext cx="15773400" cy="2250281"/>
          </a:xfrm>
        </p:spPr>
        <p:txBody>
          <a:bodyPr/>
          <a:lstStyle>
            <a:lvl1pPr marL="0" indent="0">
              <a:buNone/>
              <a:defRPr sz="3600">
                <a:solidFill>
                  <a:schemeClr val="tx1">
                    <a:tint val="82000"/>
                  </a:schemeClr>
                </a:solidFill>
              </a:defRPr>
            </a:lvl1pPr>
            <a:lvl2pPr marL="685800" indent="0">
              <a:buNone/>
              <a:defRPr sz="3000">
                <a:solidFill>
                  <a:schemeClr val="tx1">
                    <a:tint val="82000"/>
                  </a:schemeClr>
                </a:solidFill>
              </a:defRPr>
            </a:lvl2pPr>
            <a:lvl3pPr marL="1371600" indent="0">
              <a:buNone/>
              <a:defRPr sz="2700">
                <a:solidFill>
                  <a:schemeClr val="tx1">
                    <a:tint val="82000"/>
                  </a:schemeClr>
                </a:solidFill>
              </a:defRPr>
            </a:lvl3pPr>
            <a:lvl4pPr marL="2057400" indent="0">
              <a:buNone/>
              <a:defRPr sz="2400">
                <a:solidFill>
                  <a:schemeClr val="tx1">
                    <a:tint val="82000"/>
                  </a:schemeClr>
                </a:solidFill>
              </a:defRPr>
            </a:lvl4pPr>
            <a:lvl5pPr marL="2743200" indent="0">
              <a:buNone/>
              <a:defRPr sz="2400">
                <a:solidFill>
                  <a:schemeClr val="tx1">
                    <a:tint val="82000"/>
                  </a:schemeClr>
                </a:solidFill>
              </a:defRPr>
            </a:lvl5pPr>
            <a:lvl6pPr marL="3429000" indent="0">
              <a:buNone/>
              <a:defRPr sz="2400">
                <a:solidFill>
                  <a:schemeClr val="tx1">
                    <a:tint val="82000"/>
                  </a:schemeClr>
                </a:solidFill>
              </a:defRPr>
            </a:lvl6pPr>
            <a:lvl7pPr marL="4114800" indent="0">
              <a:buNone/>
              <a:defRPr sz="2400">
                <a:solidFill>
                  <a:schemeClr val="tx1">
                    <a:tint val="82000"/>
                  </a:schemeClr>
                </a:solidFill>
              </a:defRPr>
            </a:lvl7pPr>
            <a:lvl8pPr marL="4800600" indent="0">
              <a:buNone/>
              <a:defRPr sz="2400">
                <a:solidFill>
                  <a:schemeClr val="tx1">
                    <a:tint val="82000"/>
                  </a:schemeClr>
                </a:solidFill>
              </a:defRPr>
            </a:lvl8pPr>
            <a:lvl9pPr marL="5486400" indent="0">
              <a:buNone/>
              <a:defRPr sz="24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DF19B8-2590-F554-A2A4-D1FA287BADC7}"/>
              </a:ext>
            </a:extLst>
          </p:cNvPr>
          <p:cNvSpPr>
            <a:spLocks noGrp="1"/>
          </p:cNvSpPr>
          <p:nvPr>
            <p:ph type="dt" sz="half" idx="10"/>
          </p:nvPr>
        </p:nvSpPr>
        <p:spPr/>
        <p:txBody>
          <a:bodyPr/>
          <a:lstStyle/>
          <a:p>
            <a:fld id="{2F2D3AA8-0488-6447-9435-B332AC968C29}" type="datetime1">
              <a:rPr lang="en-US" smtClean="0"/>
              <a:t>8/3/2026</a:t>
            </a:fld>
            <a:endParaRPr lang="en-US"/>
          </a:p>
        </p:txBody>
      </p:sp>
      <p:sp>
        <p:nvSpPr>
          <p:cNvPr id="5" name="Footer Placeholder 4">
            <a:extLst>
              <a:ext uri="{FF2B5EF4-FFF2-40B4-BE49-F238E27FC236}">
                <a16:creationId xmlns:a16="http://schemas.microsoft.com/office/drawing/2014/main" id="{86D0A728-E34E-9257-8128-D3F2DE882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E486CC-CA6A-1380-CDCE-90544532ABD5}"/>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83065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A091B-DB27-66EA-4C44-715D8A7B7D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B4615A-28D8-0DCE-EE7D-1666564431C6}"/>
              </a:ext>
            </a:extLst>
          </p:cNvPr>
          <p:cNvSpPr>
            <a:spLocks noGrp="1"/>
          </p:cNvSpPr>
          <p:nvPr>
            <p:ph sz="half" idx="1"/>
          </p:nvPr>
        </p:nvSpPr>
        <p:spPr>
          <a:xfrm>
            <a:off x="1257300" y="2738437"/>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CD9E65E-26DA-7090-655C-579C20E86E18}"/>
              </a:ext>
            </a:extLst>
          </p:cNvPr>
          <p:cNvSpPr>
            <a:spLocks noGrp="1"/>
          </p:cNvSpPr>
          <p:nvPr>
            <p:ph sz="half" idx="2"/>
          </p:nvPr>
        </p:nvSpPr>
        <p:spPr>
          <a:xfrm>
            <a:off x="9258300" y="2738437"/>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0520CD6-2178-6B42-6ECF-0135D5488B2A}"/>
              </a:ext>
            </a:extLst>
          </p:cNvPr>
          <p:cNvSpPr>
            <a:spLocks noGrp="1"/>
          </p:cNvSpPr>
          <p:nvPr>
            <p:ph type="dt" sz="half" idx="10"/>
          </p:nvPr>
        </p:nvSpPr>
        <p:spPr/>
        <p:txBody>
          <a:bodyPr/>
          <a:lstStyle/>
          <a:p>
            <a:fld id="{F30CED2E-7124-3F45-B948-12960517F20E}" type="datetime1">
              <a:rPr lang="en-US" smtClean="0"/>
              <a:t>8/3/2026</a:t>
            </a:fld>
            <a:endParaRPr lang="en-US"/>
          </a:p>
        </p:txBody>
      </p:sp>
      <p:sp>
        <p:nvSpPr>
          <p:cNvPr id="6" name="Footer Placeholder 5">
            <a:extLst>
              <a:ext uri="{FF2B5EF4-FFF2-40B4-BE49-F238E27FC236}">
                <a16:creationId xmlns:a16="http://schemas.microsoft.com/office/drawing/2014/main" id="{E83EC2E6-8189-1F5B-3855-E2F95AA92D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5D275A-EAA8-F742-FBB1-E8EEFEE5785D}"/>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53057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DF1EE5-F86C-F8E8-9096-A526FD36E495}"/>
              </a:ext>
            </a:extLst>
          </p:cNvPr>
          <p:cNvSpPr>
            <a:spLocks noGrp="1"/>
          </p:cNvSpPr>
          <p:nvPr>
            <p:ph type="title"/>
          </p:nvPr>
        </p:nvSpPr>
        <p:spPr>
          <a:xfrm>
            <a:off x="1259682" y="547688"/>
            <a:ext cx="15773400" cy="1988345"/>
          </a:xfrm>
        </p:spPr>
        <p:txBody>
          <a:bodyPr/>
          <a:lstStyle/>
          <a:p>
            <a:r>
              <a:rPr lang="en-US"/>
              <a:t>Click to edit Master title style</a:t>
            </a:r>
          </a:p>
        </p:txBody>
      </p:sp>
      <p:sp>
        <p:nvSpPr>
          <p:cNvPr id="3" name="Text Placeholder 2">
            <a:extLst>
              <a:ext uri="{FF2B5EF4-FFF2-40B4-BE49-F238E27FC236}">
                <a16:creationId xmlns:a16="http://schemas.microsoft.com/office/drawing/2014/main" id="{30EC4421-0610-22AB-96F1-C550E23DA940}"/>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456702DA-91C3-3672-2AC1-59B6607E78EC}"/>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1962E2-7A0D-B803-C33F-D649E67014D6}"/>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D5710C61-8615-2545-6433-280ADD72ABAE}"/>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B90CF7-9409-38F1-221D-113FE88004DA}"/>
              </a:ext>
            </a:extLst>
          </p:cNvPr>
          <p:cNvSpPr>
            <a:spLocks noGrp="1"/>
          </p:cNvSpPr>
          <p:nvPr>
            <p:ph type="dt" sz="half" idx="10"/>
          </p:nvPr>
        </p:nvSpPr>
        <p:spPr/>
        <p:txBody>
          <a:bodyPr/>
          <a:lstStyle/>
          <a:p>
            <a:fld id="{88CF3F1B-33C1-464F-B441-8ACD6A52BBD5}" type="datetime1">
              <a:rPr lang="en-US" smtClean="0"/>
              <a:t>8/3/2026</a:t>
            </a:fld>
            <a:endParaRPr lang="en-US"/>
          </a:p>
        </p:txBody>
      </p:sp>
      <p:sp>
        <p:nvSpPr>
          <p:cNvPr id="8" name="Footer Placeholder 7">
            <a:extLst>
              <a:ext uri="{FF2B5EF4-FFF2-40B4-BE49-F238E27FC236}">
                <a16:creationId xmlns:a16="http://schemas.microsoft.com/office/drawing/2014/main" id="{A828E202-3586-FA2B-E355-8095C0EF42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E23DC2-1FE9-E3CC-9973-7EBD4CED08EC}"/>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4185196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827FD-EB5F-7DB2-BB1D-E614F10AD7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A0D817-80F0-9DE8-722B-B05BCFE9C69E}"/>
              </a:ext>
            </a:extLst>
          </p:cNvPr>
          <p:cNvSpPr>
            <a:spLocks noGrp="1"/>
          </p:cNvSpPr>
          <p:nvPr>
            <p:ph type="dt" sz="half" idx="10"/>
          </p:nvPr>
        </p:nvSpPr>
        <p:spPr/>
        <p:txBody>
          <a:bodyPr/>
          <a:lstStyle/>
          <a:p>
            <a:fld id="{FBC03BE8-E8BC-D848-94E9-C2286226E0F7}" type="datetime1">
              <a:rPr lang="en-US" smtClean="0"/>
              <a:t>8/3/2026</a:t>
            </a:fld>
            <a:endParaRPr lang="en-US"/>
          </a:p>
        </p:txBody>
      </p:sp>
      <p:sp>
        <p:nvSpPr>
          <p:cNvPr id="4" name="Footer Placeholder 3">
            <a:extLst>
              <a:ext uri="{FF2B5EF4-FFF2-40B4-BE49-F238E27FC236}">
                <a16:creationId xmlns:a16="http://schemas.microsoft.com/office/drawing/2014/main" id="{FDF3E2FE-876B-2D36-F377-E450ACBCBF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C4D1AA-8840-8193-DAC6-FFAFBBC558BC}"/>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892865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078001-7F66-BFB8-6F96-456EA9CBD0CD}"/>
              </a:ext>
            </a:extLst>
          </p:cNvPr>
          <p:cNvSpPr>
            <a:spLocks noGrp="1"/>
          </p:cNvSpPr>
          <p:nvPr>
            <p:ph type="dt" sz="half" idx="10"/>
          </p:nvPr>
        </p:nvSpPr>
        <p:spPr/>
        <p:txBody>
          <a:bodyPr/>
          <a:lstStyle/>
          <a:p>
            <a:fld id="{33C821C3-B1F9-BE48-A2A0-717C90871058}" type="datetime1">
              <a:rPr lang="en-US" smtClean="0"/>
              <a:t>8/3/2026</a:t>
            </a:fld>
            <a:endParaRPr lang="en-US"/>
          </a:p>
        </p:txBody>
      </p:sp>
      <p:sp>
        <p:nvSpPr>
          <p:cNvPr id="3" name="Footer Placeholder 2">
            <a:extLst>
              <a:ext uri="{FF2B5EF4-FFF2-40B4-BE49-F238E27FC236}">
                <a16:creationId xmlns:a16="http://schemas.microsoft.com/office/drawing/2014/main" id="{46690D48-5F13-B3B0-F478-280EECDE735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6B3AC6C-1B64-8013-2FC5-0F5D5768E5FF}"/>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78009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CAD5F-1D6E-280D-D767-EC175EE8CD98}"/>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Content Placeholder 2">
            <a:extLst>
              <a:ext uri="{FF2B5EF4-FFF2-40B4-BE49-F238E27FC236}">
                <a16:creationId xmlns:a16="http://schemas.microsoft.com/office/drawing/2014/main" id="{8837B286-E586-78B9-4A62-C7F136BC4B05}"/>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3953671-D161-7E8B-DE0F-456E44FE30A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1C3E6CE-E9DD-D3E4-F9AD-B32717F2B8DC}"/>
              </a:ext>
            </a:extLst>
          </p:cNvPr>
          <p:cNvSpPr>
            <a:spLocks noGrp="1"/>
          </p:cNvSpPr>
          <p:nvPr>
            <p:ph type="dt" sz="half" idx="10"/>
          </p:nvPr>
        </p:nvSpPr>
        <p:spPr/>
        <p:txBody>
          <a:bodyPr/>
          <a:lstStyle/>
          <a:p>
            <a:fld id="{57D8190D-C9A6-2048-8A92-C26387B2ABC1}" type="datetime1">
              <a:rPr lang="en-US" smtClean="0"/>
              <a:t>8/3/2026</a:t>
            </a:fld>
            <a:endParaRPr lang="en-US"/>
          </a:p>
        </p:txBody>
      </p:sp>
      <p:sp>
        <p:nvSpPr>
          <p:cNvPr id="6" name="Footer Placeholder 5">
            <a:extLst>
              <a:ext uri="{FF2B5EF4-FFF2-40B4-BE49-F238E27FC236}">
                <a16:creationId xmlns:a16="http://schemas.microsoft.com/office/drawing/2014/main" id="{0047F2BC-54E0-5647-5324-80A7B43CF0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557CFB-D16F-107D-ED8A-A1C33B9C4DB2}"/>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955864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8AEF4-949E-E996-5654-C9FD49A54786}"/>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p>
        </p:txBody>
      </p:sp>
      <p:sp>
        <p:nvSpPr>
          <p:cNvPr id="3" name="Picture Placeholder 2">
            <a:extLst>
              <a:ext uri="{FF2B5EF4-FFF2-40B4-BE49-F238E27FC236}">
                <a16:creationId xmlns:a16="http://schemas.microsoft.com/office/drawing/2014/main" id="{F86B8EBB-B25F-780F-E137-5A29112DA9ED}"/>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US"/>
          </a:p>
        </p:txBody>
      </p:sp>
      <p:sp>
        <p:nvSpPr>
          <p:cNvPr id="4" name="Text Placeholder 3">
            <a:extLst>
              <a:ext uri="{FF2B5EF4-FFF2-40B4-BE49-F238E27FC236}">
                <a16:creationId xmlns:a16="http://schemas.microsoft.com/office/drawing/2014/main" id="{75D1BF47-B725-B610-D761-CCADE3DE26B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D2F9AC73-C732-1985-7173-8382E55AFB7C}"/>
              </a:ext>
            </a:extLst>
          </p:cNvPr>
          <p:cNvSpPr>
            <a:spLocks noGrp="1"/>
          </p:cNvSpPr>
          <p:nvPr>
            <p:ph type="dt" sz="half" idx="10"/>
          </p:nvPr>
        </p:nvSpPr>
        <p:spPr/>
        <p:txBody>
          <a:bodyPr/>
          <a:lstStyle/>
          <a:p>
            <a:fld id="{F412ACB6-661E-B34C-9E20-A48269BE6D31}" type="datetime1">
              <a:rPr lang="en-US" smtClean="0"/>
              <a:t>8/3/2026</a:t>
            </a:fld>
            <a:endParaRPr lang="en-US"/>
          </a:p>
        </p:txBody>
      </p:sp>
      <p:sp>
        <p:nvSpPr>
          <p:cNvPr id="6" name="Footer Placeholder 5">
            <a:extLst>
              <a:ext uri="{FF2B5EF4-FFF2-40B4-BE49-F238E27FC236}">
                <a16:creationId xmlns:a16="http://schemas.microsoft.com/office/drawing/2014/main" id="{258A6D03-7400-909B-B111-C978DB2F7B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E0BB4C-16EC-A14F-DD2F-2760E52ED590}"/>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65085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6C7557-F92E-1B8F-7408-49E68D706E86}"/>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D8A027C-873B-9AFC-C7B9-BD9CEE74229E}"/>
              </a:ext>
            </a:extLst>
          </p:cNvPr>
          <p:cNvSpPr>
            <a:spLocks noGrp="1"/>
          </p:cNvSpPr>
          <p:nvPr>
            <p:ph type="body" idx="1"/>
          </p:nvPr>
        </p:nvSpPr>
        <p:spPr>
          <a:xfrm>
            <a:off x="1257300" y="2738437"/>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35B5F7-FA75-C5E5-3281-0F2AD7FF0C25}"/>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82000"/>
                  </a:schemeClr>
                </a:solidFill>
              </a:defRPr>
            </a:lvl1pPr>
          </a:lstStyle>
          <a:p>
            <a:fld id="{2DA4DF87-2BF9-CB48-A858-97A71B33FC33}" type="datetime1">
              <a:rPr lang="en-US" smtClean="0"/>
              <a:t>8/3/2026</a:t>
            </a:fld>
            <a:endParaRPr lang="en-US"/>
          </a:p>
        </p:txBody>
      </p:sp>
      <p:sp>
        <p:nvSpPr>
          <p:cNvPr id="5" name="Footer Placeholder 4">
            <a:extLst>
              <a:ext uri="{FF2B5EF4-FFF2-40B4-BE49-F238E27FC236}">
                <a16:creationId xmlns:a16="http://schemas.microsoft.com/office/drawing/2014/main" id="{699AFE1B-C12D-629C-AEBC-F6AF7A056A40}"/>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0AB3630-D1FB-BE47-7D20-EDE9E277D657}"/>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82000"/>
                  </a:schemeClr>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1585381312"/>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eatrightpro.org/acend/accredited-programs/program-directory" TargetMode="Externa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eatright.org/"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dicas.cas.myliaison.com/applicant-ux/#/login" TargetMode="External"/><Relationship Id="rId5" Type="http://schemas.openxmlformats.org/officeDocument/2006/relationships/hyperlink" Target="https://www.eatrightpro.org/acend/accreditation-standards-fees-and-policies/2027-standards" TargetMode="External"/><Relationship Id="rId4" Type="http://schemas.openxmlformats.org/officeDocument/2006/relationships/hyperlink" Target="https://www.eatright.org/become-an-rdn"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www.eatrightpro.org/-/media/files/eatrightpro/acend/program-directors/application-process-for-program-directors/applicant-information-handout.pdf"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eatrightpro.org/acend/students-and-advancing-education/application-process-for-student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dicas.cas.myliaison.com/" TargetMode="External"/><Relationship Id="rId2" Type="http://schemas.openxmlformats.org/officeDocument/2006/relationships/hyperlink" Target="https://help.liaisonedu.com/DICAS_Applicant_Help_Center"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hyperlink" Target="mailto:support@dicas.myliaison.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dicas.cas.myliaison.com/applicant-ux/#/logi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eatrightpro.org/acend/students-and-advancing-education/application-process-for-student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eatrightpro.org/-/media/files/eatrightpro/acend/program-directors/application-process-for-program-directors/applicant-information-handout.pdf" TargetMode="External"/><Relationship Id="rId2" Type="http://schemas.openxmlformats.org/officeDocument/2006/relationships/hyperlink" Target="https://www.eatrightpro.org/acend/students-and-advancing-education/application-process-for-student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62542EEC-4F7C-4AE2-933E-EAC8EB3FA3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F2C92EF-B6E8-0007-03C1-5F1E257A6189}"/>
              </a:ext>
            </a:extLst>
          </p:cNvPr>
          <p:cNvSpPr>
            <a:spLocks noGrp="1"/>
          </p:cNvSpPr>
          <p:nvPr>
            <p:ph type="ctrTitle"/>
          </p:nvPr>
        </p:nvSpPr>
        <p:spPr>
          <a:xfrm>
            <a:off x="10114309" y="2306472"/>
            <a:ext cx="7879906" cy="5945050"/>
          </a:xfrm>
        </p:spPr>
        <p:txBody>
          <a:bodyPr vert="horz" lIns="91440" tIns="45720" rIns="91440" bIns="45720" rtlCol="0" anchor="t">
            <a:normAutofit/>
          </a:bodyPr>
          <a:lstStyle/>
          <a:p>
            <a:pPr algn="l" defTabSz="914400"/>
            <a:br>
              <a:rPr lang="en-US" sz="4400" dirty="0"/>
            </a:br>
            <a:r>
              <a:rPr lang="en-US" sz="4400" dirty="0"/>
              <a:t>A Guide for Applicants to DICAS:</a:t>
            </a:r>
            <a:br>
              <a:rPr lang="en-US" sz="4400" dirty="0"/>
            </a:br>
            <a:r>
              <a:rPr lang="en-US" sz="4400" dirty="0"/>
              <a:t>Dietetics Centralized Application Service</a:t>
            </a:r>
            <a:br>
              <a:rPr lang="en-US" sz="4400" dirty="0"/>
            </a:br>
            <a:endParaRPr lang="en-US" sz="4400" dirty="0"/>
          </a:p>
        </p:txBody>
      </p:sp>
      <p:sp>
        <p:nvSpPr>
          <p:cNvPr id="34" name="Rectangle 3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2241495" cy="10287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236" y="587829"/>
            <a:ext cx="9014049" cy="902561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DICAS -Dietetics Centralized Application Service logo.">
            <a:extLst>
              <a:ext uri="{FF2B5EF4-FFF2-40B4-BE49-F238E27FC236}">
                <a16:creationId xmlns:a16="http://schemas.microsoft.com/office/drawing/2014/main" id="{C467FAB1-0B11-6C5D-63D9-9C460F9A74F3}"/>
              </a:ext>
            </a:extLst>
          </p:cNvPr>
          <p:cNvPicPr>
            <a:picLocks noChangeAspect="1"/>
          </p:cNvPicPr>
          <p:nvPr/>
        </p:nvPicPr>
        <p:blipFill>
          <a:blip r:embed="rId3">
            <a:extLst>
              <a:ext uri="{28A0092B-C50C-407E-A947-70E740481C1C}">
                <a14:useLocalDpi xmlns:a14="http://schemas.microsoft.com/office/drawing/2010/main" val="0"/>
              </a:ext>
            </a:extLst>
          </a:blip>
          <a:srcRect t="690" b="578"/>
          <a:stretch>
            <a:fillRect/>
          </a:stretch>
        </p:blipFill>
        <p:spPr>
          <a:xfrm>
            <a:off x="1100260" y="1000092"/>
            <a:ext cx="8304002" cy="8198686"/>
          </a:xfrm>
          <a:prstGeom prst="rect">
            <a:avLst/>
          </a:prstGeom>
        </p:spPr>
      </p:pic>
      <p:grpSp>
        <p:nvGrpSpPr>
          <p:cNvPr id="44" name="Group 43">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7190724" y="4731475"/>
            <a:ext cx="1097283" cy="1010190"/>
            <a:chOff x="3940602" y="308034"/>
            <a:chExt cx="2116791" cy="3428999"/>
          </a:xfrm>
          <a:solidFill>
            <a:schemeClr val="accent4"/>
          </a:solidFill>
        </p:grpSpPr>
        <p:sp>
          <p:nvSpPr>
            <p:cNvPr id="40" name="Rectangle 3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Rectangle 5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lide Number Placeholder 2">
            <a:extLst>
              <a:ext uri="{FF2B5EF4-FFF2-40B4-BE49-F238E27FC236}">
                <a16:creationId xmlns:a16="http://schemas.microsoft.com/office/drawing/2014/main" id="{6E6243EA-C76A-4536-AADB-E980438EFAE9}"/>
              </a:ext>
            </a:extLst>
          </p:cNvPr>
          <p:cNvSpPr>
            <a:spLocks noGrp="1"/>
          </p:cNvSpPr>
          <p:nvPr>
            <p:ph type="sldNum" sz="quarter" idx="12"/>
          </p:nvPr>
        </p:nvSpPr>
        <p:spPr>
          <a:xfrm>
            <a:off x="15096120" y="9464993"/>
            <a:ext cx="2241495" cy="547687"/>
          </a:xfrm>
        </p:spPr>
        <p:txBody>
          <a:bodyPr>
            <a:normAutofit lnSpcReduction="10000"/>
          </a:bodyPr>
          <a:lstStyle/>
          <a:p>
            <a:pPr>
              <a:lnSpc>
                <a:spcPct val="90000"/>
              </a:lnSpc>
              <a:spcAft>
                <a:spcPts val="600"/>
              </a:spcAft>
            </a:pPr>
            <a:r>
              <a:rPr lang="en-US" sz="1500" dirty="0"/>
              <a:t>Updated August 2026 </a:t>
            </a:r>
          </a:p>
          <a:p>
            <a:pPr>
              <a:lnSpc>
                <a:spcPct val="90000"/>
              </a:lnSpc>
              <a:spcAft>
                <a:spcPts val="600"/>
              </a:spcAft>
            </a:pPr>
            <a:fld id="{B6F15528-21DE-4FAA-801E-634DDDAF4B2B}" type="slidenum">
              <a:rPr lang="en-US" sz="1500" smtClean="0"/>
              <a:pPr>
                <a:lnSpc>
                  <a:spcPct val="90000"/>
                </a:lnSpc>
                <a:spcAft>
                  <a:spcPts val="600"/>
                </a:spcAft>
              </a:pPr>
              <a:t>1</a:t>
            </a:fld>
            <a:endParaRPr lang="en-US" sz="1500" dirty="0"/>
          </a:p>
        </p:txBody>
      </p:sp>
    </p:spTree>
    <p:extLst>
      <p:ext uri="{BB962C8B-B14F-4D97-AF65-F5344CB8AC3E}">
        <p14:creationId xmlns:p14="http://schemas.microsoft.com/office/powerpoint/2010/main" val="3359009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A9ED5B-2014-DA7A-8B68-7EDDBD0940AC}"/>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4CF3A8C-9709-8BEA-96DC-82FD360AFCCA}"/>
              </a:ext>
            </a:extLst>
          </p:cNvPr>
          <p:cNvSpPr>
            <a:spLocks noGrp="1"/>
          </p:cNvSpPr>
          <p:nvPr>
            <p:ph type="title"/>
          </p:nvPr>
        </p:nvSpPr>
        <p:spPr>
          <a:xfrm>
            <a:off x="967596" y="788973"/>
            <a:ext cx="6424474" cy="1800541"/>
          </a:xfrm>
        </p:spPr>
        <p:txBody>
          <a:bodyPr anchor="b">
            <a:normAutofit/>
          </a:bodyPr>
          <a:lstStyle/>
          <a:p>
            <a:r>
              <a:rPr lang="en-US" sz="5400" dirty="0"/>
              <a:t>DPD Standing- Yes</a:t>
            </a:r>
          </a:p>
        </p:txBody>
      </p:sp>
      <p:sp>
        <p:nvSpPr>
          <p:cNvPr id="32" name="Rectangle 3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4799" y="2917369"/>
            <a:ext cx="603504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93DEBA2-47D9-A032-E234-BDE0A553E426}"/>
              </a:ext>
            </a:extLst>
          </p:cNvPr>
          <p:cNvSpPr>
            <a:spLocks noGrp="1"/>
          </p:cNvSpPr>
          <p:nvPr>
            <p:ph idx="1"/>
          </p:nvPr>
        </p:nvSpPr>
        <p:spPr>
          <a:xfrm>
            <a:off x="967598" y="3046651"/>
            <a:ext cx="6920807" cy="5267915"/>
          </a:xfrm>
        </p:spPr>
        <p:txBody>
          <a:bodyPr anchor="ctr">
            <a:normAutofit/>
          </a:bodyPr>
          <a:lstStyle/>
          <a:p>
            <a:r>
              <a:rPr lang="en-US" sz="3200" dirty="0"/>
              <a:t>When you answer </a:t>
            </a:r>
            <a:r>
              <a:rPr lang="en-US" sz="3200" b="1" dirty="0"/>
              <a:t>Yes </a:t>
            </a:r>
            <a:r>
              <a:rPr lang="en-US" sz="3200" dirty="0"/>
              <a:t>to the DPD Standing question:</a:t>
            </a:r>
          </a:p>
          <a:p>
            <a:pPr lvl="1"/>
            <a:r>
              <a:rPr lang="en-US" sz="2700" dirty="0"/>
              <a:t>Select the appropriate document:</a:t>
            </a:r>
          </a:p>
          <a:p>
            <a:pPr lvl="2"/>
            <a:r>
              <a:rPr lang="en-US" sz="2700" b="1" dirty="0"/>
              <a:t>DPD Declaration of Intent to Complete</a:t>
            </a:r>
            <a:r>
              <a:rPr lang="en-US" sz="2700" dirty="0"/>
              <a:t>- You are still completing your DPD program. </a:t>
            </a:r>
          </a:p>
          <a:p>
            <a:pPr lvl="2"/>
            <a:r>
              <a:rPr lang="en-US" sz="2700" b="1" dirty="0"/>
              <a:t>DPD Verification Statement</a:t>
            </a:r>
            <a:r>
              <a:rPr lang="en-US" sz="2700" dirty="0"/>
              <a:t>- You have met all requirements and graduated from your DPD Program.</a:t>
            </a:r>
          </a:p>
          <a:p>
            <a:pPr lvl="1"/>
            <a:r>
              <a:rPr lang="en-US" sz="2700" dirty="0"/>
              <a:t>Use the Save &amp; Continue button to navigate the application. </a:t>
            </a:r>
          </a:p>
          <a:p>
            <a:pPr lvl="1"/>
            <a:endParaRPr lang="en-US" sz="2700" dirty="0"/>
          </a:p>
        </p:txBody>
      </p:sp>
      <p:sp>
        <p:nvSpPr>
          <p:cNvPr id="34" name="Rectangle 3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8765" y="9080040"/>
            <a:ext cx="1110996" cy="2311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857385" y="322802"/>
            <a:ext cx="1110996" cy="177502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45189" y="532438"/>
            <a:ext cx="9277460" cy="887281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Screenshot of a web form for Didactic Program in Dietetics (DPD) enrollment verification. Form includes radio buttons for enrollment status, explanatory notes about Foreign Dietitian Education applicants, and a dropdown menu for selecting required documents from a DPD Program Director.&#10;&#10;">
            <a:extLst>
              <a:ext uri="{FF2B5EF4-FFF2-40B4-BE49-F238E27FC236}">
                <a16:creationId xmlns:a16="http://schemas.microsoft.com/office/drawing/2014/main" id="{EFBCA4AA-182B-6D6F-3548-E157BE39B69C}"/>
              </a:ext>
            </a:extLst>
          </p:cNvPr>
          <p:cNvPicPr>
            <a:picLocks noChangeAspect="1"/>
          </p:cNvPicPr>
          <p:nvPr/>
        </p:nvPicPr>
        <p:blipFill>
          <a:blip r:embed="rId2"/>
          <a:stretch>
            <a:fillRect/>
          </a:stretch>
        </p:blipFill>
        <p:spPr>
          <a:xfrm>
            <a:off x="8981607" y="2098558"/>
            <a:ext cx="8442027" cy="5740578"/>
          </a:xfrm>
          <a:prstGeom prst="rect">
            <a:avLst/>
          </a:prstGeom>
        </p:spPr>
      </p:pic>
      <p:pic>
        <p:nvPicPr>
          <p:cNvPr id="9" name="Picture 8" descr="Screenshot of a green rectangular button labeled &quot;SAVE &amp; CONTINUE&quot; with a subtle shadow effect. Button design features rounded corners and a slightly darker green shadow below.&#10;&#10;">
            <a:extLst>
              <a:ext uri="{FF2B5EF4-FFF2-40B4-BE49-F238E27FC236}">
                <a16:creationId xmlns:a16="http://schemas.microsoft.com/office/drawing/2014/main" id="{9689CDE3-5CC3-A8C3-FC5F-BCA9AFB9ECE5}"/>
              </a:ext>
            </a:extLst>
          </p:cNvPr>
          <p:cNvPicPr>
            <a:picLocks noChangeAspect="1"/>
          </p:cNvPicPr>
          <p:nvPr/>
        </p:nvPicPr>
        <p:blipFill>
          <a:blip r:embed="rId3"/>
          <a:stretch>
            <a:fillRect/>
          </a:stretch>
        </p:blipFill>
        <p:spPr>
          <a:xfrm>
            <a:off x="15958812" y="7839136"/>
            <a:ext cx="1552792" cy="523948"/>
          </a:xfrm>
          <a:prstGeom prst="rect">
            <a:avLst/>
          </a:prstGeom>
        </p:spPr>
      </p:pic>
      <p:sp>
        <p:nvSpPr>
          <p:cNvPr id="4" name="Slide Number Placeholder 3">
            <a:extLst>
              <a:ext uri="{FF2B5EF4-FFF2-40B4-BE49-F238E27FC236}">
                <a16:creationId xmlns:a16="http://schemas.microsoft.com/office/drawing/2014/main" id="{760E1B05-2B15-5BEC-2BDF-384F2FF57F29}"/>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10</a:t>
            </a:fld>
            <a:endParaRPr lang="en-US" dirty="0"/>
          </a:p>
        </p:txBody>
      </p:sp>
    </p:spTree>
    <p:extLst>
      <p:ext uri="{BB962C8B-B14F-4D97-AF65-F5344CB8AC3E}">
        <p14:creationId xmlns:p14="http://schemas.microsoft.com/office/powerpoint/2010/main" val="545298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2DDC85-5EBE-7FEB-7253-6F4C8CFDEF71}"/>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594273"/>
            <a:ext cx="1097278" cy="1010190"/>
            <a:chOff x="3940602" y="308034"/>
            <a:chExt cx="2116791" cy="3428999"/>
          </a:xfrm>
          <a:solidFill>
            <a:schemeClr val="accent4"/>
          </a:solidFill>
        </p:grpSpPr>
        <p:sp>
          <p:nvSpPr>
            <p:cNvPr id="33" name="Rectangle 32">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7" name="Rectangle 36">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984225"/>
            <a:ext cx="8509000" cy="214738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1CBA30-1B73-2907-2740-1453115AD32F}"/>
              </a:ext>
            </a:extLst>
          </p:cNvPr>
          <p:cNvSpPr>
            <a:spLocks noGrp="1"/>
          </p:cNvSpPr>
          <p:nvPr>
            <p:ph type="title"/>
          </p:nvPr>
        </p:nvSpPr>
        <p:spPr>
          <a:xfrm>
            <a:off x="1565446" y="1310910"/>
            <a:ext cx="7578554" cy="1553671"/>
          </a:xfrm>
        </p:spPr>
        <p:txBody>
          <a:bodyPr anchor="ctr">
            <a:normAutofit/>
          </a:bodyPr>
          <a:lstStyle/>
          <a:p>
            <a:r>
              <a:rPr lang="en-US" sz="5000" dirty="0"/>
              <a:t>Where may I apply if I am not a DPD Student or Alumni?</a:t>
            </a:r>
          </a:p>
        </p:txBody>
      </p:sp>
      <p:sp>
        <p:nvSpPr>
          <p:cNvPr id="3" name="Content Placeholder 2">
            <a:extLst>
              <a:ext uri="{FF2B5EF4-FFF2-40B4-BE49-F238E27FC236}">
                <a16:creationId xmlns:a16="http://schemas.microsoft.com/office/drawing/2014/main" id="{DF581AFD-7219-C534-663C-F78B23B810C6}"/>
              </a:ext>
            </a:extLst>
          </p:cNvPr>
          <p:cNvSpPr>
            <a:spLocks noGrp="1"/>
          </p:cNvSpPr>
          <p:nvPr>
            <p:ph idx="1"/>
          </p:nvPr>
        </p:nvSpPr>
        <p:spPr>
          <a:xfrm>
            <a:off x="1567543" y="3300175"/>
            <a:ext cx="7487444" cy="6002591"/>
          </a:xfrm>
        </p:spPr>
        <p:txBody>
          <a:bodyPr anchor="ctr">
            <a:normAutofit/>
          </a:bodyPr>
          <a:lstStyle/>
          <a:p>
            <a:r>
              <a:rPr lang="en-US" sz="2700" dirty="0"/>
              <a:t>You are still able to apply to many DICAS programs without a DPD Verification Statement if you meet the program prerequisite course requirements.</a:t>
            </a:r>
          </a:p>
          <a:p>
            <a:pPr lvl="1"/>
            <a:r>
              <a:rPr lang="en-US" sz="2700" dirty="0"/>
              <a:t>Check program websites and DICAS applications for admission requirements, including whether they require DPD completion or not.</a:t>
            </a:r>
          </a:p>
          <a:p>
            <a:pPr lvl="1"/>
            <a:r>
              <a:rPr lang="en-US" sz="2700" dirty="0"/>
              <a:t>Use the </a:t>
            </a:r>
            <a:r>
              <a:rPr lang="en-US" sz="2700" b="1" dirty="0"/>
              <a:t>Filters </a:t>
            </a:r>
            <a:r>
              <a:rPr lang="en-US" sz="2700" dirty="0"/>
              <a:t>function</a:t>
            </a:r>
            <a:r>
              <a:rPr lang="en-US" sz="2700" b="1" dirty="0"/>
              <a:t> </a:t>
            </a:r>
            <a:r>
              <a:rPr lang="en-US" sz="2700" dirty="0"/>
              <a:t>within DICAS to filter for programs based on </a:t>
            </a:r>
            <a:r>
              <a:rPr lang="en-US" sz="2700" b="1" dirty="0"/>
              <a:t>DPD Verification Statement requirements. </a:t>
            </a:r>
          </a:p>
          <a:p>
            <a:pPr lvl="1"/>
            <a:r>
              <a:rPr lang="en-US" sz="2700" dirty="0"/>
              <a:t>Dietetic Internships require a DPD completion before beginning for admission eligibility. </a:t>
            </a:r>
          </a:p>
          <a:p>
            <a:pPr marL="685800" lvl="1" indent="0">
              <a:buNone/>
            </a:pPr>
            <a:endParaRPr lang="en-US" sz="2700" b="1" dirty="0"/>
          </a:p>
        </p:txBody>
      </p:sp>
      <p:sp>
        <p:nvSpPr>
          <p:cNvPr id="39" name="Rectangle 38">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4448" y="912601"/>
            <a:ext cx="6956253" cy="839016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Screenshot of a filter menu for selecting academic programs, degrees, and verification statements. It shows options with checkboxes for program availability, degree types, and DPD verification status, with &quot;Available Programs&quot; currently selected.&#10;&#10;">
            <a:extLst>
              <a:ext uri="{FF2B5EF4-FFF2-40B4-BE49-F238E27FC236}">
                <a16:creationId xmlns:a16="http://schemas.microsoft.com/office/drawing/2014/main" id="{0C3FAD8E-E543-A25F-1744-C2CFB3FC0340}"/>
              </a:ext>
            </a:extLst>
          </p:cNvPr>
          <p:cNvPicPr>
            <a:picLocks noChangeAspect="1"/>
          </p:cNvPicPr>
          <p:nvPr/>
        </p:nvPicPr>
        <p:blipFill>
          <a:blip r:embed="rId2"/>
          <a:stretch>
            <a:fillRect/>
          </a:stretch>
        </p:blipFill>
        <p:spPr>
          <a:xfrm>
            <a:off x="10483853" y="1351548"/>
            <a:ext cx="6158649" cy="7674330"/>
          </a:xfrm>
          <a:prstGeom prst="rect">
            <a:avLst/>
          </a:prstGeom>
        </p:spPr>
      </p:pic>
      <p:cxnSp>
        <p:nvCxnSpPr>
          <p:cNvPr id="41" name="Straight Connector 4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57300" y="9738360"/>
            <a:ext cx="157734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8F98CE0B-61BF-FBBF-6359-2DF56A2C9364}"/>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11</a:t>
            </a:fld>
            <a:endParaRPr lang="en-US" dirty="0"/>
          </a:p>
        </p:txBody>
      </p:sp>
      <p:sp>
        <p:nvSpPr>
          <p:cNvPr id="8" name="Oval 7">
            <a:extLst>
              <a:ext uri="{FF2B5EF4-FFF2-40B4-BE49-F238E27FC236}">
                <a16:creationId xmlns:a16="http://schemas.microsoft.com/office/drawing/2014/main" id="{E155C96C-8736-4F15-AAF2-4851068594F1}"/>
              </a:ext>
              <a:ext uri="{C183D7F6-B498-43B3-948B-1728B52AA6E4}">
                <adec:decorative xmlns:adec="http://schemas.microsoft.com/office/drawing/2017/decorative" val="1"/>
              </a:ext>
            </a:extLst>
          </p:cNvPr>
          <p:cNvSpPr/>
          <p:nvPr/>
        </p:nvSpPr>
        <p:spPr>
          <a:xfrm>
            <a:off x="9840036" y="6755642"/>
            <a:ext cx="4094329" cy="2705830"/>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43992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EA98655-C986-C5F3-D801-8CDAC0D1DE91}"/>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FFB60E8C-7224-44A4-87A0-46A1711DD2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1A5BDA-14EB-FC4A-598B-E23453846782}"/>
              </a:ext>
            </a:extLst>
          </p:cNvPr>
          <p:cNvSpPr>
            <a:spLocks noGrp="1"/>
          </p:cNvSpPr>
          <p:nvPr>
            <p:ph type="title"/>
          </p:nvPr>
        </p:nvSpPr>
        <p:spPr>
          <a:xfrm>
            <a:off x="1193292" y="580395"/>
            <a:ext cx="15212698" cy="1950831"/>
          </a:xfrm>
        </p:spPr>
        <p:txBody>
          <a:bodyPr anchor="b">
            <a:normAutofit/>
          </a:bodyPr>
          <a:lstStyle/>
          <a:p>
            <a:r>
              <a:rPr lang="en-US" sz="7200" dirty="0"/>
              <a:t>Learning About Programs</a:t>
            </a:r>
          </a:p>
        </p:txBody>
      </p:sp>
      <p:sp>
        <p:nvSpPr>
          <p:cNvPr id="27" name="Rectangle 26">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 y="2998267"/>
            <a:ext cx="17181892" cy="11725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4019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C8F1EDE-8DE8-D6A0-131B-5823510B2635}"/>
              </a:ext>
            </a:extLst>
          </p:cNvPr>
          <p:cNvSpPr>
            <a:spLocks noGrp="1"/>
          </p:cNvSpPr>
          <p:nvPr>
            <p:ph idx="1"/>
          </p:nvPr>
        </p:nvSpPr>
        <p:spPr>
          <a:xfrm>
            <a:off x="442340" y="5964072"/>
            <a:ext cx="16190362" cy="3742533"/>
          </a:xfrm>
        </p:spPr>
        <p:txBody>
          <a:bodyPr anchor="ctr">
            <a:normAutofit lnSpcReduction="10000"/>
          </a:bodyPr>
          <a:lstStyle/>
          <a:p>
            <a:pPr marL="0" indent="0">
              <a:buNone/>
            </a:pPr>
            <a:endParaRPr lang="en-US" sz="3000" dirty="0">
              <a:latin typeface="Arial"/>
              <a:cs typeface="Arial"/>
            </a:endParaRPr>
          </a:p>
          <a:p>
            <a:r>
              <a:rPr lang="en-US" sz="3000" dirty="0">
                <a:latin typeface="Arial"/>
                <a:cs typeface="Arial"/>
              </a:rPr>
              <a:t>Use the filters and search bar to find programs.</a:t>
            </a:r>
          </a:p>
          <a:p>
            <a:r>
              <a:rPr lang="en-US" sz="3000" dirty="0">
                <a:latin typeface="Arial"/>
                <a:cs typeface="Arial"/>
              </a:rPr>
              <a:t>To view basic program information, click on the hyperlink in the program card.</a:t>
            </a:r>
          </a:p>
          <a:p>
            <a:r>
              <a:rPr lang="en-US" sz="3000" dirty="0">
                <a:latin typeface="Arial"/>
                <a:cs typeface="Arial"/>
              </a:rPr>
              <a:t>To add a program to your application, click on the plus sign to the right of program name or Add Program button.</a:t>
            </a:r>
          </a:p>
          <a:p>
            <a:r>
              <a:rPr lang="en-US" sz="3000" dirty="0">
                <a:latin typeface="Arial"/>
                <a:cs typeface="Arial"/>
              </a:rPr>
              <a:t>Want to get started on the application without adding programs?  Just choose </a:t>
            </a:r>
          </a:p>
          <a:p>
            <a:r>
              <a:rPr lang="en-US" sz="3000" dirty="0">
                <a:latin typeface="Arial"/>
                <a:cs typeface="Arial"/>
              </a:rPr>
              <a:t>To find more in-depth information regarding programs, visit the </a:t>
            </a:r>
            <a:r>
              <a:rPr lang="en-US" sz="3000" dirty="0">
                <a:latin typeface="Arial"/>
                <a:cs typeface="Arial"/>
                <a:hlinkClick r:id="rId2"/>
              </a:rPr>
              <a:t>ACEND Program Directory</a:t>
            </a:r>
            <a:r>
              <a:rPr lang="en-US" sz="3000" dirty="0">
                <a:latin typeface="Arial"/>
                <a:cs typeface="Arial"/>
              </a:rPr>
              <a:t>.</a:t>
            </a:r>
          </a:p>
          <a:p>
            <a:endParaRPr lang="en-US" sz="3000" dirty="0">
              <a:latin typeface="Arial"/>
              <a:cs typeface="Arial"/>
            </a:endParaRPr>
          </a:p>
          <a:p>
            <a:pPr marL="685800" lvl="1" indent="0">
              <a:buNone/>
            </a:pPr>
            <a:endParaRPr lang="en-US" sz="3000" dirty="0">
              <a:latin typeface="Arial"/>
              <a:cs typeface="Arial"/>
            </a:endParaRPr>
          </a:p>
          <a:p>
            <a:endParaRPr lang="en-US" sz="3000" dirty="0"/>
          </a:p>
        </p:txBody>
      </p:sp>
      <p:pic>
        <p:nvPicPr>
          <p:cNvPr id="7" name="Picture 6" descr="Screenshot of a program search interface with a search bar and instructions for adding or removing programs using plus and checkmark icons. The page includes a link to the ACEND Program Directory for detailed program information.&#10;&#10;">
            <a:extLst>
              <a:ext uri="{FF2B5EF4-FFF2-40B4-BE49-F238E27FC236}">
                <a16:creationId xmlns:a16="http://schemas.microsoft.com/office/drawing/2014/main" id="{54FA84B2-8083-85D4-54C9-3980C4D85E8A}"/>
              </a:ext>
            </a:extLst>
          </p:cNvPr>
          <p:cNvPicPr>
            <a:picLocks noChangeAspect="1"/>
          </p:cNvPicPr>
          <p:nvPr/>
        </p:nvPicPr>
        <p:blipFill>
          <a:blip r:embed="rId3"/>
          <a:srcRect b="28070"/>
          <a:stretch>
            <a:fillRect/>
          </a:stretch>
        </p:blipFill>
        <p:spPr>
          <a:xfrm>
            <a:off x="215628" y="3583827"/>
            <a:ext cx="17168026" cy="1944951"/>
          </a:xfrm>
          <a:prstGeom prst="rect">
            <a:avLst/>
          </a:prstGeom>
        </p:spPr>
      </p:pic>
      <p:sp>
        <p:nvSpPr>
          <p:cNvPr id="31" name="Rectangle 30">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842060" y="3469541"/>
            <a:ext cx="1172550"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descr="Screenshot of a mobile app interface showing a circular button with a plus sign inside, centered on a white background with rounded corners. The button is gray with a darker gray plus symbol, indicating an option to add or create new content.&#10;&#10;">
            <a:extLst>
              <a:ext uri="{FF2B5EF4-FFF2-40B4-BE49-F238E27FC236}">
                <a16:creationId xmlns:a16="http://schemas.microsoft.com/office/drawing/2014/main" id="{DE995A36-A0DA-2D11-1EC7-9592FF870CD3}"/>
              </a:ext>
            </a:extLst>
          </p:cNvPr>
          <p:cNvPicPr>
            <a:picLocks noChangeAspect="1"/>
          </p:cNvPicPr>
          <p:nvPr/>
        </p:nvPicPr>
        <p:blipFill>
          <a:blip r:embed="rId4"/>
          <a:srcRect t="21215"/>
          <a:stretch>
            <a:fillRect/>
          </a:stretch>
        </p:blipFill>
        <p:spPr>
          <a:xfrm>
            <a:off x="4644844" y="7357133"/>
            <a:ext cx="781835" cy="521117"/>
          </a:xfrm>
          <a:prstGeom prst="rect">
            <a:avLst/>
          </a:prstGeom>
        </p:spPr>
      </p:pic>
      <p:pic>
        <p:nvPicPr>
          <p:cNvPr id="13" name="Picture 12" descr="Screenshot of a user interface button labeled &quot;ADD PROGRAM&quot; with a plus icon on the left. Button has a light green background, rounded corners, and a subtle shadow effect.&#10;&#10;">
            <a:extLst>
              <a:ext uri="{FF2B5EF4-FFF2-40B4-BE49-F238E27FC236}">
                <a16:creationId xmlns:a16="http://schemas.microsoft.com/office/drawing/2014/main" id="{20B2B486-2A5A-74E2-232C-29CD0D4413A6}"/>
              </a:ext>
            </a:extLst>
          </p:cNvPr>
          <p:cNvPicPr>
            <a:picLocks noChangeAspect="1"/>
          </p:cNvPicPr>
          <p:nvPr/>
        </p:nvPicPr>
        <p:blipFill>
          <a:blip r:embed="rId5"/>
          <a:srcRect t="18679"/>
          <a:stretch>
            <a:fillRect/>
          </a:stretch>
        </p:blipFill>
        <p:spPr>
          <a:xfrm>
            <a:off x="5426679" y="7362600"/>
            <a:ext cx="2421655" cy="510182"/>
          </a:xfrm>
          <a:prstGeom prst="rect">
            <a:avLst/>
          </a:prstGeom>
        </p:spPr>
      </p:pic>
      <p:pic>
        <p:nvPicPr>
          <p:cNvPr id="16" name="Picture 15" descr="Screenshot of a blue rectangular button labeled &quot;SKIP FOR NOW&quot; in white uppercase text. The button is part of a user interface to offer an option to bypass adding a program to move on to the application.&#10;&#10;">
            <a:extLst>
              <a:ext uri="{FF2B5EF4-FFF2-40B4-BE49-F238E27FC236}">
                <a16:creationId xmlns:a16="http://schemas.microsoft.com/office/drawing/2014/main" id="{BE6B725C-B7EC-1C20-73A7-593F2E41FF2F}"/>
              </a:ext>
            </a:extLst>
          </p:cNvPr>
          <p:cNvPicPr>
            <a:picLocks noChangeAspect="1"/>
          </p:cNvPicPr>
          <p:nvPr/>
        </p:nvPicPr>
        <p:blipFill>
          <a:blip r:embed="rId6"/>
          <a:srcRect l="11087" t="45338" r="6072"/>
          <a:stretch>
            <a:fillRect/>
          </a:stretch>
        </p:blipFill>
        <p:spPr>
          <a:xfrm>
            <a:off x="13943971" y="7617691"/>
            <a:ext cx="2058657" cy="608634"/>
          </a:xfrm>
          <a:prstGeom prst="rect">
            <a:avLst/>
          </a:prstGeom>
        </p:spPr>
      </p:pic>
      <p:sp>
        <p:nvSpPr>
          <p:cNvPr id="4" name="Slide Number Placeholder 3">
            <a:extLst>
              <a:ext uri="{FF2B5EF4-FFF2-40B4-BE49-F238E27FC236}">
                <a16:creationId xmlns:a16="http://schemas.microsoft.com/office/drawing/2014/main" id="{BFBE25DC-8628-BE10-8540-848650100DA5}"/>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12</a:t>
            </a:fld>
            <a:endParaRPr lang="en-US" dirty="0"/>
          </a:p>
        </p:txBody>
      </p:sp>
    </p:spTree>
    <p:extLst>
      <p:ext uri="{BB962C8B-B14F-4D97-AF65-F5344CB8AC3E}">
        <p14:creationId xmlns:p14="http://schemas.microsoft.com/office/powerpoint/2010/main" val="18100163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8D62A1-88FA-E610-293F-9728E6419799}"/>
              </a:ext>
            </a:extLst>
          </p:cNvPr>
          <p:cNvSpPr>
            <a:spLocks noGrp="1"/>
          </p:cNvSpPr>
          <p:nvPr>
            <p:ph type="title"/>
          </p:nvPr>
        </p:nvSpPr>
        <p:spPr>
          <a:xfrm>
            <a:off x="967596" y="788973"/>
            <a:ext cx="6424474" cy="1800541"/>
          </a:xfrm>
        </p:spPr>
        <p:txBody>
          <a:bodyPr vert="horz" lIns="91440" tIns="45720" rIns="91440" bIns="45720" rtlCol="0" anchor="b">
            <a:normAutofit/>
          </a:bodyPr>
          <a:lstStyle/>
          <a:p>
            <a:pPr defTabSz="914400"/>
            <a:r>
              <a:rPr lang="en-US" sz="5400" kern="1200" dirty="0">
                <a:solidFill>
                  <a:schemeClr val="tx1"/>
                </a:solidFill>
                <a:latin typeface="+mj-lt"/>
                <a:ea typeface="+mj-ea"/>
                <a:cs typeface="+mj-cs"/>
              </a:rPr>
              <a:t>Using Filters to Find Programs</a:t>
            </a:r>
          </a:p>
        </p:txBody>
      </p:sp>
      <p:sp>
        <p:nvSpPr>
          <p:cNvPr id="33" name="Rectangle 32">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4799" y="2917369"/>
            <a:ext cx="603504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5B651FE-45FC-4E25-8CD6-1D735D479488}"/>
              </a:ext>
            </a:extLst>
          </p:cNvPr>
          <p:cNvSpPr txBox="1">
            <a:spLocks/>
          </p:cNvSpPr>
          <p:nvPr/>
        </p:nvSpPr>
        <p:spPr>
          <a:xfrm>
            <a:off x="967599" y="3046651"/>
            <a:ext cx="6424476" cy="5267915"/>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spcBef>
                <a:spcPts val="1000"/>
              </a:spcBef>
            </a:pPr>
            <a:r>
              <a:rPr lang="en-US" sz="3600" dirty="0"/>
              <a:t>Be sure to include Available Programs and Future Programs in your Filters.</a:t>
            </a:r>
          </a:p>
          <a:p>
            <a:pPr lvl="1" indent="-228600" defTabSz="914400">
              <a:spcBef>
                <a:spcPts val="1000"/>
              </a:spcBef>
            </a:pPr>
            <a:r>
              <a:rPr lang="en-US" sz="3200" dirty="0"/>
              <a:t>Available Programs are currently accepting applications.</a:t>
            </a:r>
          </a:p>
          <a:p>
            <a:pPr lvl="1" indent="-228600" defTabSz="914400">
              <a:spcBef>
                <a:spcPts val="1000"/>
              </a:spcBef>
            </a:pPr>
            <a:r>
              <a:rPr lang="en-US" sz="3200" dirty="0"/>
              <a:t>Future Programs will be accepting applications within the application cycle but have not fully opened yet.</a:t>
            </a:r>
          </a:p>
        </p:txBody>
      </p:sp>
      <p:sp>
        <p:nvSpPr>
          <p:cNvPr id="35" name="Rectangle 34">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8765" y="9080040"/>
            <a:ext cx="1110996" cy="2311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857385" y="322802"/>
            <a:ext cx="1110996" cy="177502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Rectangle 3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45189" y="532438"/>
            <a:ext cx="9277460" cy="887281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Screenshot of a filter menu showing program availability options with checkboxes for Available Programs, Future Programs, and Past Programs. Both Available Programs and Future Programs are selected, indicated by blue checkmarks and gray tags labeled &quot;Available&quot; and &quot;Future&quot; at the top.&#10;">
            <a:extLst>
              <a:ext uri="{FF2B5EF4-FFF2-40B4-BE49-F238E27FC236}">
                <a16:creationId xmlns:a16="http://schemas.microsoft.com/office/drawing/2014/main" id="{3C2359B9-67D7-4A62-9B0E-C74232C0ABDC}"/>
              </a:ext>
            </a:extLst>
          </p:cNvPr>
          <p:cNvPicPr>
            <a:picLocks noChangeAspect="1"/>
          </p:cNvPicPr>
          <p:nvPr/>
        </p:nvPicPr>
        <p:blipFill>
          <a:blip r:embed="rId3"/>
          <a:stretch>
            <a:fillRect/>
          </a:stretch>
        </p:blipFill>
        <p:spPr>
          <a:xfrm>
            <a:off x="9567081" y="1907846"/>
            <a:ext cx="7569950" cy="5808520"/>
          </a:xfrm>
          <a:prstGeom prst="rect">
            <a:avLst/>
          </a:prstGeom>
        </p:spPr>
      </p:pic>
      <p:sp>
        <p:nvSpPr>
          <p:cNvPr id="4" name="Slide Number Placeholder 3">
            <a:extLst>
              <a:ext uri="{FF2B5EF4-FFF2-40B4-BE49-F238E27FC236}">
                <a16:creationId xmlns:a16="http://schemas.microsoft.com/office/drawing/2014/main" id="{2CE0427D-3BE5-D1CE-3C4B-E78FC8AEF944}"/>
              </a:ext>
            </a:extLst>
          </p:cNvPr>
          <p:cNvSpPr>
            <a:spLocks noGrp="1"/>
          </p:cNvSpPr>
          <p:nvPr>
            <p:ph type="sldNum" sz="quarter" idx="12"/>
          </p:nvPr>
        </p:nvSpPr>
        <p:spPr>
          <a:xfrm>
            <a:off x="12915900" y="9738360"/>
            <a:ext cx="4114800" cy="547687"/>
          </a:xfrm>
        </p:spPr>
        <p:txBody>
          <a:bodyPr vert="horz" lIns="91440" tIns="45720" rIns="91440" bIns="45720" rtlCol="0" anchor="ctr">
            <a:normAutofit/>
          </a:bodyPr>
          <a:lstStyle/>
          <a:p>
            <a:pPr>
              <a:spcAft>
                <a:spcPts val="600"/>
              </a:spcAft>
            </a:pPr>
            <a:fld id="{B6F15528-21DE-4FAA-801E-634DDDAF4B2B}" type="slidenum">
              <a:rPr lang="en-US" sz="1200" smtClean="0">
                <a:solidFill>
                  <a:schemeClr val="tx1">
                    <a:tint val="75000"/>
                  </a:schemeClr>
                </a:solidFill>
              </a:rPr>
              <a:pPr>
                <a:spcAft>
                  <a:spcPts val="600"/>
                </a:spcAft>
              </a:pPr>
              <a:t>13</a:t>
            </a:fld>
            <a:endParaRPr lang="en-US" sz="1200" dirty="0">
              <a:solidFill>
                <a:schemeClr val="tx1">
                  <a:tint val="75000"/>
                </a:schemeClr>
              </a:solidFill>
            </a:endParaRPr>
          </a:p>
        </p:txBody>
      </p:sp>
    </p:spTree>
    <p:extLst>
      <p:ext uri="{BB962C8B-B14F-4D97-AF65-F5344CB8AC3E}">
        <p14:creationId xmlns:p14="http://schemas.microsoft.com/office/powerpoint/2010/main" val="2848860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69DC1E-0A4A-74B0-D027-B46793A21866}"/>
            </a:ext>
          </a:extLst>
        </p:cNvPr>
        <p:cNvGrpSpPr/>
        <p:nvPr/>
      </p:nvGrpSpPr>
      <p:grpSpPr>
        <a:xfrm>
          <a:off x="0" y="0"/>
          <a:ext cx="0" cy="0"/>
          <a:chOff x="0" y="0"/>
          <a:chExt cx="0" cy="0"/>
        </a:xfrm>
      </p:grpSpPr>
      <p:sp useBgFill="1">
        <p:nvSpPr>
          <p:cNvPr id="55" name="Rectangle 54">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84A5BB3-B78F-7041-8670-8637E83480CD}"/>
              </a:ext>
            </a:extLst>
          </p:cNvPr>
          <p:cNvSpPr>
            <a:spLocks noGrp="1"/>
          </p:cNvSpPr>
          <p:nvPr>
            <p:ph type="title"/>
          </p:nvPr>
        </p:nvSpPr>
        <p:spPr>
          <a:xfrm>
            <a:off x="967596" y="788973"/>
            <a:ext cx="6424474" cy="1800541"/>
          </a:xfrm>
        </p:spPr>
        <p:txBody>
          <a:bodyPr vert="horz" lIns="91440" tIns="45720" rIns="91440" bIns="45720" rtlCol="0" anchor="b">
            <a:normAutofit/>
          </a:bodyPr>
          <a:lstStyle/>
          <a:p>
            <a:pPr defTabSz="914400"/>
            <a:r>
              <a:rPr lang="en-US" sz="5400" kern="1200" dirty="0">
                <a:solidFill>
                  <a:schemeClr val="tx1"/>
                </a:solidFill>
                <a:latin typeface="+mj-lt"/>
                <a:ea typeface="+mj-ea"/>
                <a:cs typeface="+mj-cs"/>
              </a:rPr>
              <a:t>Six Search Filters Available for Programs</a:t>
            </a:r>
          </a:p>
        </p:txBody>
      </p:sp>
      <p:sp>
        <p:nvSpPr>
          <p:cNvPr id="57" name="Rectangle 56">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4799" y="2917369"/>
            <a:ext cx="603504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4C44480-DEA0-96A9-A061-F2DFD4AFE7C4}"/>
              </a:ext>
            </a:extLst>
          </p:cNvPr>
          <p:cNvSpPr txBox="1">
            <a:spLocks/>
          </p:cNvSpPr>
          <p:nvPr/>
        </p:nvSpPr>
        <p:spPr>
          <a:xfrm>
            <a:off x="967599" y="3046651"/>
            <a:ext cx="6424476" cy="5267915"/>
          </a:xfrm>
          <a:prstGeom prst="rect">
            <a:avLst/>
          </a:prstGeom>
        </p:spPr>
        <p:txBody>
          <a:bodyPr vert="horz" lIns="91440" tIns="45720" rIns="91440" bIns="45720" rtlCol="0" anchor="ctr">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spcBef>
                <a:spcPts val="1000"/>
              </a:spcBef>
            </a:pPr>
            <a:r>
              <a:rPr lang="en-US" sz="3600" dirty="0"/>
              <a:t>Degree Available</a:t>
            </a:r>
          </a:p>
          <a:p>
            <a:pPr indent="-228600" defTabSz="914400">
              <a:spcBef>
                <a:spcPts val="1000"/>
              </a:spcBef>
            </a:pPr>
            <a:r>
              <a:rPr lang="en-US" sz="3600" dirty="0"/>
              <a:t>DPD Verification Statement requirements</a:t>
            </a:r>
          </a:p>
          <a:p>
            <a:pPr indent="-228600" defTabSz="914400">
              <a:spcBef>
                <a:spcPts val="1000"/>
              </a:spcBef>
            </a:pPr>
            <a:r>
              <a:rPr lang="en-US" sz="3600" dirty="0"/>
              <a:t>ACEND Accredited Program Type</a:t>
            </a:r>
          </a:p>
          <a:p>
            <a:pPr indent="-228600" defTabSz="914400">
              <a:spcBef>
                <a:spcPts val="1000"/>
              </a:spcBef>
            </a:pPr>
            <a:r>
              <a:rPr lang="en-US" sz="3600" dirty="0"/>
              <a:t>Start Term</a:t>
            </a:r>
          </a:p>
          <a:p>
            <a:pPr indent="-228600" defTabSz="914400">
              <a:spcBef>
                <a:spcPts val="1000"/>
              </a:spcBef>
            </a:pPr>
            <a:r>
              <a:rPr lang="en-US" sz="3600" dirty="0"/>
              <a:t># of Preceptors Provided and Scheduled By Program</a:t>
            </a:r>
          </a:p>
          <a:p>
            <a:pPr indent="-228600" defTabSz="914400">
              <a:spcBef>
                <a:spcPts val="1000"/>
              </a:spcBef>
            </a:pPr>
            <a:r>
              <a:rPr lang="en-US" sz="3600" dirty="0"/>
              <a:t>State</a:t>
            </a:r>
          </a:p>
        </p:txBody>
      </p:sp>
      <p:sp>
        <p:nvSpPr>
          <p:cNvPr id="59" name="Rectangle 58">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8765" y="9080040"/>
            <a:ext cx="1110996" cy="2311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Rectangle 60">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857385" y="322802"/>
            <a:ext cx="1110996" cy="177502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62">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45189" y="532438"/>
            <a:ext cx="9277460" cy="887281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Screenshot of a filter menu for selecting academic program criteria, including degree available, DPD verification statement, program type, start term, number of preceptors provided by program, and state. Options are displayed as checkboxes and search bars, ">
            <a:extLst>
              <a:ext uri="{FF2B5EF4-FFF2-40B4-BE49-F238E27FC236}">
                <a16:creationId xmlns:a16="http://schemas.microsoft.com/office/drawing/2014/main" id="{8A577CB0-3618-06FF-55B5-C4DB777608CA}"/>
              </a:ext>
            </a:extLst>
          </p:cNvPr>
          <p:cNvPicPr>
            <a:picLocks noChangeAspect="1"/>
          </p:cNvPicPr>
          <p:nvPr/>
        </p:nvPicPr>
        <p:blipFill>
          <a:blip r:embed="rId3"/>
          <a:srcRect r="10861"/>
          <a:stretch>
            <a:fillRect/>
          </a:stretch>
        </p:blipFill>
        <p:spPr>
          <a:xfrm>
            <a:off x="10079819" y="199334"/>
            <a:ext cx="6420323" cy="9106842"/>
          </a:xfrm>
          <a:prstGeom prst="rect">
            <a:avLst/>
          </a:prstGeom>
        </p:spPr>
      </p:pic>
      <p:sp>
        <p:nvSpPr>
          <p:cNvPr id="4" name="Slide Number Placeholder 3">
            <a:extLst>
              <a:ext uri="{FF2B5EF4-FFF2-40B4-BE49-F238E27FC236}">
                <a16:creationId xmlns:a16="http://schemas.microsoft.com/office/drawing/2014/main" id="{BC19E8FE-BDC7-3DFF-47A3-9107EA7F33E3}"/>
              </a:ext>
            </a:extLst>
          </p:cNvPr>
          <p:cNvSpPr>
            <a:spLocks noGrp="1"/>
          </p:cNvSpPr>
          <p:nvPr>
            <p:ph type="sldNum" sz="quarter" idx="12"/>
          </p:nvPr>
        </p:nvSpPr>
        <p:spPr>
          <a:xfrm>
            <a:off x="12915900" y="9738360"/>
            <a:ext cx="4114800" cy="547687"/>
          </a:xfrm>
        </p:spPr>
        <p:txBody>
          <a:bodyPr vert="horz" lIns="91440" tIns="45720" rIns="91440" bIns="45720" rtlCol="0" anchor="ctr">
            <a:normAutofit/>
          </a:bodyPr>
          <a:lstStyle/>
          <a:p>
            <a:pPr>
              <a:spcAft>
                <a:spcPts val="600"/>
              </a:spcAft>
            </a:pPr>
            <a:fld id="{B6F15528-21DE-4FAA-801E-634DDDAF4B2B}" type="slidenum">
              <a:rPr lang="en-US" sz="1200">
                <a:solidFill>
                  <a:schemeClr val="tx1">
                    <a:tint val="75000"/>
                  </a:schemeClr>
                </a:solidFill>
              </a:rPr>
              <a:pPr>
                <a:spcAft>
                  <a:spcPts val="600"/>
                </a:spcAft>
              </a:pPr>
              <a:t>14</a:t>
            </a:fld>
            <a:endParaRPr lang="en-US" sz="1200" dirty="0">
              <a:solidFill>
                <a:schemeClr val="tx1">
                  <a:tint val="75000"/>
                </a:schemeClr>
              </a:solidFill>
            </a:endParaRPr>
          </a:p>
        </p:txBody>
      </p:sp>
    </p:spTree>
    <p:extLst>
      <p:ext uri="{BB962C8B-B14F-4D97-AF65-F5344CB8AC3E}">
        <p14:creationId xmlns:p14="http://schemas.microsoft.com/office/powerpoint/2010/main" val="1496584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FE377A-9050-78D3-48BE-0649F5C1A0C4}"/>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3071249-D43B-4355-96CF-7534970D4045}"/>
              </a:ext>
            </a:extLst>
          </p:cNvPr>
          <p:cNvSpPr>
            <a:spLocks noGrp="1"/>
          </p:cNvSpPr>
          <p:nvPr>
            <p:ph type="title"/>
          </p:nvPr>
        </p:nvSpPr>
        <p:spPr>
          <a:xfrm>
            <a:off x="1190493" y="580395"/>
            <a:ext cx="15099183" cy="1947672"/>
          </a:xfrm>
        </p:spPr>
        <p:txBody>
          <a:bodyPr anchor="b">
            <a:normAutofit/>
          </a:bodyPr>
          <a:lstStyle/>
          <a:p>
            <a:r>
              <a:rPr lang="en-US" sz="7200" dirty="0"/>
              <a:t>Reviewing and Removing Programs</a:t>
            </a:r>
          </a:p>
        </p:txBody>
      </p:sp>
      <p:sp>
        <p:nvSpPr>
          <p:cNvPr id="32" name="Rectangle 31">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 y="2998267"/>
            <a:ext cx="17181892" cy="11725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4019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9B77921-1142-E238-234F-AFDF3876BF47}"/>
              </a:ext>
            </a:extLst>
          </p:cNvPr>
          <p:cNvSpPr>
            <a:spLocks noGrp="1"/>
          </p:cNvSpPr>
          <p:nvPr>
            <p:ph idx="1"/>
          </p:nvPr>
        </p:nvSpPr>
        <p:spPr>
          <a:xfrm>
            <a:off x="1190491" y="3899263"/>
            <a:ext cx="6796347" cy="5459175"/>
          </a:xfrm>
        </p:spPr>
        <p:txBody>
          <a:bodyPr anchor="ctr">
            <a:normAutofit/>
          </a:bodyPr>
          <a:lstStyle/>
          <a:p>
            <a:r>
              <a:rPr lang="en-US" sz="3600" dirty="0">
                <a:latin typeface="Arial"/>
                <a:cs typeface="Arial"/>
              </a:rPr>
              <a:t>To review and remove a program from your list, hover your cursor over the three dots and review the options.   </a:t>
            </a:r>
          </a:p>
          <a:p>
            <a:pPr marL="685800" lvl="1" indent="0">
              <a:buNone/>
            </a:pPr>
            <a:endParaRPr lang="en-US" sz="3000" dirty="0">
              <a:latin typeface="Arial"/>
              <a:cs typeface="Arial"/>
            </a:endParaRPr>
          </a:p>
          <a:p>
            <a:endParaRPr lang="en-US" sz="3000" dirty="0"/>
          </a:p>
        </p:txBody>
      </p:sp>
      <p:pic>
        <p:nvPicPr>
          <p:cNvPr id="7" name="Picture 6" descr="Screenshot of a dropdown menu showing options related to a program, including Program Details, Program Materials, Program Status, and Remove Program. Each option is accompanied by a distinct icon: information, document, status graph, and trash bin respectively, with Remove Program highlighted in red.&#10;">
            <a:extLst>
              <a:ext uri="{FF2B5EF4-FFF2-40B4-BE49-F238E27FC236}">
                <a16:creationId xmlns:a16="http://schemas.microsoft.com/office/drawing/2014/main" id="{9C558FE0-2AC8-18F5-6FB0-AB07CD81CFE7}"/>
              </a:ext>
            </a:extLst>
          </p:cNvPr>
          <p:cNvPicPr>
            <a:picLocks noChangeAspect="1"/>
          </p:cNvPicPr>
          <p:nvPr/>
        </p:nvPicPr>
        <p:blipFill>
          <a:blip r:embed="rId2"/>
          <a:srcRect l="42420"/>
          <a:stretch>
            <a:fillRect/>
          </a:stretch>
        </p:blipFill>
        <p:spPr>
          <a:xfrm>
            <a:off x="9243057" y="3726382"/>
            <a:ext cx="6973897" cy="5571366"/>
          </a:xfrm>
          <a:prstGeom prst="rect">
            <a:avLst/>
          </a:prstGeom>
        </p:spPr>
      </p:pic>
      <p:sp>
        <p:nvSpPr>
          <p:cNvPr id="36" name="Rectangle 35">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842060" y="3469541"/>
            <a:ext cx="1172550"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48B12069-50C4-E941-A9AE-469E56F2E660}"/>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15</a:t>
            </a:fld>
            <a:endParaRPr lang="en-US" dirty="0"/>
          </a:p>
        </p:txBody>
      </p:sp>
      <p:sp>
        <p:nvSpPr>
          <p:cNvPr id="13" name="Oval 12">
            <a:extLst>
              <a:ext uri="{FF2B5EF4-FFF2-40B4-BE49-F238E27FC236}">
                <a16:creationId xmlns:a16="http://schemas.microsoft.com/office/drawing/2014/main" id="{18478983-69BC-5ADE-A6BA-7F6F8DF01B17}"/>
              </a:ext>
              <a:ext uri="{C183D7F6-B498-43B3-948B-1728B52AA6E4}">
                <adec:decorative xmlns:adec="http://schemas.microsoft.com/office/drawing/2017/decorative" val="1"/>
              </a:ext>
            </a:extLst>
          </p:cNvPr>
          <p:cNvSpPr/>
          <p:nvPr/>
        </p:nvSpPr>
        <p:spPr>
          <a:xfrm>
            <a:off x="10508775" y="4394972"/>
            <a:ext cx="1405720" cy="726905"/>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0617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452B4CA-1FFC-223F-F9E5-410502ABBDE7}"/>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8B523C3-CB52-FB9A-5302-0E67C57818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04E799-111C-48F3-CE34-4A6EF00B3EC8}"/>
              </a:ext>
            </a:extLst>
          </p:cNvPr>
          <p:cNvSpPr>
            <a:spLocks noGrp="1"/>
          </p:cNvSpPr>
          <p:nvPr>
            <p:ph type="title"/>
          </p:nvPr>
        </p:nvSpPr>
        <p:spPr>
          <a:xfrm>
            <a:off x="1190493" y="580395"/>
            <a:ext cx="15099183" cy="1947672"/>
          </a:xfrm>
        </p:spPr>
        <p:txBody>
          <a:bodyPr anchor="b">
            <a:normAutofit/>
          </a:bodyPr>
          <a:lstStyle/>
          <a:p>
            <a:r>
              <a:rPr lang="en-US" sz="7200" dirty="0"/>
              <a:t>Completing Program Specific Materials</a:t>
            </a:r>
          </a:p>
        </p:txBody>
      </p:sp>
      <p:sp>
        <p:nvSpPr>
          <p:cNvPr id="32" name="Rectangle 31">
            <a:extLst>
              <a:ext uri="{FF2B5EF4-FFF2-40B4-BE49-F238E27FC236}">
                <a16:creationId xmlns:a16="http://schemas.microsoft.com/office/drawing/2014/main" id="{BFF053B9-C53E-F029-7614-4ECAEFD543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 y="2998267"/>
            <a:ext cx="17181892" cy="11725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283BCF28-0D7F-B7C8-0BFD-663405BD5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4019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7AF84E9-A364-D72A-3DA1-AD796B7C63FA}"/>
              </a:ext>
            </a:extLst>
          </p:cNvPr>
          <p:cNvSpPr>
            <a:spLocks noGrp="1"/>
          </p:cNvSpPr>
          <p:nvPr>
            <p:ph idx="1"/>
          </p:nvPr>
        </p:nvSpPr>
        <p:spPr>
          <a:xfrm>
            <a:off x="1190491" y="4847065"/>
            <a:ext cx="11725409" cy="4511373"/>
          </a:xfrm>
        </p:spPr>
        <p:txBody>
          <a:bodyPr anchor="ctr">
            <a:normAutofit/>
          </a:bodyPr>
          <a:lstStyle/>
          <a:p>
            <a:r>
              <a:rPr lang="en-US" sz="3600" dirty="0">
                <a:latin typeface="Arial"/>
                <a:cs typeface="Arial"/>
              </a:rPr>
              <a:t>Each program will have their specific questions to answer, required Documents, required Recommendations, and may have Prerequisites.</a:t>
            </a:r>
          </a:p>
          <a:p>
            <a:pPr marL="685800" lvl="1" indent="0">
              <a:buNone/>
            </a:pPr>
            <a:endParaRPr lang="en-US" sz="3000" dirty="0">
              <a:latin typeface="Arial"/>
              <a:cs typeface="Arial"/>
            </a:endParaRPr>
          </a:p>
          <a:p>
            <a:endParaRPr lang="en-US" sz="3000" dirty="0"/>
          </a:p>
        </p:txBody>
      </p:sp>
      <p:sp>
        <p:nvSpPr>
          <p:cNvPr id="36" name="Rectangle 35">
            <a:extLst>
              <a:ext uri="{FF2B5EF4-FFF2-40B4-BE49-F238E27FC236}">
                <a16:creationId xmlns:a16="http://schemas.microsoft.com/office/drawing/2014/main" id="{E8E5983E-0A79-C512-3928-6E29981507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842060" y="3469541"/>
            <a:ext cx="1172550"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descr="Screenshot of a user interface showing a navigation menu with five tabs: DETAILS, PROGRAM QUESTIONS, DOCUMENTS, RECOMMENDATIONS, and PREREQUISITES. &#10;">
            <a:extLst>
              <a:ext uri="{FF2B5EF4-FFF2-40B4-BE49-F238E27FC236}">
                <a16:creationId xmlns:a16="http://schemas.microsoft.com/office/drawing/2014/main" id="{90629EE9-6200-0243-D799-6AB1E4E7141E}"/>
              </a:ext>
            </a:extLst>
          </p:cNvPr>
          <p:cNvPicPr>
            <a:picLocks noChangeAspect="1"/>
          </p:cNvPicPr>
          <p:nvPr/>
        </p:nvPicPr>
        <p:blipFill>
          <a:blip r:embed="rId2"/>
          <a:stretch>
            <a:fillRect/>
          </a:stretch>
        </p:blipFill>
        <p:spPr>
          <a:xfrm>
            <a:off x="1106111" y="3583827"/>
            <a:ext cx="12114662" cy="1263238"/>
          </a:xfrm>
          <a:prstGeom prst="rect">
            <a:avLst/>
          </a:prstGeom>
        </p:spPr>
      </p:pic>
      <p:sp>
        <p:nvSpPr>
          <p:cNvPr id="4" name="Slide Number Placeholder 3">
            <a:extLst>
              <a:ext uri="{FF2B5EF4-FFF2-40B4-BE49-F238E27FC236}">
                <a16:creationId xmlns:a16="http://schemas.microsoft.com/office/drawing/2014/main" id="{9206C04B-A596-98AA-A6AE-5716F5A0A7BC}"/>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16</a:t>
            </a:fld>
            <a:endParaRPr lang="en-US" dirty="0"/>
          </a:p>
        </p:txBody>
      </p:sp>
    </p:spTree>
    <p:extLst>
      <p:ext uri="{BB962C8B-B14F-4D97-AF65-F5344CB8AC3E}">
        <p14:creationId xmlns:p14="http://schemas.microsoft.com/office/powerpoint/2010/main" val="2403725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7D5EE78-F383-6692-B10F-404E95F9DAF8}"/>
              </a:ext>
            </a:extLst>
          </p:cNvPr>
          <p:cNvSpPr>
            <a:spLocks noGrp="1"/>
          </p:cNvSpPr>
          <p:nvPr>
            <p:ph type="title"/>
          </p:nvPr>
        </p:nvSpPr>
        <p:spPr>
          <a:xfrm>
            <a:off x="884340" y="1284270"/>
            <a:ext cx="6840876" cy="1692102"/>
          </a:xfrm>
        </p:spPr>
        <p:txBody>
          <a:bodyPr anchor="ctr">
            <a:normAutofit/>
          </a:bodyPr>
          <a:lstStyle/>
          <a:p>
            <a:r>
              <a:rPr lang="en-US" sz="6000" dirty="0"/>
              <a:t>DICAS Homepage</a:t>
            </a:r>
          </a:p>
        </p:txBody>
      </p:sp>
      <p:grpSp>
        <p:nvGrpSpPr>
          <p:cNvPr id="40" name="Group 39">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625226"/>
            <a:ext cx="532796" cy="1010190"/>
            <a:chOff x="0" y="823811"/>
            <a:chExt cx="355196" cy="673460"/>
          </a:xfrm>
        </p:grpSpPr>
        <p:sp>
          <p:nvSpPr>
            <p:cNvPr id="41" name="Rectangle 4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Rectangle 4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97627" y="3135853"/>
            <a:ext cx="644652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C4F29BD-9C94-7257-4F41-C7577BFEF372}"/>
              </a:ext>
            </a:extLst>
          </p:cNvPr>
          <p:cNvSpPr>
            <a:spLocks noGrp="1"/>
          </p:cNvSpPr>
          <p:nvPr>
            <p:ph idx="1"/>
          </p:nvPr>
        </p:nvSpPr>
        <p:spPr>
          <a:xfrm>
            <a:off x="886078" y="3495757"/>
            <a:ext cx="6446520" cy="5969378"/>
          </a:xfrm>
        </p:spPr>
        <p:txBody>
          <a:bodyPr anchor="ctr">
            <a:normAutofit/>
          </a:bodyPr>
          <a:lstStyle/>
          <a:p>
            <a:pPr marL="0" indent="0">
              <a:buNone/>
            </a:pPr>
            <a:endParaRPr lang="en-US" sz="3000" dirty="0">
              <a:latin typeface="Arial"/>
              <a:cs typeface="Arial"/>
            </a:endParaRPr>
          </a:p>
          <a:p>
            <a:r>
              <a:rPr lang="en-US" sz="3000" dirty="0">
                <a:latin typeface="Arial"/>
                <a:cs typeface="Arial"/>
              </a:rPr>
              <a:t>Your DICAS application is split into 4 sections. </a:t>
            </a:r>
          </a:p>
          <a:p>
            <a:pPr lvl="1"/>
            <a:r>
              <a:rPr lang="en-US" sz="3000" dirty="0">
                <a:latin typeface="Arial"/>
                <a:cs typeface="Arial"/>
              </a:rPr>
              <a:t>Personal Information</a:t>
            </a:r>
          </a:p>
          <a:p>
            <a:pPr lvl="1"/>
            <a:r>
              <a:rPr lang="en-US" sz="3000" dirty="0">
                <a:latin typeface="Arial"/>
                <a:cs typeface="Arial"/>
              </a:rPr>
              <a:t>Supporting Information</a:t>
            </a:r>
          </a:p>
          <a:p>
            <a:pPr lvl="1"/>
            <a:r>
              <a:rPr lang="en-US" sz="3000" dirty="0">
                <a:latin typeface="Arial"/>
                <a:cs typeface="Arial"/>
              </a:rPr>
              <a:t>Academic History</a:t>
            </a:r>
          </a:p>
          <a:p>
            <a:pPr lvl="1"/>
            <a:r>
              <a:rPr lang="en-US" sz="3000" dirty="0">
                <a:latin typeface="Arial"/>
                <a:cs typeface="Arial"/>
              </a:rPr>
              <a:t>Program Materials</a:t>
            </a:r>
          </a:p>
          <a:p>
            <a:r>
              <a:rPr lang="en-US" sz="3000" dirty="0">
                <a:latin typeface="Arial"/>
                <a:cs typeface="Arial"/>
              </a:rPr>
              <a:t>You may complete the other 3 sections before selecting a program.</a:t>
            </a:r>
          </a:p>
          <a:p>
            <a:endParaRPr lang="en-US" sz="3000" dirty="0">
              <a:latin typeface="Arial"/>
              <a:cs typeface="Arial"/>
            </a:endParaRPr>
          </a:p>
          <a:p>
            <a:pPr marL="685800" lvl="1" indent="0">
              <a:buNone/>
            </a:pPr>
            <a:endParaRPr lang="en-US" sz="3000" dirty="0">
              <a:latin typeface="Arial"/>
              <a:cs typeface="Arial"/>
            </a:endParaRPr>
          </a:p>
          <a:p>
            <a:endParaRPr lang="en-US" sz="3000" dirty="0"/>
          </a:p>
        </p:txBody>
      </p:sp>
      <p:sp>
        <p:nvSpPr>
          <p:cNvPr id="46" name="Rectangle 45">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046505" y="0"/>
            <a:ext cx="2241495" cy="10287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8715" y="770779"/>
            <a:ext cx="9014049" cy="87518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E4F239D2-0841-D43C-3CEF-E8CC18E91F8A}"/>
              </a:ext>
            </a:extLst>
          </p:cNvPr>
          <p:cNvSpPr>
            <a:spLocks noGrp="1"/>
          </p:cNvSpPr>
          <p:nvPr>
            <p:ph type="sldNum" sz="quarter" idx="12"/>
          </p:nvPr>
        </p:nvSpPr>
        <p:spPr>
          <a:xfrm>
            <a:off x="14077605" y="9738360"/>
            <a:ext cx="1583574" cy="547687"/>
          </a:xfrm>
        </p:spPr>
        <p:txBody>
          <a:bodyPr>
            <a:normAutofit/>
          </a:bodyPr>
          <a:lstStyle/>
          <a:p>
            <a:pPr>
              <a:spcAft>
                <a:spcPts val="600"/>
              </a:spcAft>
            </a:pPr>
            <a:fld id="{B6F15528-21DE-4FAA-801E-634DDDAF4B2B}" type="slidenum">
              <a:rPr lang="en-US" smtClean="0"/>
              <a:pPr>
                <a:spcAft>
                  <a:spcPts val="600"/>
                </a:spcAft>
              </a:pPr>
              <a:t>17</a:t>
            </a:fld>
            <a:endParaRPr lang="en-US" dirty="0"/>
          </a:p>
        </p:txBody>
      </p:sp>
      <p:pic>
        <p:nvPicPr>
          <p:cNvPr id="8" name="Picture 7" descr="Screenshot of DICAS porta homepagel showing sections for personal information, academic history, supporting information, and program materials. Each section displays status icons and completion percentages, with prompts to add or update documents and a green &quot;Continue&quot; button at the bottom right.&#10;&#10;">
            <a:extLst>
              <a:ext uri="{FF2B5EF4-FFF2-40B4-BE49-F238E27FC236}">
                <a16:creationId xmlns:a16="http://schemas.microsoft.com/office/drawing/2014/main" id="{873D7579-45E3-659F-457B-BE79054EDE29}"/>
              </a:ext>
            </a:extLst>
          </p:cNvPr>
          <p:cNvPicPr>
            <a:picLocks noChangeAspect="1"/>
          </p:cNvPicPr>
          <p:nvPr/>
        </p:nvPicPr>
        <p:blipFill>
          <a:blip r:embed="rId2"/>
          <a:srcRect l="30649"/>
          <a:stretch>
            <a:fillRect/>
          </a:stretch>
        </p:blipFill>
        <p:spPr>
          <a:xfrm>
            <a:off x="7580653" y="764355"/>
            <a:ext cx="10707347" cy="7642666"/>
          </a:xfrm>
          <a:prstGeom prst="rect">
            <a:avLst/>
          </a:prstGeom>
        </p:spPr>
      </p:pic>
    </p:spTree>
    <p:extLst>
      <p:ext uri="{BB962C8B-B14F-4D97-AF65-F5344CB8AC3E}">
        <p14:creationId xmlns:p14="http://schemas.microsoft.com/office/powerpoint/2010/main" val="35793938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6F4AA00-2181-B6DF-D375-E055F47B170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8000" cy="77807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696" y="827941"/>
            <a:ext cx="16498608" cy="809992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94696" y="9494653"/>
            <a:ext cx="1650034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71FBCF34-A207-4F7E-2BF3-72869A48A84F}"/>
              </a:ext>
            </a:extLst>
          </p:cNvPr>
          <p:cNvSpPr txBox="1">
            <a:spLocks noGrp="1"/>
          </p:cNvSpPr>
          <p:nvPr>
            <p:ph type="title" idx="4294967295"/>
          </p:nvPr>
        </p:nvSpPr>
        <p:spPr>
          <a:xfrm>
            <a:off x="761510" y="64066"/>
            <a:ext cx="5980484" cy="8993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a:lstStyle>
          <a:p>
            <a:pPr marL="0" marR="0" lvl="0" indent="0" algn="l" defTabSz="1371600" rtl="0" eaLnBrk="1" fontAlgn="auto" latinLnBrk="0" hangingPunct="1">
              <a:lnSpc>
                <a:spcPct val="90000"/>
              </a:lnSpc>
              <a:spcBef>
                <a:spcPct val="0"/>
              </a:spcBef>
              <a:spcAft>
                <a:spcPts val="0"/>
              </a:spcAft>
              <a:buClrTx/>
              <a:buSzTx/>
              <a:buFontTx/>
              <a:buNone/>
              <a:tabLst/>
              <a:defRPr/>
            </a:pPr>
            <a:r>
              <a:rPr kumimoji="0" lang="en-US" sz="6000" b="0" i="0" u="none" strike="noStrike" kern="1200" cap="none" spc="0" normalizeH="0" baseline="0" noProof="0" dirty="0">
                <a:ln>
                  <a:noFill/>
                </a:ln>
                <a:solidFill>
                  <a:schemeClr val="tx1"/>
                </a:solidFill>
                <a:effectLst/>
                <a:uLnTx/>
                <a:uFillTx/>
                <a:latin typeface="+mj-lt"/>
                <a:ea typeface="+mj-ea"/>
                <a:cs typeface="+mj-cs"/>
              </a:rPr>
              <a:t>DICAS Homepage</a:t>
            </a:r>
          </a:p>
        </p:txBody>
      </p:sp>
      <p:sp>
        <p:nvSpPr>
          <p:cNvPr id="2" name="Slide Number Placeholder 1">
            <a:extLst>
              <a:ext uri="{FF2B5EF4-FFF2-40B4-BE49-F238E27FC236}">
                <a16:creationId xmlns:a16="http://schemas.microsoft.com/office/drawing/2014/main" id="{892A2252-44FF-5552-8ACF-68415502B113}"/>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18</a:t>
            </a:fld>
            <a:endParaRPr lang="en-US" dirty="0"/>
          </a:p>
        </p:txBody>
      </p:sp>
      <p:pic>
        <p:nvPicPr>
          <p:cNvPr id="3" name="Content Placeholder 7" descr="Screenshot of DICAS application portal homepage showing sections for personal information, academic history, supporting information, and program materials. Each section displays progress indicators with icons and completion statuses, and the interface includes navigation menus, a chat feature, and buttons for adding programs and continuing.&#10;">
            <a:extLst>
              <a:ext uri="{FF2B5EF4-FFF2-40B4-BE49-F238E27FC236}">
                <a16:creationId xmlns:a16="http://schemas.microsoft.com/office/drawing/2014/main" id="{85462B90-83CC-73B6-06D7-659693FCF282}"/>
              </a:ext>
            </a:extLst>
          </p:cNvPr>
          <p:cNvPicPr>
            <a:picLocks noChangeAspect="1"/>
          </p:cNvPicPr>
          <p:nvPr/>
        </p:nvPicPr>
        <p:blipFill>
          <a:blip r:embed="rId2"/>
          <a:stretch/>
        </p:blipFill>
        <p:spPr>
          <a:xfrm>
            <a:off x="903313" y="1172789"/>
            <a:ext cx="16500347" cy="8150773"/>
          </a:xfrm>
          <a:prstGeom prst="rect">
            <a:avLst/>
          </a:prstGeom>
        </p:spPr>
      </p:pic>
    </p:spTree>
    <p:extLst>
      <p:ext uri="{BB962C8B-B14F-4D97-AF65-F5344CB8AC3E}">
        <p14:creationId xmlns:p14="http://schemas.microsoft.com/office/powerpoint/2010/main" val="3889693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1133B8E-C4A3-D924-00FB-A335D4736D3E}"/>
              </a:ext>
            </a:extLst>
          </p:cNvPr>
          <p:cNvSpPr>
            <a:spLocks noGrp="1"/>
          </p:cNvSpPr>
          <p:nvPr>
            <p:ph type="title"/>
          </p:nvPr>
        </p:nvSpPr>
        <p:spPr>
          <a:xfrm>
            <a:off x="1190493" y="580395"/>
            <a:ext cx="15099183" cy="1947672"/>
          </a:xfrm>
        </p:spPr>
        <p:txBody>
          <a:bodyPr anchor="b">
            <a:normAutofit/>
          </a:bodyPr>
          <a:lstStyle/>
          <a:p>
            <a:r>
              <a:rPr lang="en-US" sz="7200" dirty="0"/>
              <a:t>Personal Information</a:t>
            </a:r>
          </a:p>
        </p:txBody>
      </p:sp>
      <p:sp>
        <p:nvSpPr>
          <p:cNvPr id="31" name="Rectangle 3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 y="2998267"/>
            <a:ext cx="17181892" cy="11725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ectangle 3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4019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B3AEDD8-F5BA-F9AA-3103-359B53E7790A}"/>
              </a:ext>
            </a:extLst>
          </p:cNvPr>
          <p:cNvSpPr>
            <a:spLocks noGrp="1"/>
          </p:cNvSpPr>
          <p:nvPr>
            <p:ph idx="1"/>
          </p:nvPr>
        </p:nvSpPr>
        <p:spPr>
          <a:xfrm>
            <a:off x="1190491" y="3899263"/>
            <a:ext cx="6796347" cy="5459175"/>
          </a:xfrm>
        </p:spPr>
        <p:txBody>
          <a:bodyPr anchor="ctr">
            <a:normAutofit/>
          </a:bodyPr>
          <a:lstStyle/>
          <a:p>
            <a:r>
              <a:rPr lang="en-US" sz="3200" dirty="0"/>
              <a:t>Provide basic background information about yourself.</a:t>
            </a:r>
          </a:p>
          <a:p>
            <a:pPr lvl="1"/>
            <a:r>
              <a:rPr lang="en-US" sz="3000" dirty="0"/>
              <a:t>DPD Standing</a:t>
            </a:r>
          </a:p>
          <a:p>
            <a:pPr lvl="1"/>
            <a:r>
              <a:rPr lang="en-US" sz="3000" dirty="0"/>
              <a:t>Biographic Information</a:t>
            </a:r>
          </a:p>
          <a:p>
            <a:pPr lvl="1"/>
            <a:r>
              <a:rPr lang="en-US" sz="3000" dirty="0"/>
              <a:t>Contact Information</a:t>
            </a:r>
          </a:p>
          <a:p>
            <a:pPr lvl="1"/>
            <a:r>
              <a:rPr lang="en-US" sz="3000" dirty="0"/>
              <a:t>Citizenship Information</a:t>
            </a:r>
          </a:p>
          <a:p>
            <a:pPr lvl="1"/>
            <a:r>
              <a:rPr lang="en-US" sz="3000" dirty="0"/>
              <a:t>Other Information</a:t>
            </a:r>
          </a:p>
          <a:p>
            <a:pPr lvl="1"/>
            <a:r>
              <a:rPr lang="en-US" sz="3000" dirty="0"/>
              <a:t>Release Statement</a:t>
            </a:r>
          </a:p>
        </p:txBody>
      </p:sp>
      <p:pic>
        <p:nvPicPr>
          <p:cNvPr id="7" name="Picture 6" descr="Screenshot of DICAS section titled &quot;Personal Information&quot; showing a progress ring indicating 1 out of 6 sections completed. The section lists six clickable links.">
            <a:extLst>
              <a:ext uri="{FF2B5EF4-FFF2-40B4-BE49-F238E27FC236}">
                <a16:creationId xmlns:a16="http://schemas.microsoft.com/office/drawing/2014/main" id="{B4117579-C39A-6160-1D6C-717E0AA7BFE7}"/>
              </a:ext>
            </a:extLst>
          </p:cNvPr>
          <p:cNvPicPr>
            <a:picLocks noChangeAspect="1"/>
          </p:cNvPicPr>
          <p:nvPr/>
        </p:nvPicPr>
        <p:blipFill>
          <a:blip r:embed="rId2"/>
          <a:stretch>
            <a:fillRect/>
          </a:stretch>
        </p:blipFill>
        <p:spPr>
          <a:xfrm>
            <a:off x="8867298" y="4590368"/>
            <a:ext cx="7725415" cy="3843394"/>
          </a:xfrm>
          <a:prstGeom prst="rect">
            <a:avLst/>
          </a:prstGeom>
        </p:spPr>
      </p:pic>
      <p:sp>
        <p:nvSpPr>
          <p:cNvPr id="23" name="Rectangle 22">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842060" y="3469541"/>
            <a:ext cx="1172550"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4D277E0C-991E-DD3C-C103-A5F82F7B018E}"/>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19</a:t>
            </a:fld>
            <a:endParaRPr lang="en-US" dirty="0"/>
          </a:p>
        </p:txBody>
      </p:sp>
    </p:spTree>
    <p:extLst>
      <p:ext uri="{BB962C8B-B14F-4D97-AF65-F5344CB8AC3E}">
        <p14:creationId xmlns:p14="http://schemas.microsoft.com/office/powerpoint/2010/main" val="3328165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66E353-D33D-9A37-B14F-1BE1058F412F}"/>
              </a:ext>
            </a:extLst>
          </p:cNvPr>
          <p:cNvSpPr>
            <a:spLocks noGrp="1"/>
          </p:cNvSpPr>
          <p:nvPr>
            <p:ph type="title"/>
          </p:nvPr>
        </p:nvSpPr>
        <p:spPr>
          <a:xfrm>
            <a:off x="1212957" y="580395"/>
            <a:ext cx="13855050" cy="1783425"/>
          </a:xfrm>
        </p:spPr>
        <p:txBody>
          <a:bodyPr anchor="b">
            <a:normAutofit/>
          </a:bodyPr>
          <a:lstStyle/>
          <a:p>
            <a:r>
              <a:rPr lang="en-US" sz="8100" dirty="0"/>
              <a:t>What is DICAS (DiCAS)?</a:t>
            </a:r>
          </a:p>
        </p:txBody>
      </p:sp>
      <p:grpSp>
        <p:nvGrpSpPr>
          <p:cNvPr id="28" name="Group 27">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2997552"/>
            <a:ext cx="17542625" cy="1173264"/>
            <a:chOff x="-2" y="1998368"/>
            <a:chExt cx="11695083" cy="782176"/>
          </a:xfrm>
        </p:grpSpPr>
        <p:sp>
          <p:nvSpPr>
            <p:cNvPr id="29" name="Rectangle 28">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Rectangle 31">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22176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DB8316F5-6467-675F-4E28-895DAA0C9A22}"/>
              </a:ext>
            </a:extLst>
          </p:cNvPr>
          <p:cNvSpPr>
            <a:spLocks noGrp="1"/>
          </p:cNvSpPr>
          <p:nvPr>
            <p:ph idx="1"/>
          </p:nvPr>
        </p:nvSpPr>
        <p:spPr>
          <a:xfrm>
            <a:off x="1190490" y="3562066"/>
            <a:ext cx="15215502" cy="5813945"/>
          </a:xfrm>
        </p:spPr>
        <p:txBody>
          <a:bodyPr anchor="ctr">
            <a:normAutofit/>
          </a:bodyPr>
          <a:lstStyle/>
          <a:p>
            <a:r>
              <a:rPr lang="en-US" sz="3100" dirty="0"/>
              <a:t>DICAS is a service of the </a:t>
            </a:r>
            <a:r>
              <a:rPr lang="en-US" sz="3100" dirty="0">
                <a:hlinkClick r:id="rId3"/>
              </a:rPr>
              <a:t>Academy of Nutrition and Dietetics</a:t>
            </a:r>
            <a:r>
              <a:rPr lang="en-US" sz="3100" dirty="0"/>
              <a:t> to assist future </a:t>
            </a:r>
            <a:r>
              <a:rPr lang="en-US" sz="3100" dirty="0">
                <a:hlinkClick r:id="rId4"/>
              </a:rPr>
              <a:t>Registered Dietitian Nutritionists (RDN)</a:t>
            </a:r>
            <a:r>
              <a:rPr lang="en-US" sz="3100" dirty="0"/>
              <a:t>.</a:t>
            </a:r>
          </a:p>
          <a:p>
            <a:r>
              <a:rPr lang="en-US" sz="3100" dirty="0"/>
              <a:t>DICAS offers a streamlined online application for individuals applying to </a:t>
            </a:r>
            <a:r>
              <a:rPr lang="en-US" sz="3100" dirty="0">
                <a:hlinkClick r:id="rId5"/>
              </a:rPr>
              <a:t>ACEND</a:t>
            </a:r>
            <a:r>
              <a:rPr lang="en-US" sz="3100" dirty="0"/>
              <a:t>* accredited dietetics supervised practice programs and/or graduate dietetics programs. </a:t>
            </a:r>
          </a:p>
          <a:p>
            <a:r>
              <a:rPr lang="en-US" sz="3100" dirty="0"/>
              <a:t>ACEND accredits a variety of program types that use DICAS to accept applications.</a:t>
            </a:r>
          </a:p>
          <a:p>
            <a:r>
              <a:rPr lang="en-US" sz="3100" dirty="0"/>
              <a:t>The web-based application service simplifies the dietetics application process by allowing applicants to apply to multiple programs with one application.</a:t>
            </a:r>
          </a:p>
          <a:p>
            <a:pPr lvl="1"/>
            <a:r>
              <a:rPr lang="en-US" sz="2500" dirty="0"/>
              <a:t>Link to DICAS: </a:t>
            </a:r>
            <a:r>
              <a:rPr lang="en-US" sz="2500" u="sng" dirty="0">
                <a:hlinkClick r:id="rId6"/>
              </a:rPr>
              <a:t>https://dicas.cas.myliaison.com/applicant-ux/#/login</a:t>
            </a:r>
            <a:endParaRPr lang="en-US" sz="2500" u="sng" dirty="0"/>
          </a:p>
          <a:p>
            <a:pPr lvl="1"/>
            <a:r>
              <a:rPr lang="en-US" sz="2500" dirty="0"/>
              <a:t>Note: </a:t>
            </a:r>
            <a:r>
              <a:rPr lang="en-US" sz="2500" b="1" dirty="0"/>
              <a:t>DiCAS and DICAS are interchangeable terms </a:t>
            </a:r>
            <a:r>
              <a:rPr lang="en-US" sz="2500" dirty="0"/>
              <a:t>and you will see both on applications, directions and program materials.</a:t>
            </a:r>
          </a:p>
          <a:p>
            <a:pPr marL="0" indent="0">
              <a:buNone/>
            </a:pPr>
            <a:r>
              <a:rPr lang="en-US" sz="2400" dirty="0"/>
              <a:t>*Accreditation Council for Education in Nutrition and Dietetics (ACEND)</a:t>
            </a:r>
          </a:p>
        </p:txBody>
      </p:sp>
      <p:sp>
        <p:nvSpPr>
          <p:cNvPr id="4" name="Slide Number Placeholder 3">
            <a:extLst>
              <a:ext uri="{FF2B5EF4-FFF2-40B4-BE49-F238E27FC236}">
                <a16:creationId xmlns:a16="http://schemas.microsoft.com/office/drawing/2014/main" id="{4FF93042-5228-8423-AA6D-2056F1E1D79C}"/>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a:pPr>
                <a:spcAft>
                  <a:spcPts val="600"/>
                </a:spcAft>
              </a:pPr>
              <a:t>2</a:t>
            </a:fld>
            <a:endParaRPr lang="en-US" dirty="0"/>
          </a:p>
        </p:txBody>
      </p:sp>
    </p:spTree>
    <p:extLst>
      <p:ext uri="{BB962C8B-B14F-4D97-AF65-F5344CB8AC3E}">
        <p14:creationId xmlns:p14="http://schemas.microsoft.com/office/powerpoint/2010/main" val="14419069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28494A9-B462-8067-8B20-468AD7AA120C}"/>
              </a:ext>
            </a:extLst>
          </p:cNvPr>
          <p:cNvSpPr>
            <a:spLocks noGrp="1"/>
          </p:cNvSpPr>
          <p:nvPr>
            <p:ph type="title"/>
          </p:nvPr>
        </p:nvSpPr>
        <p:spPr>
          <a:xfrm>
            <a:off x="1190493" y="580395"/>
            <a:ext cx="15099183" cy="1947672"/>
          </a:xfrm>
        </p:spPr>
        <p:txBody>
          <a:bodyPr anchor="b">
            <a:normAutofit/>
          </a:bodyPr>
          <a:lstStyle/>
          <a:p>
            <a:r>
              <a:rPr lang="en-US" sz="7200" dirty="0"/>
              <a:t>Academic History</a:t>
            </a:r>
          </a:p>
        </p:txBody>
      </p:sp>
      <p:sp>
        <p:nvSpPr>
          <p:cNvPr id="19" name="Rectangle 18">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 y="2998267"/>
            <a:ext cx="17181892" cy="11725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4019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B99BF2C-CEA3-A80A-0A1B-3CB617F1350D}"/>
              </a:ext>
            </a:extLst>
          </p:cNvPr>
          <p:cNvSpPr>
            <a:spLocks noGrp="1"/>
          </p:cNvSpPr>
          <p:nvPr>
            <p:ph idx="1"/>
          </p:nvPr>
        </p:nvSpPr>
        <p:spPr>
          <a:xfrm>
            <a:off x="1190491" y="3998794"/>
            <a:ext cx="7194477" cy="5471835"/>
          </a:xfrm>
        </p:spPr>
        <p:txBody>
          <a:bodyPr anchor="ctr">
            <a:normAutofit lnSpcReduction="10000"/>
          </a:bodyPr>
          <a:lstStyle/>
          <a:p>
            <a:r>
              <a:rPr lang="en-US" sz="3000" dirty="0"/>
              <a:t>You must input all your undergraduate and graduate information (if applicable) from all current and previously attended schools.</a:t>
            </a:r>
          </a:p>
          <a:p>
            <a:r>
              <a:rPr lang="en-US" sz="3000" dirty="0"/>
              <a:t>You must add Colleges Attended before you can enter coursework.</a:t>
            </a:r>
          </a:p>
          <a:p>
            <a:pPr lvl="1"/>
            <a:r>
              <a:rPr lang="en-US" sz="2400" dirty="0"/>
              <a:t>Add all colleges/universities attended, regardless if you earned a degree. </a:t>
            </a:r>
          </a:p>
          <a:p>
            <a:r>
              <a:rPr lang="en-US" sz="3000" dirty="0"/>
              <a:t>DPD applicants must include future coursework to complete the DPD and then certify their DPD coursework is included as already completed or as planned/future.</a:t>
            </a:r>
          </a:p>
          <a:p>
            <a:endParaRPr lang="en-US" sz="3000" dirty="0"/>
          </a:p>
          <a:p>
            <a:endParaRPr lang="en-US" sz="3000" dirty="0"/>
          </a:p>
        </p:txBody>
      </p:sp>
      <p:pic>
        <p:nvPicPr>
          <p:cNvPr id="7" name="Picture 6" descr="Screenshot of DICAS academic history progress tracker showing four sections: Colleges Attended, Coursework Entry, DPD Confirmation, and Standardized Tests. A circular progress bar with a graduation cap icon indicates  sections completed.&#10;">
            <a:extLst>
              <a:ext uri="{FF2B5EF4-FFF2-40B4-BE49-F238E27FC236}">
                <a16:creationId xmlns:a16="http://schemas.microsoft.com/office/drawing/2014/main" id="{0A37FF6A-266B-2832-7C54-290809390F12}"/>
              </a:ext>
            </a:extLst>
          </p:cNvPr>
          <p:cNvPicPr>
            <a:picLocks noChangeAspect="1"/>
          </p:cNvPicPr>
          <p:nvPr/>
        </p:nvPicPr>
        <p:blipFill>
          <a:blip r:embed="rId2"/>
          <a:srcRect r="29975"/>
          <a:stretch>
            <a:fillRect/>
          </a:stretch>
        </p:blipFill>
        <p:spPr>
          <a:xfrm>
            <a:off x="8867298" y="3726382"/>
            <a:ext cx="7725415" cy="5571366"/>
          </a:xfrm>
          <a:prstGeom prst="rect">
            <a:avLst/>
          </a:prstGeom>
        </p:spPr>
      </p:pic>
      <p:sp>
        <p:nvSpPr>
          <p:cNvPr id="23" name="Rectangle 22">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842060" y="3469541"/>
            <a:ext cx="1172550"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905260AE-5190-C5F6-6D99-4179AD4AA7A7}"/>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20</a:t>
            </a:fld>
            <a:endParaRPr lang="en-US" dirty="0"/>
          </a:p>
        </p:txBody>
      </p:sp>
    </p:spTree>
    <p:extLst>
      <p:ext uri="{BB962C8B-B14F-4D97-AF65-F5344CB8AC3E}">
        <p14:creationId xmlns:p14="http://schemas.microsoft.com/office/powerpoint/2010/main" val="31816184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D2DB7F2-F0D7-2799-4C83-126D7942B298}"/>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D6886C-020A-9F35-D42A-AAA841635CED}"/>
              </a:ext>
            </a:extLst>
          </p:cNvPr>
          <p:cNvSpPr>
            <a:spLocks noGrp="1"/>
          </p:cNvSpPr>
          <p:nvPr>
            <p:ph type="title"/>
          </p:nvPr>
        </p:nvSpPr>
        <p:spPr>
          <a:xfrm>
            <a:off x="884340" y="1284270"/>
            <a:ext cx="6840876" cy="1692102"/>
          </a:xfrm>
        </p:spPr>
        <p:txBody>
          <a:bodyPr anchor="ctr">
            <a:normAutofit fontScale="90000"/>
          </a:bodyPr>
          <a:lstStyle/>
          <a:p>
            <a:r>
              <a:rPr lang="en-US" sz="6000" dirty="0"/>
              <a:t>Academic History: Coursework Entry</a:t>
            </a:r>
          </a:p>
        </p:txBody>
      </p:sp>
      <p:grpSp>
        <p:nvGrpSpPr>
          <p:cNvPr id="32" name="Group 3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625226"/>
            <a:ext cx="532796" cy="1010190"/>
            <a:chOff x="0" y="823811"/>
            <a:chExt cx="355196" cy="673460"/>
          </a:xfrm>
        </p:grpSpPr>
        <p:sp>
          <p:nvSpPr>
            <p:cNvPr id="33" name="Rectangle 3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Rectangle 3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97627" y="3135853"/>
            <a:ext cx="644652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Content Placeholder 26">
            <a:extLst>
              <a:ext uri="{FF2B5EF4-FFF2-40B4-BE49-F238E27FC236}">
                <a16:creationId xmlns:a16="http://schemas.microsoft.com/office/drawing/2014/main" id="{7D6B49C7-B2A3-D0AD-EB1C-ABDD9C9A94FC}"/>
              </a:ext>
            </a:extLst>
          </p:cNvPr>
          <p:cNvSpPr>
            <a:spLocks noGrp="1"/>
          </p:cNvSpPr>
          <p:nvPr>
            <p:ph idx="1"/>
          </p:nvPr>
        </p:nvSpPr>
        <p:spPr>
          <a:xfrm>
            <a:off x="745236" y="3495757"/>
            <a:ext cx="7457068" cy="5969378"/>
          </a:xfrm>
        </p:spPr>
        <p:txBody>
          <a:bodyPr anchor="ctr">
            <a:normAutofit fontScale="92500" lnSpcReduction="10000"/>
          </a:bodyPr>
          <a:lstStyle/>
          <a:p>
            <a:r>
              <a:rPr lang="en-US" sz="3000" dirty="0"/>
              <a:t>Entry tips:</a:t>
            </a:r>
          </a:p>
          <a:p>
            <a:pPr lvl="1"/>
            <a:r>
              <a:rPr lang="en-US" sz="2800" dirty="0"/>
              <a:t>Have all transcripts available in front of you while entering courses.</a:t>
            </a:r>
          </a:p>
          <a:p>
            <a:pPr lvl="1"/>
            <a:r>
              <a:rPr lang="en-US" sz="2800" dirty="0"/>
              <a:t>Plan a few hours to enter your coursework.</a:t>
            </a:r>
          </a:p>
          <a:p>
            <a:pPr lvl="2"/>
            <a:r>
              <a:rPr lang="en-US" sz="2000" dirty="0"/>
              <a:t>It is not difficult but does take some time to ensure accuracy.</a:t>
            </a:r>
          </a:p>
          <a:p>
            <a:pPr lvl="2"/>
            <a:r>
              <a:rPr lang="en-US" sz="2000" dirty="0"/>
              <a:t>Coursework needs to be classified if appropriate for AP, labs, lecture, DPD Professional or Science, etc.</a:t>
            </a:r>
          </a:p>
          <a:p>
            <a:pPr lvl="1"/>
            <a:r>
              <a:rPr lang="en-US" sz="2800" dirty="0"/>
              <a:t>If you are a DPD applicant, have your DPD Course List Form from your DPD director.</a:t>
            </a:r>
          </a:p>
          <a:p>
            <a:pPr lvl="1"/>
            <a:r>
              <a:rPr lang="en-US" sz="2800" dirty="0"/>
              <a:t>If you plan to pay for Professional Transcript Entry (PTE), you MUST have all transcripts into DICAS before they begin the entry.  </a:t>
            </a:r>
          </a:p>
          <a:p>
            <a:pPr lvl="2"/>
            <a:r>
              <a:rPr lang="en-US" sz="2200" b="1" dirty="0"/>
              <a:t>Plan on it taking DICAS 2 to 3 weeks for transcript entry after your transcripts arrive.  </a:t>
            </a:r>
          </a:p>
          <a:p>
            <a:pPr lvl="2"/>
            <a:r>
              <a:rPr lang="en-US" sz="2000" dirty="0"/>
              <a:t>You must review the coursework for accuracy and certify after DICAS completes the PTE.</a:t>
            </a:r>
          </a:p>
          <a:p>
            <a:pPr marL="1371600" lvl="2" indent="0">
              <a:buNone/>
            </a:pPr>
            <a:endParaRPr lang="en-US" sz="2000" dirty="0"/>
          </a:p>
        </p:txBody>
      </p:sp>
      <p:sp>
        <p:nvSpPr>
          <p:cNvPr id="38" name="Rectangle 3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046505" y="0"/>
            <a:ext cx="2241495" cy="10287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8715" y="770779"/>
            <a:ext cx="9014049" cy="87518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Content Placeholder 8" descr="Screenshot of a coursework entry instruction page explaining how to accurately enter university or college coursework for GPA calculation. The text includes guidelines on designations, official transcripts, course listing, required course designations, and DPD application entry plan updates, with bullet points and bolded headings for clarity.&#10;&#10;">
            <a:extLst>
              <a:ext uri="{FF2B5EF4-FFF2-40B4-BE49-F238E27FC236}">
                <a16:creationId xmlns:a16="http://schemas.microsoft.com/office/drawing/2014/main" id="{7E73B36F-75C3-E2E2-2707-CC1BBABEF63B}"/>
              </a:ext>
            </a:extLst>
          </p:cNvPr>
          <p:cNvPicPr>
            <a:picLocks noChangeAspect="1"/>
          </p:cNvPicPr>
          <p:nvPr/>
        </p:nvPicPr>
        <p:blipFill>
          <a:blip r:embed="rId2"/>
          <a:srcRect r="38106" b="1"/>
          <a:stretch>
            <a:fillRect/>
          </a:stretch>
        </p:blipFill>
        <p:spPr>
          <a:xfrm>
            <a:off x="8809784" y="1046934"/>
            <a:ext cx="8295013" cy="8041038"/>
          </a:xfrm>
          <a:prstGeom prst="rect">
            <a:avLst/>
          </a:prstGeom>
        </p:spPr>
      </p:pic>
      <p:sp>
        <p:nvSpPr>
          <p:cNvPr id="4" name="Slide Number Placeholder 3">
            <a:extLst>
              <a:ext uri="{FF2B5EF4-FFF2-40B4-BE49-F238E27FC236}">
                <a16:creationId xmlns:a16="http://schemas.microsoft.com/office/drawing/2014/main" id="{6D9A5426-EE7C-B19C-BBB9-FB995B43DA51}"/>
              </a:ext>
            </a:extLst>
          </p:cNvPr>
          <p:cNvSpPr>
            <a:spLocks noGrp="1"/>
          </p:cNvSpPr>
          <p:nvPr>
            <p:ph type="sldNum" sz="quarter" idx="12"/>
          </p:nvPr>
        </p:nvSpPr>
        <p:spPr>
          <a:xfrm>
            <a:off x="14077605" y="9738360"/>
            <a:ext cx="1583574" cy="547687"/>
          </a:xfrm>
        </p:spPr>
        <p:txBody>
          <a:bodyPr>
            <a:normAutofit/>
          </a:bodyPr>
          <a:lstStyle/>
          <a:p>
            <a:pPr>
              <a:spcAft>
                <a:spcPts val="600"/>
              </a:spcAft>
            </a:pPr>
            <a:fld id="{B6F15528-21DE-4FAA-801E-634DDDAF4B2B}" type="slidenum">
              <a:rPr lang="en-US" smtClean="0"/>
              <a:pPr>
                <a:spcAft>
                  <a:spcPts val="600"/>
                </a:spcAft>
              </a:pPr>
              <a:t>21</a:t>
            </a:fld>
            <a:endParaRPr lang="en-US" dirty="0"/>
          </a:p>
        </p:txBody>
      </p:sp>
    </p:spTree>
    <p:extLst>
      <p:ext uri="{BB962C8B-B14F-4D97-AF65-F5344CB8AC3E}">
        <p14:creationId xmlns:p14="http://schemas.microsoft.com/office/powerpoint/2010/main" val="1174117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43F408-0237-CFFF-BB05-3217A741E4B1}"/>
            </a:ext>
          </a:extLst>
        </p:cNvPr>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6E48AFA-8884-4F68-A44F-D2C1E8609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2" name="Title 1">
            <a:extLst>
              <a:ext uri="{FF2B5EF4-FFF2-40B4-BE49-F238E27FC236}">
                <a16:creationId xmlns:a16="http://schemas.microsoft.com/office/drawing/2014/main" id="{61FAFE25-963B-1E14-B925-60301AF70FE0}"/>
              </a:ext>
            </a:extLst>
          </p:cNvPr>
          <p:cNvSpPr>
            <a:spLocks noGrp="1"/>
          </p:cNvSpPr>
          <p:nvPr>
            <p:ph type="title"/>
          </p:nvPr>
        </p:nvSpPr>
        <p:spPr>
          <a:xfrm>
            <a:off x="847868" y="455895"/>
            <a:ext cx="13564168" cy="1509384"/>
          </a:xfrm>
        </p:spPr>
        <p:txBody>
          <a:bodyPr>
            <a:normAutofit/>
          </a:bodyPr>
          <a:lstStyle/>
          <a:p>
            <a:r>
              <a:rPr lang="en-US" dirty="0"/>
              <a:t>Academic Records: Official Transcripts</a:t>
            </a:r>
          </a:p>
        </p:txBody>
      </p:sp>
      <p:sp>
        <p:nvSpPr>
          <p:cNvPr id="25" name="Arc 24">
            <a:extLst>
              <a:ext uri="{FF2B5EF4-FFF2-40B4-BE49-F238E27FC236}">
                <a16:creationId xmlns:a16="http://schemas.microsoft.com/office/drawing/2014/main" id="{969D19A6-08CB-498C-93EC-3FFB021FC6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269068">
            <a:off x="13076768" y="5008913"/>
            <a:ext cx="4481849" cy="448184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39EAEA34-6066-F7A5-58B5-A80A1D58A006}"/>
              </a:ext>
            </a:extLst>
          </p:cNvPr>
          <p:cNvSpPr>
            <a:spLocks noGrp="1"/>
          </p:cNvSpPr>
          <p:nvPr>
            <p:ph idx="1"/>
          </p:nvPr>
        </p:nvSpPr>
        <p:spPr>
          <a:xfrm>
            <a:off x="749140" y="2123527"/>
            <a:ext cx="16182834" cy="4178296"/>
          </a:xfrm>
        </p:spPr>
        <p:txBody>
          <a:bodyPr>
            <a:normAutofit lnSpcReduction="10000"/>
          </a:bodyPr>
          <a:lstStyle/>
          <a:p>
            <a:r>
              <a:rPr lang="en-US" sz="3600" dirty="0"/>
              <a:t>You must submit an official transcript for every college you currently and previously attended.</a:t>
            </a:r>
          </a:p>
          <a:p>
            <a:pPr lvl="1"/>
            <a:r>
              <a:rPr lang="en-US" sz="3000" dirty="0"/>
              <a:t>Be sure to know your CAS ID number from DICAS to include on your transcript orders.</a:t>
            </a:r>
          </a:p>
          <a:p>
            <a:pPr lvl="2"/>
            <a:r>
              <a:rPr lang="en-US" sz="2400" dirty="0"/>
              <a:t>CAS ID is at the top of your DICAS homepage.</a:t>
            </a:r>
          </a:p>
          <a:p>
            <a:r>
              <a:rPr lang="en-US" sz="3600" b="1" dirty="0"/>
              <a:t>Official transcripts must be sent directly from your Registrar to DICAS.</a:t>
            </a:r>
          </a:p>
          <a:p>
            <a:pPr lvl="1"/>
            <a:r>
              <a:rPr lang="en-US" sz="3000" dirty="0"/>
              <a:t>Some colleges mail transcripts to DICAS. Check DICAS for address.</a:t>
            </a:r>
          </a:p>
          <a:p>
            <a:pPr lvl="1"/>
            <a:r>
              <a:rPr lang="en-US" sz="3000" dirty="0"/>
              <a:t>Some colleges offer electronic transcripts that may be ordered within DICAS.</a:t>
            </a:r>
          </a:p>
          <a:p>
            <a:pPr lvl="1"/>
            <a:r>
              <a:rPr lang="en-US" sz="3000" dirty="0"/>
              <a:t>Always check with your college’s Registrar if you have questions. </a:t>
            </a:r>
          </a:p>
          <a:p>
            <a:endParaRPr lang="en-US" sz="3600" dirty="0"/>
          </a:p>
        </p:txBody>
      </p:sp>
      <p:pic>
        <p:nvPicPr>
          <p:cNvPr id="6" name="Picture 5" descr="Screenshot of an academic records webpage showing instructions for submitting official transcripts and foreign evaluations for college or university applications. The page includes a section titled &quot;Official Transcripts&quot; with a brief explanation and a button labeled &quot;ORDER&quot; for requesting transcripts electronically.&#10;">
            <a:extLst>
              <a:ext uri="{FF2B5EF4-FFF2-40B4-BE49-F238E27FC236}">
                <a16:creationId xmlns:a16="http://schemas.microsoft.com/office/drawing/2014/main" id="{23412AB3-C2AB-6E54-41B5-D84645474805}"/>
              </a:ext>
            </a:extLst>
          </p:cNvPr>
          <p:cNvPicPr>
            <a:picLocks noChangeAspect="1"/>
          </p:cNvPicPr>
          <p:nvPr/>
        </p:nvPicPr>
        <p:blipFill>
          <a:blip r:embed="rId2"/>
          <a:srcRect t="28053" r="8539"/>
          <a:stretch>
            <a:fillRect/>
          </a:stretch>
        </p:blipFill>
        <p:spPr>
          <a:xfrm>
            <a:off x="1107176" y="6492701"/>
            <a:ext cx="12390460" cy="2850946"/>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p:spPr>
      </p:pic>
      <p:sp>
        <p:nvSpPr>
          <p:cNvPr id="4" name="Slide Number Placeholder 3">
            <a:extLst>
              <a:ext uri="{FF2B5EF4-FFF2-40B4-BE49-F238E27FC236}">
                <a16:creationId xmlns:a16="http://schemas.microsoft.com/office/drawing/2014/main" id="{D5EF2D6C-B9A8-1BC6-E010-5864375FACB0}"/>
              </a:ext>
            </a:extLst>
          </p:cNvPr>
          <p:cNvSpPr>
            <a:spLocks noGrp="1"/>
          </p:cNvSpPr>
          <p:nvPr>
            <p:ph type="sldNum" sz="quarter" idx="12"/>
          </p:nvPr>
        </p:nvSpPr>
        <p:spPr>
          <a:xfrm>
            <a:off x="12915900" y="9534525"/>
            <a:ext cx="4114800" cy="547687"/>
          </a:xfrm>
        </p:spPr>
        <p:txBody>
          <a:bodyPr>
            <a:normAutofit/>
          </a:bodyPr>
          <a:lstStyle/>
          <a:p>
            <a:pPr>
              <a:spcAft>
                <a:spcPts val="600"/>
              </a:spcAft>
            </a:pPr>
            <a:fld id="{B6F15528-21DE-4FAA-801E-634DDDAF4B2B}" type="slidenum">
              <a:rPr lang="en-US" smtClean="0"/>
              <a:pPr>
                <a:spcAft>
                  <a:spcPts val="600"/>
                </a:spcAft>
              </a:pPr>
              <a:t>22</a:t>
            </a:fld>
            <a:endParaRPr lang="en-US" dirty="0"/>
          </a:p>
        </p:txBody>
      </p:sp>
    </p:spTree>
    <p:extLst>
      <p:ext uri="{BB962C8B-B14F-4D97-AF65-F5344CB8AC3E}">
        <p14:creationId xmlns:p14="http://schemas.microsoft.com/office/powerpoint/2010/main" val="456430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487664C-4E0F-1335-8376-118858440487}"/>
              </a:ext>
            </a:extLst>
          </p:cNvPr>
          <p:cNvSpPr>
            <a:spLocks noGrp="1"/>
          </p:cNvSpPr>
          <p:nvPr>
            <p:ph type="title"/>
          </p:nvPr>
        </p:nvSpPr>
        <p:spPr>
          <a:xfrm>
            <a:off x="1190493" y="580395"/>
            <a:ext cx="15099183" cy="1947672"/>
          </a:xfrm>
        </p:spPr>
        <p:txBody>
          <a:bodyPr anchor="b">
            <a:normAutofit/>
          </a:bodyPr>
          <a:lstStyle/>
          <a:p>
            <a:r>
              <a:rPr lang="en-US" sz="7200" dirty="0"/>
              <a:t>Supporting Information</a:t>
            </a:r>
          </a:p>
        </p:txBody>
      </p:sp>
      <p:sp>
        <p:nvSpPr>
          <p:cNvPr id="19" name="Rectangle 18">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 y="2998267"/>
            <a:ext cx="17181892" cy="11725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4019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D24AC82-E6B7-8A05-CBF0-E963F0C100C7}"/>
              </a:ext>
            </a:extLst>
          </p:cNvPr>
          <p:cNvSpPr>
            <a:spLocks noGrp="1"/>
          </p:cNvSpPr>
          <p:nvPr>
            <p:ph idx="1"/>
          </p:nvPr>
        </p:nvSpPr>
        <p:spPr>
          <a:xfrm>
            <a:off x="732830" y="3435240"/>
            <a:ext cx="7663451" cy="5459175"/>
          </a:xfrm>
        </p:spPr>
        <p:txBody>
          <a:bodyPr anchor="ctr">
            <a:normAutofit/>
          </a:bodyPr>
          <a:lstStyle/>
          <a:p>
            <a:r>
              <a:rPr lang="en-US" sz="2600" dirty="0"/>
              <a:t>This section of the application asks for information related to your:</a:t>
            </a:r>
          </a:p>
          <a:p>
            <a:pPr lvl="1"/>
            <a:r>
              <a:rPr lang="en-US" sz="2600" dirty="0"/>
              <a:t>Achievements</a:t>
            </a:r>
          </a:p>
          <a:p>
            <a:pPr lvl="1"/>
            <a:r>
              <a:rPr lang="en-US" sz="2600" dirty="0"/>
              <a:t>Experiences</a:t>
            </a:r>
          </a:p>
          <a:p>
            <a:pPr lvl="1"/>
            <a:r>
              <a:rPr lang="en-US" sz="2600" dirty="0"/>
              <a:t>Memberships</a:t>
            </a:r>
          </a:p>
          <a:p>
            <a:pPr lvl="1"/>
            <a:r>
              <a:rPr lang="en-US" sz="2600" dirty="0"/>
              <a:t>Licenses and certifications</a:t>
            </a:r>
          </a:p>
          <a:p>
            <a:pPr lvl="1"/>
            <a:r>
              <a:rPr lang="en-US" sz="2600" dirty="0"/>
              <a:t>Documents- CV/Resume, DPD Course List Form obtained from DPD Director</a:t>
            </a:r>
          </a:p>
          <a:p>
            <a:pPr lvl="1"/>
            <a:r>
              <a:rPr lang="en-US" sz="2600" dirty="0"/>
              <a:t>DPD verification statement (completed) or Declaration of Intent (in progress)</a:t>
            </a:r>
          </a:p>
        </p:txBody>
      </p:sp>
      <p:pic>
        <p:nvPicPr>
          <p:cNvPr id="7" name="Picture 6" descr="Screenshot of DICAS panel titled &quot;Supporting Information&quot; displaying a circular progress indicator segmented into six parts. The panel lists clickable categories including Achievements, Experiences, Memberships, Licenses and Certifications, Documents, and DPD Documents.">
            <a:extLst>
              <a:ext uri="{FF2B5EF4-FFF2-40B4-BE49-F238E27FC236}">
                <a16:creationId xmlns:a16="http://schemas.microsoft.com/office/drawing/2014/main" id="{C234F332-9573-D468-1B26-45DC863C28EC}"/>
              </a:ext>
            </a:extLst>
          </p:cNvPr>
          <p:cNvPicPr>
            <a:picLocks noChangeAspect="1"/>
          </p:cNvPicPr>
          <p:nvPr/>
        </p:nvPicPr>
        <p:blipFill>
          <a:blip r:embed="rId2"/>
          <a:stretch>
            <a:fillRect/>
          </a:stretch>
        </p:blipFill>
        <p:spPr>
          <a:xfrm>
            <a:off x="8262977" y="3537532"/>
            <a:ext cx="8067312" cy="3589954"/>
          </a:xfrm>
          <a:prstGeom prst="rect">
            <a:avLst/>
          </a:prstGeom>
        </p:spPr>
      </p:pic>
      <p:sp>
        <p:nvSpPr>
          <p:cNvPr id="23" name="Rectangle 22">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842060" y="3469541"/>
            <a:ext cx="1172550"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0DBACE7-B74C-DFC7-C594-E039466B590C}"/>
              </a:ext>
            </a:extLst>
          </p:cNvPr>
          <p:cNvSpPr txBox="1"/>
          <p:nvPr/>
        </p:nvSpPr>
        <p:spPr>
          <a:xfrm>
            <a:off x="8262977" y="7503337"/>
            <a:ext cx="8598090" cy="1661993"/>
          </a:xfrm>
          <a:prstGeom prst="rect">
            <a:avLst/>
          </a:prstGeom>
          <a:noFill/>
        </p:spPr>
        <p:txBody>
          <a:bodyPr wrap="square" rtlCol="0">
            <a:spAutoFit/>
          </a:bodyPr>
          <a:lstStyle/>
          <a:p>
            <a:r>
              <a:rPr lang="en-US" sz="2800" b="1" dirty="0"/>
              <a:t>Many programs expect applicants to have added Achievements, Experiences, and Memberships in this section even if those are on your Resume/CV.</a:t>
            </a:r>
          </a:p>
          <a:p>
            <a:endParaRPr lang="en-US" dirty="0"/>
          </a:p>
        </p:txBody>
      </p:sp>
      <p:sp>
        <p:nvSpPr>
          <p:cNvPr id="4" name="Slide Number Placeholder 3">
            <a:extLst>
              <a:ext uri="{FF2B5EF4-FFF2-40B4-BE49-F238E27FC236}">
                <a16:creationId xmlns:a16="http://schemas.microsoft.com/office/drawing/2014/main" id="{19299797-32C0-9E78-A369-B5C58D699388}"/>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23</a:t>
            </a:fld>
            <a:endParaRPr lang="en-US" dirty="0"/>
          </a:p>
        </p:txBody>
      </p:sp>
    </p:spTree>
    <p:extLst>
      <p:ext uri="{BB962C8B-B14F-4D97-AF65-F5344CB8AC3E}">
        <p14:creationId xmlns:p14="http://schemas.microsoft.com/office/powerpoint/2010/main" val="3511936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FA1944-AF65-61BF-815A-13A9C8BB6BEB}"/>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058A14AF-9FB5-4CC7-BA35-E8E85D3ED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EB5AF23-37B6-5F87-E9C5-2F613E344AAE}"/>
              </a:ext>
            </a:extLst>
          </p:cNvPr>
          <p:cNvSpPr>
            <a:spLocks noGrp="1"/>
          </p:cNvSpPr>
          <p:nvPr>
            <p:ph type="title"/>
          </p:nvPr>
        </p:nvSpPr>
        <p:spPr>
          <a:xfrm>
            <a:off x="1190493" y="580395"/>
            <a:ext cx="15099183" cy="1947672"/>
          </a:xfrm>
        </p:spPr>
        <p:txBody>
          <a:bodyPr anchor="b">
            <a:normAutofit/>
          </a:bodyPr>
          <a:lstStyle/>
          <a:p>
            <a:r>
              <a:rPr lang="en-US" sz="7200" dirty="0"/>
              <a:t>Supporting Information: Documents</a:t>
            </a:r>
          </a:p>
        </p:txBody>
      </p:sp>
      <p:sp>
        <p:nvSpPr>
          <p:cNvPr id="37" name="Rectangle 36">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 y="2998267"/>
            <a:ext cx="17181892" cy="117254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4019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7EE1F6A9-DBEA-767B-09AC-6B3FC4E3531D}"/>
              </a:ext>
            </a:extLst>
          </p:cNvPr>
          <p:cNvSpPr>
            <a:spLocks noGrp="1"/>
          </p:cNvSpPr>
          <p:nvPr>
            <p:ph idx="1"/>
          </p:nvPr>
        </p:nvSpPr>
        <p:spPr>
          <a:xfrm>
            <a:off x="336330" y="3911705"/>
            <a:ext cx="7000518" cy="6101252"/>
          </a:xfrm>
        </p:spPr>
        <p:txBody>
          <a:bodyPr anchor="ctr">
            <a:normAutofit fontScale="92500" lnSpcReduction="20000"/>
          </a:bodyPr>
          <a:lstStyle/>
          <a:p>
            <a:r>
              <a:rPr lang="en-US" sz="3200" dirty="0"/>
              <a:t>All applicants should upload a CV/Resume.</a:t>
            </a:r>
          </a:p>
          <a:p>
            <a:pPr lvl="1"/>
            <a:r>
              <a:rPr lang="en-US" sz="3000" dirty="0"/>
              <a:t>If you need to update your CV/Resume during the application year cycle, use the optional CV/Resume upload.</a:t>
            </a:r>
          </a:p>
          <a:p>
            <a:r>
              <a:rPr lang="en-US" sz="3200" dirty="0"/>
              <a:t>DPD Applicants must upload a course list form that they get from their DPD director.</a:t>
            </a:r>
          </a:p>
          <a:p>
            <a:r>
              <a:rPr lang="en-US" sz="3200" dirty="0"/>
              <a:t>Some program permit you to upload unofficial transcripts if…</a:t>
            </a:r>
          </a:p>
          <a:p>
            <a:pPr lvl="1"/>
            <a:r>
              <a:rPr lang="en-US" sz="2600" dirty="0"/>
              <a:t>You are waiting for official transcripts to arrive.</a:t>
            </a:r>
          </a:p>
          <a:p>
            <a:pPr lvl="1"/>
            <a:r>
              <a:rPr lang="en-US" sz="2600" dirty="0"/>
              <a:t>You have applied before final grades are in and they want to see final grades at the conclusion of a semester.</a:t>
            </a:r>
          </a:p>
          <a:p>
            <a:endParaRPr lang="en-US" sz="3600" dirty="0"/>
          </a:p>
          <a:p>
            <a:pPr lvl="1"/>
            <a:endParaRPr lang="en-US" sz="3000" dirty="0"/>
          </a:p>
        </p:txBody>
      </p:sp>
      <p:pic>
        <p:nvPicPr>
          <p:cNvPr id="6" name="Picture 5" descr="Screenshot of a document upload interface for DICAS showing required and optional documents. Sections include CV/Resume, DPD Course List Form, U.S. Unofficial Transcript, and Unofficial Foreign Degree Equivalency, each with status indicators and expandable options for uploading files.&#10;">
            <a:extLst>
              <a:ext uri="{FF2B5EF4-FFF2-40B4-BE49-F238E27FC236}">
                <a16:creationId xmlns:a16="http://schemas.microsoft.com/office/drawing/2014/main" id="{213E751C-5B27-6273-6E94-C17D47BF9E63}"/>
              </a:ext>
            </a:extLst>
          </p:cNvPr>
          <p:cNvPicPr>
            <a:picLocks noChangeAspect="1"/>
          </p:cNvPicPr>
          <p:nvPr/>
        </p:nvPicPr>
        <p:blipFill>
          <a:blip r:embed="rId2"/>
          <a:stretch>
            <a:fillRect/>
          </a:stretch>
        </p:blipFill>
        <p:spPr>
          <a:xfrm>
            <a:off x="7469007" y="3699720"/>
            <a:ext cx="10409945" cy="5335097"/>
          </a:xfrm>
          <a:prstGeom prst="rect">
            <a:avLst/>
          </a:prstGeom>
        </p:spPr>
      </p:pic>
      <p:sp>
        <p:nvSpPr>
          <p:cNvPr id="39" name="Rectangle 38">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842060" y="3469541"/>
            <a:ext cx="1172550" cy="22857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a:extLst>
              <a:ext uri="{FF2B5EF4-FFF2-40B4-BE49-F238E27FC236}">
                <a16:creationId xmlns:a16="http://schemas.microsoft.com/office/drawing/2014/main" id="{C00C87F5-14B7-9FCD-CDCF-7E37E4DB4626}"/>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24</a:t>
            </a:fld>
            <a:endParaRPr lang="en-US" dirty="0"/>
          </a:p>
        </p:txBody>
      </p:sp>
    </p:spTree>
    <p:extLst>
      <p:ext uri="{BB962C8B-B14F-4D97-AF65-F5344CB8AC3E}">
        <p14:creationId xmlns:p14="http://schemas.microsoft.com/office/powerpoint/2010/main" val="40817420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805C873-A4C7-08EF-1C86-3414F460B224}"/>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DFF0AFA-E9AD-B2AF-57A9-046385C217BC}"/>
              </a:ext>
            </a:extLst>
          </p:cNvPr>
          <p:cNvSpPr>
            <a:spLocks noGrp="1"/>
          </p:cNvSpPr>
          <p:nvPr>
            <p:ph type="title"/>
          </p:nvPr>
        </p:nvSpPr>
        <p:spPr>
          <a:xfrm>
            <a:off x="946404" y="960120"/>
            <a:ext cx="7228332" cy="2221992"/>
          </a:xfrm>
        </p:spPr>
        <p:txBody>
          <a:bodyPr anchor="b">
            <a:normAutofit/>
          </a:bodyPr>
          <a:lstStyle/>
          <a:p>
            <a:r>
              <a:rPr lang="en-US" sz="7500" dirty="0"/>
              <a:t>Submitting Your Application</a:t>
            </a:r>
          </a:p>
        </p:txBody>
      </p:sp>
      <p:sp>
        <p:nvSpPr>
          <p:cNvPr id="12"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917" y="3559302"/>
            <a:ext cx="4882642" cy="27432"/>
          </a:xfrm>
          <a:custGeom>
            <a:avLst/>
            <a:gdLst>
              <a:gd name="csX0" fmla="*/ 0 w 4882642"/>
              <a:gd name="csY0" fmla="*/ 0 h 27432"/>
              <a:gd name="csX1" fmla="*/ 648694 w 4882642"/>
              <a:gd name="csY1" fmla="*/ 0 h 27432"/>
              <a:gd name="csX2" fmla="*/ 1199735 w 4882642"/>
              <a:gd name="csY2" fmla="*/ 0 h 27432"/>
              <a:gd name="csX3" fmla="*/ 1799602 w 4882642"/>
              <a:gd name="csY3" fmla="*/ 0 h 27432"/>
              <a:gd name="csX4" fmla="*/ 2545949 w 4882642"/>
              <a:gd name="csY4" fmla="*/ 0 h 27432"/>
              <a:gd name="csX5" fmla="*/ 3194643 w 4882642"/>
              <a:gd name="csY5" fmla="*/ 0 h 27432"/>
              <a:gd name="csX6" fmla="*/ 3794510 w 4882642"/>
              <a:gd name="csY6" fmla="*/ 0 h 27432"/>
              <a:gd name="csX7" fmla="*/ 4882642 w 4882642"/>
              <a:gd name="csY7" fmla="*/ 0 h 27432"/>
              <a:gd name="csX8" fmla="*/ 4882642 w 4882642"/>
              <a:gd name="csY8" fmla="*/ 27432 h 27432"/>
              <a:gd name="csX9" fmla="*/ 4185122 w 4882642"/>
              <a:gd name="csY9" fmla="*/ 27432 h 27432"/>
              <a:gd name="csX10" fmla="*/ 3585254 w 4882642"/>
              <a:gd name="csY10" fmla="*/ 27432 h 27432"/>
              <a:gd name="csX11" fmla="*/ 2790081 w 4882642"/>
              <a:gd name="csY11" fmla="*/ 27432 h 27432"/>
              <a:gd name="csX12" fmla="*/ 2141387 w 4882642"/>
              <a:gd name="csY12" fmla="*/ 27432 h 27432"/>
              <a:gd name="csX13" fmla="*/ 1590346 w 4882642"/>
              <a:gd name="csY13" fmla="*/ 27432 h 27432"/>
              <a:gd name="csX14" fmla="*/ 844000 w 4882642"/>
              <a:gd name="csY14" fmla="*/ 27432 h 27432"/>
              <a:gd name="csX15" fmla="*/ 0 w 4882642"/>
              <a:gd name="csY15" fmla="*/ 27432 h 27432"/>
              <a:gd name="csX16" fmla="*/ 0 w 4882642"/>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882642" h="27432" fill="none" extrusionOk="0">
                <a:moveTo>
                  <a:pt x="0" y="0"/>
                </a:moveTo>
                <a:cubicBezTo>
                  <a:pt x="283896" y="15806"/>
                  <a:pt x="476914" y="-5705"/>
                  <a:pt x="648694" y="0"/>
                </a:cubicBezTo>
                <a:cubicBezTo>
                  <a:pt x="820474" y="5705"/>
                  <a:pt x="992491" y="-2560"/>
                  <a:pt x="1199735" y="0"/>
                </a:cubicBezTo>
                <a:cubicBezTo>
                  <a:pt x="1406979" y="2560"/>
                  <a:pt x="1535106" y="-12373"/>
                  <a:pt x="1799602" y="0"/>
                </a:cubicBezTo>
                <a:cubicBezTo>
                  <a:pt x="2064098" y="12373"/>
                  <a:pt x="2220857" y="34016"/>
                  <a:pt x="2545949" y="0"/>
                </a:cubicBezTo>
                <a:cubicBezTo>
                  <a:pt x="2871041" y="-34016"/>
                  <a:pt x="2930967" y="-6551"/>
                  <a:pt x="3194643" y="0"/>
                </a:cubicBezTo>
                <a:cubicBezTo>
                  <a:pt x="3458319" y="6551"/>
                  <a:pt x="3590719" y="-27970"/>
                  <a:pt x="3794510" y="0"/>
                </a:cubicBezTo>
                <a:cubicBezTo>
                  <a:pt x="3998301" y="27970"/>
                  <a:pt x="4343090" y="-39667"/>
                  <a:pt x="4882642" y="0"/>
                </a:cubicBezTo>
                <a:cubicBezTo>
                  <a:pt x="4881669" y="8304"/>
                  <a:pt x="4882164" y="21512"/>
                  <a:pt x="4882642" y="27432"/>
                </a:cubicBezTo>
                <a:cubicBezTo>
                  <a:pt x="4608564" y="7308"/>
                  <a:pt x="4394312" y="56256"/>
                  <a:pt x="4185122" y="27432"/>
                </a:cubicBezTo>
                <a:cubicBezTo>
                  <a:pt x="3975932" y="-1392"/>
                  <a:pt x="3827783" y="51583"/>
                  <a:pt x="3585254" y="27432"/>
                </a:cubicBezTo>
                <a:cubicBezTo>
                  <a:pt x="3342725" y="3281"/>
                  <a:pt x="3165015" y="17373"/>
                  <a:pt x="2790081" y="27432"/>
                </a:cubicBezTo>
                <a:cubicBezTo>
                  <a:pt x="2415147" y="37491"/>
                  <a:pt x="2453830" y="6816"/>
                  <a:pt x="2141387" y="27432"/>
                </a:cubicBezTo>
                <a:cubicBezTo>
                  <a:pt x="1828944" y="48048"/>
                  <a:pt x="1774219" y="17790"/>
                  <a:pt x="1590346" y="27432"/>
                </a:cubicBezTo>
                <a:cubicBezTo>
                  <a:pt x="1406473" y="37074"/>
                  <a:pt x="1200327" y="18527"/>
                  <a:pt x="844000" y="27432"/>
                </a:cubicBezTo>
                <a:cubicBezTo>
                  <a:pt x="487673" y="36337"/>
                  <a:pt x="322314" y="2648"/>
                  <a:pt x="0" y="27432"/>
                </a:cubicBezTo>
                <a:cubicBezTo>
                  <a:pt x="-1048" y="14992"/>
                  <a:pt x="-1120" y="7447"/>
                  <a:pt x="0" y="0"/>
                </a:cubicBezTo>
                <a:close/>
              </a:path>
              <a:path w="4882642" h="27432" stroke="0" extrusionOk="0">
                <a:moveTo>
                  <a:pt x="0" y="0"/>
                </a:moveTo>
                <a:cubicBezTo>
                  <a:pt x="238803" y="9040"/>
                  <a:pt x="494861" y="-4831"/>
                  <a:pt x="648694" y="0"/>
                </a:cubicBezTo>
                <a:cubicBezTo>
                  <a:pt x="802527" y="4831"/>
                  <a:pt x="991643" y="12575"/>
                  <a:pt x="1199735" y="0"/>
                </a:cubicBezTo>
                <a:cubicBezTo>
                  <a:pt x="1407827" y="-12575"/>
                  <a:pt x="1757315" y="9056"/>
                  <a:pt x="1994908" y="0"/>
                </a:cubicBezTo>
                <a:cubicBezTo>
                  <a:pt x="2232501" y="-9056"/>
                  <a:pt x="2370188" y="18797"/>
                  <a:pt x="2643602" y="0"/>
                </a:cubicBezTo>
                <a:cubicBezTo>
                  <a:pt x="2917016" y="-18797"/>
                  <a:pt x="3036387" y="10091"/>
                  <a:pt x="3292296" y="0"/>
                </a:cubicBezTo>
                <a:cubicBezTo>
                  <a:pt x="3548205" y="-10091"/>
                  <a:pt x="3892824" y="6516"/>
                  <a:pt x="4087469" y="0"/>
                </a:cubicBezTo>
                <a:cubicBezTo>
                  <a:pt x="4282114" y="-6516"/>
                  <a:pt x="4487997" y="-16222"/>
                  <a:pt x="4882642" y="0"/>
                </a:cubicBezTo>
                <a:cubicBezTo>
                  <a:pt x="4883127" y="9333"/>
                  <a:pt x="4883920" y="19699"/>
                  <a:pt x="4882642" y="27432"/>
                </a:cubicBezTo>
                <a:cubicBezTo>
                  <a:pt x="4665479" y="53358"/>
                  <a:pt x="4455363" y="34051"/>
                  <a:pt x="4282775" y="27432"/>
                </a:cubicBezTo>
                <a:cubicBezTo>
                  <a:pt x="4110187" y="20813"/>
                  <a:pt x="3781952" y="37808"/>
                  <a:pt x="3585254" y="27432"/>
                </a:cubicBezTo>
                <a:cubicBezTo>
                  <a:pt x="3388556" y="17056"/>
                  <a:pt x="3084641" y="41802"/>
                  <a:pt x="2887734" y="27432"/>
                </a:cubicBezTo>
                <a:cubicBezTo>
                  <a:pt x="2690827" y="13062"/>
                  <a:pt x="2491613" y="5294"/>
                  <a:pt x="2239040" y="27432"/>
                </a:cubicBezTo>
                <a:cubicBezTo>
                  <a:pt x="1986467" y="49570"/>
                  <a:pt x="1795483" y="63015"/>
                  <a:pt x="1443867" y="27432"/>
                </a:cubicBezTo>
                <a:cubicBezTo>
                  <a:pt x="1092251" y="-8151"/>
                  <a:pt x="850619" y="43704"/>
                  <a:pt x="648694" y="27432"/>
                </a:cubicBezTo>
                <a:cubicBezTo>
                  <a:pt x="446769" y="11160"/>
                  <a:pt x="306471" y="26408"/>
                  <a:pt x="0" y="27432"/>
                </a:cubicBezTo>
                <a:cubicBezTo>
                  <a:pt x="211" y="18145"/>
                  <a:pt x="120" y="6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EB1A4C7-7438-F2B1-00A2-54DC1A2F8429}"/>
              </a:ext>
            </a:extLst>
          </p:cNvPr>
          <p:cNvSpPr>
            <a:spLocks noGrp="1"/>
          </p:cNvSpPr>
          <p:nvPr>
            <p:ph idx="1"/>
          </p:nvPr>
        </p:nvSpPr>
        <p:spPr>
          <a:xfrm>
            <a:off x="946404" y="3991356"/>
            <a:ext cx="7228332" cy="5321808"/>
          </a:xfrm>
        </p:spPr>
        <p:txBody>
          <a:bodyPr anchor="t">
            <a:normAutofit/>
          </a:bodyPr>
          <a:lstStyle/>
          <a:p>
            <a:r>
              <a:rPr lang="en-US" sz="3100" dirty="0">
                <a:latin typeface="Arial"/>
                <a:cs typeface="Arial"/>
              </a:rPr>
              <a:t>You may submit your applications once they are complete.</a:t>
            </a:r>
          </a:p>
          <a:p>
            <a:r>
              <a:rPr lang="en-US" sz="3100" dirty="0">
                <a:latin typeface="Arial"/>
                <a:cs typeface="Arial"/>
              </a:rPr>
              <a:t>When you submit, you will pay an application fee to DICAS and often to the programs you are applying to.</a:t>
            </a:r>
          </a:p>
          <a:p>
            <a:pPr lvl="1"/>
            <a:r>
              <a:rPr lang="en-US" sz="2500" dirty="0">
                <a:latin typeface="Arial"/>
                <a:cs typeface="Arial"/>
              </a:rPr>
              <a:t>Check each program’s website for application fees and payment information.</a:t>
            </a:r>
          </a:p>
          <a:p>
            <a:r>
              <a:rPr lang="en-US" sz="3100" dirty="0">
                <a:latin typeface="Arial"/>
                <a:cs typeface="Arial"/>
              </a:rPr>
              <a:t>Applicants may also ask programs for any fee reductions or waivers.</a:t>
            </a:r>
          </a:p>
          <a:p>
            <a:pPr marL="685800" lvl="1" indent="0">
              <a:buNone/>
            </a:pPr>
            <a:endParaRPr lang="en-US" sz="3100" dirty="0">
              <a:latin typeface="Arial"/>
              <a:cs typeface="Arial"/>
            </a:endParaRPr>
          </a:p>
          <a:p>
            <a:endParaRPr lang="en-US" sz="3100" dirty="0"/>
          </a:p>
        </p:txBody>
      </p:sp>
      <p:pic>
        <p:nvPicPr>
          <p:cNvPr id="5" name="Picture 4" descr="A screenshot of a computer">
            <a:extLst>
              <a:ext uri="{FF2B5EF4-FFF2-40B4-BE49-F238E27FC236}">
                <a16:creationId xmlns:a16="http://schemas.microsoft.com/office/drawing/2014/main" id="{72E14D92-3754-0809-033F-E992F4C19841}"/>
              </a:ext>
            </a:extLst>
          </p:cNvPr>
          <p:cNvPicPr>
            <a:picLocks noChangeAspect="1"/>
          </p:cNvPicPr>
          <p:nvPr/>
        </p:nvPicPr>
        <p:blipFill>
          <a:blip r:embed="rId2">
            <a:extLst>
              <a:ext uri="{28A0092B-C50C-407E-A947-70E740481C1C}">
                <a14:useLocalDpi xmlns:a14="http://schemas.microsoft.com/office/drawing/2010/main" val="0"/>
              </a:ext>
            </a:extLst>
          </a:blip>
          <a:srcRect l="46266" t="23727" r="15683" b="47251"/>
          <a:stretch/>
        </p:blipFill>
        <p:spPr>
          <a:xfrm>
            <a:off x="9148572" y="2223756"/>
            <a:ext cx="8188452" cy="5839488"/>
          </a:xfrm>
          <a:prstGeom prst="rect">
            <a:avLst/>
          </a:prstGeom>
          <a:ln>
            <a:solidFill>
              <a:srgbClr val="000000"/>
            </a:solidFill>
          </a:ln>
        </p:spPr>
      </p:pic>
      <p:sp>
        <p:nvSpPr>
          <p:cNvPr id="4" name="Slide Number Placeholder 3">
            <a:extLst>
              <a:ext uri="{FF2B5EF4-FFF2-40B4-BE49-F238E27FC236}">
                <a16:creationId xmlns:a16="http://schemas.microsoft.com/office/drawing/2014/main" id="{F1F50259-9651-2604-7819-B55B6FEC199C}"/>
              </a:ext>
            </a:extLst>
          </p:cNvPr>
          <p:cNvSpPr>
            <a:spLocks noGrp="1"/>
          </p:cNvSpPr>
          <p:nvPr>
            <p:ph type="sldNum" sz="quarter" idx="12"/>
          </p:nvPr>
        </p:nvSpPr>
        <p:spPr>
          <a:xfrm>
            <a:off x="12915900" y="9534525"/>
            <a:ext cx="4114800" cy="547687"/>
          </a:xfrm>
        </p:spPr>
        <p:txBody>
          <a:bodyPr>
            <a:normAutofit/>
          </a:bodyPr>
          <a:lstStyle/>
          <a:p>
            <a:pPr>
              <a:spcAft>
                <a:spcPts val="600"/>
              </a:spcAft>
            </a:pPr>
            <a:fld id="{B6F15528-21DE-4FAA-801E-634DDDAF4B2B}" type="slidenum">
              <a:rPr lang="en-US" smtClean="0"/>
              <a:pPr>
                <a:spcAft>
                  <a:spcPts val="600"/>
                </a:spcAft>
              </a:pPr>
              <a:t>25</a:t>
            </a:fld>
            <a:endParaRPr lang="en-US" dirty="0"/>
          </a:p>
        </p:txBody>
      </p:sp>
    </p:spTree>
    <p:extLst>
      <p:ext uri="{BB962C8B-B14F-4D97-AF65-F5344CB8AC3E}">
        <p14:creationId xmlns:p14="http://schemas.microsoft.com/office/powerpoint/2010/main" val="12454743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8">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824895"/>
            <a:ext cx="1097278" cy="1010190"/>
            <a:chOff x="3940602" y="308034"/>
            <a:chExt cx="2116791" cy="3428999"/>
          </a:xfrm>
          <a:solidFill>
            <a:schemeClr val="accent4"/>
          </a:solidFill>
        </p:grpSpPr>
        <p:sp>
          <p:nvSpPr>
            <p:cNvPr id="20" name="Rectangle 19">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Rectangle 23">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18" y="920931"/>
            <a:ext cx="16361231" cy="284117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E3CE3A-3234-B35F-53D8-3D6D38E6B0E0}"/>
              </a:ext>
            </a:extLst>
          </p:cNvPr>
          <p:cNvSpPr>
            <a:spLocks noGrp="1"/>
          </p:cNvSpPr>
          <p:nvPr>
            <p:ph type="title"/>
          </p:nvPr>
        </p:nvSpPr>
        <p:spPr>
          <a:xfrm>
            <a:off x="1565446" y="1214847"/>
            <a:ext cx="14914074" cy="2331720"/>
          </a:xfrm>
        </p:spPr>
        <p:txBody>
          <a:bodyPr anchor="ctr">
            <a:normAutofit/>
          </a:bodyPr>
          <a:lstStyle/>
          <a:p>
            <a:r>
              <a:rPr lang="en-US" sz="7200" dirty="0"/>
              <a:t>Submitting Your Application</a:t>
            </a:r>
          </a:p>
        </p:txBody>
      </p:sp>
      <p:sp>
        <p:nvSpPr>
          <p:cNvPr id="3" name="Content Placeholder 2">
            <a:extLst>
              <a:ext uri="{FF2B5EF4-FFF2-40B4-BE49-F238E27FC236}">
                <a16:creationId xmlns:a16="http://schemas.microsoft.com/office/drawing/2014/main" id="{C31A7F78-BC46-E901-5EED-79FC56FC20A8}"/>
              </a:ext>
            </a:extLst>
          </p:cNvPr>
          <p:cNvSpPr>
            <a:spLocks noGrp="1"/>
          </p:cNvSpPr>
          <p:nvPr>
            <p:ph idx="1"/>
          </p:nvPr>
        </p:nvSpPr>
        <p:spPr>
          <a:xfrm>
            <a:off x="1567542" y="4056021"/>
            <a:ext cx="14911978" cy="5157249"/>
          </a:xfrm>
        </p:spPr>
        <p:txBody>
          <a:bodyPr anchor="ctr">
            <a:normAutofit fontScale="92500" lnSpcReduction="10000"/>
          </a:bodyPr>
          <a:lstStyle/>
          <a:p>
            <a:r>
              <a:rPr lang="en-US" sz="3600" dirty="0"/>
              <a:t>When you have completed all 3 sections of your application and the items required for one of your programs, you may submit an application.</a:t>
            </a:r>
          </a:p>
          <a:p>
            <a:pPr lvl="1"/>
            <a:r>
              <a:rPr lang="en-US" sz="3200" dirty="0"/>
              <a:t>You may submit one application at a time or all at once.</a:t>
            </a:r>
          </a:p>
          <a:p>
            <a:pPr lvl="1"/>
            <a:r>
              <a:rPr lang="en-US" sz="3200" dirty="0"/>
              <a:t>You may continue to submit different applications throughout the entire cycle (August 5-July 31).</a:t>
            </a:r>
          </a:p>
          <a:p>
            <a:r>
              <a:rPr lang="en-US" sz="3600" dirty="0"/>
              <a:t>Once you submit your first application in the cycle, some parts of your application become locked.</a:t>
            </a:r>
          </a:p>
          <a:p>
            <a:pPr lvl="1"/>
            <a:r>
              <a:rPr lang="en-US" sz="3200" dirty="0"/>
              <a:t>You may always edit in-progress coursework, planned, and future coursework under Coursework Entry.</a:t>
            </a:r>
          </a:p>
          <a:p>
            <a:pPr lvl="1"/>
            <a:r>
              <a:rPr lang="en-US" sz="3200" dirty="0"/>
              <a:t>You may add an updated Resume/CV. </a:t>
            </a:r>
          </a:p>
          <a:p>
            <a:pPr lvl="1"/>
            <a:r>
              <a:rPr lang="en-US" sz="3200" dirty="0"/>
              <a:t>You may add new Supporting Information. </a:t>
            </a:r>
          </a:p>
        </p:txBody>
      </p:sp>
      <p:cxnSp>
        <p:nvCxnSpPr>
          <p:cNvPr id="26" name="Straight Connector 2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57300" y="9727969"/>
            <a:ext cx="157734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5AFA654D-C05F-BFBD-85A1-C8D1C04BACB9}"/>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26</a:t>
            </a:fld>
            <a:endParaRPr lang="en-US" dirty="0"/>
          </a:p>
        </p:txBody>
      </p:sp>
    </p:spTree>
    <p:extLst>
      <p:ext uri="{BB962C8B-B14F-4D97-AF65-F5344CB8AC3E}">
        <p14:creationId xmlns:p14="http://schemas.microsoft.com/office/powerpoint/2010/main" val="135252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5F6A7CC-5D53-F5F1-4906-852C1F0DAC88}"/>
              </a:ext>
            </a:extLst>
          </p:cNvPr>
          <p:cNvSpPr>
            <a:spLocks noGrp="1"/>
          </p:cNvSpPr>
          <p:nvPr>
            <p:ph type="title"/>
          </p:nvPr>
        </p:nvSpPr>
        <p:spPr>
          <a:xfrm>
            <a:off x="946404" y="960120"/>
            <a:ext cx="11969496" cy="2221992"/>
          </a:xfrm>
        </p:spPr>
        <p:txBody>
          <a:bodyPr anchor="b">
            <a:normAutofit/>
          </a:bodyPr>
          <a:lstStyle/>
          <a:p>
            <a:r>
              <a:rPr lang="en-US" sz="8100" dirty="0"/>
              <a:t>Checking Application Status </a:t>
            </a:r>
          </a:p>
        </p:txBody>
      </p:sp>
      <p:sp>
        <p:nvSpPr>
          <p:cNvPr id="12"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917" y="3559302"/>
            <a:ext cx="4882642" cy="27432"/>
          </a:xfrm>
          <a:custGeom>
            <a:avLst/>
            <a:gdLst>
              <a:gd name="csX0" fmla="*/ 0 w 4882642"/>
              <a:gd name="csY0" fmla="*/ 0 h 27432"/>
              <a:gd name="csX1" fmla="*/ 648694 w 4882642"/>
              <a:gd name="csY1" fmla="*/ 0 h 27432"/>
              <a:gd name="csX2" fmla="*/ 1199735 w 4882642"/>
              <a:gd name="csY2" fmla="*/ 0 h 27432"/>
              <a:gd name="csX3" fmla="*/ 1799602 w 4882642"/>
              <a:gd name="csY3" fmla="*/ 0 h 27432"/>
              <a:gd name="csX4" fmla="*/ 2545949 w 4882642"/>
              <a:gd name="csY4" fmla="*/ 0 h 27432"/>
              <a:gd name="csX5" fmla="*/ 3194643 w 4882642"/>
              <a:gd name="csY5" fmla="*/ 0 h 27432"/>
              <a:gd name="csX6" fmla="*/ 3794510 w 4882642"/>
              <a:gd name="csY6" fmla="*/ 0 h 27432"/>
              <a:gd name="csX7" fmla="*/ 4882642 w 4882642"/>
              <a:gd name="csY7" fmla="*/ 0 h 27432"/>
              <a:gd name="csX8" fmla="*/ 4882642 w 4882642"/>
              <a:gd name="csY8" fmla="*/ 27432 h 27432"/>
              <a:gd name="csX9" fmla="*/ 4185122 w 4882642"/>
              <a:gd name="csY9" fmla="*/ 27432 h 27432"/>
              <a:gd name="csX10" fmla="*/ 3585254 w 4882642"/>
              <a:gd name="csY10" fmla="*/ 27432 h 27432"/>
              <a:gd name="csX11" fmla="*/ 2790081 w 4882642"/>
              <a:gd name="csY11" fmla="*/ 27432 h 27432"/>
              <a:gd name="csX12" fmla="*/ 2141387 w 4882642"/>
              <a:gd name="csY12" fmla="*/ 27432 h 27432"/>
              <a:gd name="csX13" fmla="*/ 1590346 w 4882642"/>
              <a:gd name="csY13" fmla="*/ 27432 h 27432"/>
              <a:gd name="csX14" fmla="*/ 844000 w 4882642"/>
              <a:gd name="csY14" fmla="*/ 27432 h 27432"/>
              <a:gd name="csX15" fmla="*/ 0 w 4882642"/>
              <a:gd name="csY15" fmla="*/ 27432 h 27432"/>
              <a:gd name="csX16" fmla="*/ 0 w 4882642"/>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882642" h="27432" fill="none" extrusionOk="0">
                <a:moveTo>
                  <a:pt x="0" y="0"/>
                </a:moveTo>
                <a:cubicBezTo>
                  <a:pt x="283896" y="15806"/>
                  <a:pt x="476914" y="-5705"/>
                  <a:pt x="648694" y="0"/>
                </a:cubicBezTo>
                <a:cubicBezTo>
                  <a:pt x="820474" y="5705"/>
                  <a:pt x="992491" y="-2560"/>
                  <a:pt x="1199735" y="0"/>
                </a:cubicBezTo>
                <a:cubicBezTo>
                  <a:pt x="1406979" y="2560"/>
                  <a:pt x="1535106" y="-12373"/>
                  <a:pt x="1799602" y="0"/>
                </a:cubicBezTo>
                <a:cubicBezTo>
                  <a:pt x="2064098" y="12373"/>
                  <a:pt x="2220857" y="34016"/>
                  <a:pt x="2545949" y="0"/>
                </a:cubicBezTo>
                <a:cubicBezTo>
                  <a:pt x="2871041" y="-34016"/>
                  <a:pt x="2930967" y="-6551"/>
                  <a:pt x="3194643" y="0"/>
                </a:cubicBezTo>
                <a:cubicBezTo>
                  <a:pt x="3458319" y="6551"/>
                  <a:pt x="3590719" y="-27970"/>
                  <a:pt x="3794510" y="0"/>
                </a:cubicBezTo>
                <a:cubicBezTo>
                  <a:pt x="3998301" y="27970"/>
                  <a:pt x="4343090" y="-39667"/>
                  <a:pt x="4882642" y="0"/>
                </a:cubicBezTo>
                <a:cubicBezTo>
                  <a:pt x="4881669" y="8304"/>
                  <a:pt x="4882164" y="21512"/>
                  <a:pt x="4882642" y="27432"/>
                </a:cubicBezTo>
                <a:cubicBezTo>
                  <a:pt x="4608564" y="7308"/>
                  <a:pt x="4394312" y="56256"/>
                  <a:pt x="4185122" y="27432"/>
                </a:cubicBezTo>
                <a:cubicBezTo>
                  <a:pt x="3975932" y="-1392"/>
                  <a:pt x="3827783" y="51583"/>
                  <a:pt x="3585254" y="27432"/>
                </a:cubicBezTo>
                <a:cubicBezTo>
                  <a:pt x="3342725" y="3281"/>
                  <a:pt x="3165015" y="17373"/>
                  <a:pt x="2790081" y="27432"/>
                </a:cubicBezTo>
                <a:cubicBezTo>
                  <a:pt x="2415147" y="37491"/>
                  <a:pt x="2453830" y="6816"/>
                  <a:pt x="2141387" y="27432"/>
                </a:cubicBezTo>
                <a:cubicBezTo>
                  <a:pt x="1828944" y="48048"/>
                  <a:pt x="1774219" y="17790"/>
                  <a:pt x="1590346" y="27432"/>
                </a:cubicBezTo>
                <a:cubicBezTo>
                  <a:pt x="1406473" y="37074"/>
                  <a:pt x="1200327" y="18527"/>
                  <a:pt x="844000" y="27432"/>
                </a:cubicBezTo>
                <a:cubicBezTo>
                  <a:pt x="487673" y="36337"/>
                  <a:pt x="322314" y="2648"/>
                  <a:pt x="0" y="27432"/>
                </a:cubicBezTo>
                <a:cubicBezTo>
                  <a:pt x="-1048" y="14992"/>
                  <a:pt x="-1120" y="7447"/>
                  <a:pt x="0" y="0"/>
                </a:cubicBezTo>
                <a:close/>
              </a:path>
              <a:path w="4882642" h="27432" stroke="0" extrusionOk="0">
                <a:moveTo>
                  <a:pt x="0" y="0"/>
                </a:moveTo>
                <a:cubicBezTo>
                  <a:pt x="238803" y="9040"/>
                  <a:pt x="494861" y="-4831"/>
                  <a:pt x="648694" y="0"/>
                </a:cubicBezTo>
                <a:cubicBezTo>
                  <a:pt x="802527" y="4831"/>
                  <a:pt x="991643" y="12575"/>
                  <a:pt x="1199735" y="0"/>
                </a:cubicBezTo>
                <a:cubicBezTo>
                  <a:pt x="1407827" y="-12575"/>
                  <a:pt x="1757315" y="9056"/>
                  <a:pt x="1994908" y="0"/>
                </a:cubicBezTo>
                <a:cubicBezTo>
                  <a:pt x="2232501" y="-9056"/>
                  <a:pt x="2370188" y="18797"/>
                  <a:pt x="2643602" y="0"/>
                </a:cubicBezTo>
                <a:cubicBezTo>
                  <a:pt x="2917016" y="-18797"/>
                  <a:pt x="3036387" y="10091"/>
                  <a:pt x="3292296" y="0"/>
                </a:cubicBezTo>
                <a:cubicBezTo>
                  <a:pt x="3548205" y="-10091"/>
                  <a:pt x="3892824" y="6516"/>
                  <a:pt x="4087469" y="0"/>
                </a:cubicBezTo>
                <a:cubicBezTo>
                  <a:pt x="4282114" y="-6516"/>
                  <a:pt x="4487997" y="-16222"/>
                  <a:pt x="4882642" y="0"/>
                </a:cubicBezTo>
                <a:cubicBezTo>
                  <a:pt x="4883127" y="9333"/>
                  <a:pt x="4883920" y="19699"/>
                  <a:pt x="4882642" y="27432"/>
                </a:cubicBezTo>
                <a:cubicBezTo>
                  <a:pt x="4665479" y="53358"/>
                  <a:pt x="4455363" y="34051"/>
                  <a:pt x="4282775" y="27432"/>
                </a:cubicBezTo>
                <a:cubicBezTo>
                  <a:pt x="4110187" y="20813"/>
                  <a:pt x="3781952" y="37808"/>
                  <a:pt x="3585254" y="27432"/>
                </a:cubicBezTo>
                <a:cubicBezTo>
                  <a:pt x="3388556" y="17056"/>
                  <a:pt x="3084641" y="41802"/>
                  <a:pt x="2887734" y="27432"/>
                </a:cubicBezTo>
                <a:cubicBezTo>
                  <a:pt x="2690827" y="13062"/>
                  <a:pt x="2491613" y="5294"/>
                  <a:pt x="2239040" y="27432"/>
                </a:cubicBezTo>
                <a:cubicBezTo>
                  <a:pt x="1986467" y="49570"/>
                  <a:pt x="1795483" y="63015"/>
                  <a:pt x="1443867" y="27432"/>
                </a:cubicBezTo>
                <a:cubicBezTo>
                  <a:pt x="1092251" y="-8151"/>
                  <a:pt x="850619" y="43704"/>
                  <a:pt x="648694" y="27432"/>
                </a:cubicBezTo>
                <a:cubicBezTo>
                  <a:pt x="446769" y="11160"/>
                  <a:pt x="306471" y="26408"/>
                  <a:pt x="0" y="27432"/>
                </a:cubicBezTo>
                <a:cubicBezTo>
                  <a:pt x="211" y="18145"/>
                  <a:pt x="120" y="6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5D3BE1A-1B4E-ACFA-EAFD-85BEBFEBF9B6}"/>
              </a:ext>
            </a:extLst>
          </p:cNvPr>
          <p:cNvSpPr>
            <a:spLocks noGrp="1"/>
          </p:cNvSpPr>
          <p:nvPr>
            <p:ph idx="1"/>
          </p:nvPr>
        </p:nvSpPr>
        <p:spPr>
          <a:xfrm>
            <a:off x="946404" y="3991356"/>
            <a:ext cx="11186456" cy="5321808"/>
          </a:xfrm>
        </p:spPr>
        <p:txBody>
          <a:bodyPr anchor="t">
            <a:normAutofit/>
          </a:bodyPr>
          <a:lstStyle/>
          <a:p>
            <a:r>
              <a:rPr lang="en-US" sz="3300" dirty="0"/>
              <a:t>The </a:t>
            </a:r>
            <a:r>
              <a:rPr lang="en-US" sz="3300" b="1" dirty="0"/>
              <a:t>What’s Next? </a:t>
            </a:r>
            <a:r>
              <a:rPr lang="en-US" sz="3300" dirty="0"/>
              <a:t>section of the DICAS Homepage offers tips on what to do next, what is still missing, and your submitted applications.</a:t>
            </a:r>
          </a:p>
          <a:p>
            <a:r>
              <a:rPr lang="en-US" sz="3300" dirty="0"/>
              <a:t>Tip- be sure to ask for Recommendations well in advance and confirm with your recommenders that they have received the request and can complete on time for your first application due date.</a:t>
            </a:r>
          </a:p>
        </p:txBody>
      </p:sp>
      <p:sp>
        <p:nvSpPr>
          <p:cNvPr id="4" name="Slide Number Placeholder 3">
            <a:extLst>
              <a:ext uri="{FF2B5EF4-FFF2-40B4-BE49-F238E27FC236}">
                <a16:creationId xmlns:a16="http://schemas.microsoft.com/office/drawing/2014/main" id="{42454F3A-EDB2-E627-77B4-02080E69D00B}"/>
              </a:ext>
            </a:extLst>
          </p:cNvPr>
          <p:cNvSpPr>
            <a:spLocks noGrp="1"/>
          </p:cNvSpPr>
          <p:nvPr>
            <p:ph type="sldNum" sz="quarter" idx="12"/>
          </p:nvPr>
        </p:nvSpPr>
        <p:spPr/>
        <p:txBody>
          <a:bodyPr/>
          <a:lstStyle/>
          <a:p>
            <a:fld id="{B6F15528-21DE-4FAA-801E-634DDDAF4B2B}" type="slidenum">
              <a:rPr lang="en-US" smtClean="0"/>
              <a:t>27</a:t>
            </a:fld>
            <a:endParaRPr lang="en-US" dirty="0"/>
          </a:p>
        </p:txBody>
      </p:sp>
      <p:pic>
        <p:nvPicPr>
          <p:cNvPr id="8" name="Picture 7" descr="Screenshot of a checklist titled &quot;WHAT'S NEXT?&quot; outlining steps for completing DICAS process. ">
            <a:extLst>
              <a:ext uri="{FF2B5EF4-FFF2-40B4-BE49-F238E27FC236}">
                <a16:creationId xmlns:a16="http://schemas.microsoft.com/office/drawing/2014/main" id="{AA814DAD-1BC8-80DF-8F35-F49C95326B0B}"/>
              </a:ext>
            </a:extLst>
          </p:cNvPr>
          <p:cNvPicPr>
            <a:picLocks noChangeAspect="1"/>
          </p:cNvPicPr>
          <p:nvPr/>
        </p:nvPicPr>
        <p:blipFill>
          <a:blip r:embed="rId2"/>
          <a:stretch>
            <a:fillRect/>
          </a:stretch>
        </p:blipFill>
        <p:spPr>
          <a:xfrm>
            <a:off x="12283840" y="3991356"/>
            <a:ext cx="5635622" cy="4839814"/>
          </a:xfrm>
          <a:prstGeom prst="rect">
            <a:avLst/>
          </a:prstGeom>
        </p:spPr>
      </p:pic>
    </p:spTree>
    <p:extLst>
      <p:ext uri="{BB962C8B-B14F-4D97-AF65-F5344CB8AC3E}">
        <p14:creationId xmlns:p14="http://schemas.microsoft.com/office/powerpoint/2010/main" val="2195514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0E0C5E-090C-7643-E194-2114E2A3BF5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B4AFE49-7A02-9CED-53BD-503009E98EFF}"/>
              </a:ext>
            </a:extLst>
          </p:cNvPr>
          <p:cNvSpPr>
            <a:spLocks noGrp="1"/>
          </p:cNvSpPr>
          <p:nvPr>
            <p:ph type="title"/>
          </p:nvPr>
        </p:nvSpPr>
        <p:spPr>
          <a:xfrm>
            <a:off x="960119" y="493776"/>
            <a:ext cx="12796823" cy="2674620"/>
          </a:xfrm>
        </p:spPr>
        <p:txBody>
          <a:bodyPr anchor="b">
            <a:normAutofit/>
          </a:bodyPr>
          <a:lstStyle/>
          <a:p>
            <a:r>
              <a:rPr lang="en-US" sz="8100" dirty="0"/>
              <a:t>Important DICAS Standardized Dates</a:t>
            </a:r>
          </a:p>
        </p:txBody>
      </p:sp>
      <p:sp>
        <p:nvSpPr>
          <p:cNvPr id="1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8428" y="3593592"/>
            <a:ext cx="6365383" cy="27432"/>
          </a:xfrm>
          <a:custGeom>
            <a:avLst/>
            <a:gdLst>
              <a:gd name="csX0" fmla="*/ 0 w 6365383"/>
              <a:gd name="csY0" fmla="*/ 0 h 27432"/>
              <a:gd name="csX1" fmla="*/ 636538 w 6365383"/>
              <a:gd name="csY1" fmla="*/ 0 h 27432"/>
              <a:gd name="csX2" fmla="*/ 1336730 w 6365383"/>
              <a:gd name="csY2" fmla="*/ 0 h 27432"/>
              <a:gd name="csX3" fmla="*/ 1909615 w 6365383"/>
              <a:gd name="csY3" fmla="*/ 0 h 27432"/>
              <a:gd name="csX4" fmla="*/ 2418846 w 6365383"/>
              <a:gd name="csY4" fmla="*/ 0 h 27432"/>
              <a:gd name="csX5" fmla="*/ 2928076 w 6365383"/>
              <a:gd name="csY5" fmla="*/ 0 h 27432"/>
              <a:gd name="csX6" fmla="*/ 3373653 w 6365383"/>
              <a:gd name="csY6" fmla="*/ 0 h 27432"/>
              <a:gd name="csX7" fmla="*/ 4137499 w 6365383"/>
              <a:gd name="csY7" fmla="*/ 0 h 27432"/>
              <a:gd name="csX8" fmla="*/ 4901345 w 6365383"/>
              <a:gd name="csY8" fmla="*/ 0 h 27432"/>
              <a:gd name="csX9" fmla="*/ 5665191 w 6365383"/>
              <a:gd name="csY9" fmla="*/ 0 h 27432"/>
              <a:gd name="csX10" fmla="*/ 6365383 w 6365383"/>
              <a:gd name="csY10" fmla="*/ 0 h 27432"/>
              <a:gd name="csX11" fmla="*/ 6365383 w 6365383"/>
              <a:gd name="csY11" fmla="*/ 27432 h 27432"/>
              <a:gd name="csX12" fmla="*/ 5728845 w 6365383"/>
              <a:gd name="csY12" fmla="*/ 27432 h 27432"/>
              <a:gd name="csX13" fmla="*/ 5028653 w 6365383"/>
              <a:gd name="csY13" fmla="*/ 27432 h 27432"/>
              <a:gd name="csX14" fmla="*/ 4583076 w 6365383"/>
              <a:gd name="csY14" fmla="*/ 27432 h 27432"/>
              <a:gd name="csX15" fmla="*/ 4137499 w 6365383"/>
              <a:gd name="csY15" fmla="*/ 27432 h 27432"/>
              <a:gd name="csX16" fmla="*/ 3691922 w 6365383"/>
              <a:gd name="csY16" fmla="*/ 27432 h 27432"/>
              <a:gd name="csX17" fmla="*/ 3182692 w 6365383"/>
              <a:gd name="csY17" fmla="*/ 27432 h 27432"/>
              <a:gd name="csX18" fmla="*/ 2673461 w 6365383"/>
              <a:gd name="csY18" fmla="*/ 27432 h 27432"/>
              <a:gd name="csX19" fmla="*/ 2164230 w 6365383"/>
              <a:gd name="csY19" fmla="*/ 27432 h 27432"/>
              <a:gd name="csX20" fmla="*/ 1655000 w 6365383"/>
              <a:gd name="csY20" fmla="*/ 27432 h 27432"/>
              <a:gd name="csX21" fmla="*/ 1145769 w 6365383"/>
              <a:gd name="csY21" fmla="*/ 27432 h 27432"/>
              <a:gd name="csX22" fmla="*/ 0 w 6365383"/>
              <a:gd name="csY22" fmla="*/ 27432 h 27432"/>
              <a:gd name="csX23" fmla="*/ 0 w 6365383"/>
              <a:gd name="csY23"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Lst>
            <a:rect l="l" t="t" r="r" b="b"/>
            <a:pathLst>
              <a:path w="6365383" h="27432" fill="none" extrusionOk="0">
                <a:moveTo>
                  <a:pt x="0" y="0"/>
                </a:moveTo>
                <a:cubicBezTo>
                  <a:pt x="164014" y="-28800"/>
                  <a:pt x="392589" y="16597"/>
                  <a:pt x="636538" y="0"/>
                </a:cubicBezTo>
                <a:cubicBezTo>
                  <a:pt x="880487" y="-16597"/>
                  <a:pt x="1095224" y="-7871"/>
                  <a:pt x="1336730" y="0"/>
                </a:cubicBezTo>
                <a:cubicBezTo>
                  <a:pt x="1578236" y="7871"/>
                  <a:pt x="1649337" y="-22384"/>
                  <a:pt x="1909615" y="0"/>
                </a:cubicBezTo>
                <a:cubicBezTo>
                  <a:pt x="2169893" y="22384"/>
                  <a:pt x="2279697" y="7436"/>
                  <a:pt x="2418846" y="0"/>
                </a:cubicBezTo>
                <a:cubicBezTo>
                  <a:pt x="2557995" y="-7436"/>
                  <a:pt x="2719158" y="24395"/>
                  <a:pt x="2928076" y="0"/>
                </a:cubicBezTo>
                <a:cubicBezTo>
                  <a:pt x="3136994" y="-24395"/>
                  <a:pt x="3236398" y="-16046"/>
                  <a:pt x="3373653" y="0"/>
                </a:cubicBezTo>
                <a:cubicBezTo>
                  <a:pt x="3510908" y="16046"/>
                  <a:pt x="3933654" y="-18835"/>
                  <a:pt x="4137499" y="0"/>
                </a:cubicBezTo>
                <a:cubicBezTo>
                  <a:pt x="4341344" y="18835"/>
                  <a:pt x="4634949" y="16518"/>
                  <a:pt x="4901345" y="0"/>
                </a:cubicBezTo>
                <a:cubicBezTo>
                  <a:pt x="5167741" y="-16518"/>
                  <a:pt x="5482502" y="-23233"/>
                  <a:pt x="5665191" y="0"/>
                </a:cubicBezTo>
                <a:cubicBezTo>
                  <a:pt x="5847880" y="23233"/>
                  <a:pt x="6038909" y="-19558"/>
                  <a:pt x="6365383" y="0"/>
                </a:cubicBezTo>
                <a:cubicBezTo>
                  <a:pt x="6366317" y="12270"/>
                  <a:pt x="6364320" y="20068"/>
                  <a:pt x="6365383" y="27432"/>
                </a:cubicBezTo>
                <a:cubicBezTo>
                  <a:pt x="6160909" y="45028"/>
                  <a:pt x="5918554" y="42323"/>
                  <a:pt x="5728845" y="27432"/>
                </a:cubicBezTo>
                <a:cubicBezTo>
                  <a:pt x="5539136" y="12541"/>
                  <a:pt x="5172149" y="23835"/>
                  <a:pt x="5028653" y="27432"/>
                </a:cubicBezTo>
                <a:cubicBezTo>
                  <a:pt x="4885157" y="31029"/>
                  <a:pt x="4768966" y="33290"/>
                  <a:pt x="4583076" y="27432"/>
                </a:cubicBezTo>
                <a:cubicBezTo>
                  <a:pt x="4397186" y="21574"/>
                  <a:pt x="4295537" y="38724"/>
                  <a:pt x="4137499" y="27432"/>
                </a:cubicBezTo>
                <a:cubicBezTo>
                  <a:pt x="3979461" y="16140"/>
                  <a:pt x="3895902" y="23317"/>
                  <a:pt x="3691922" y="27432"/>
                </a:cubicBezTo>
                <a:cubicBezTo>
                  <a:pt x="3487942" y="31547"/>
                  <a:pt x="3348597" y="42606"/>
                  <a:pt x="3182692" y="27432"/>
                </a:cubicBezTo>
                <a:cubicBezTo>
                  <a:pt x="3016787" y="12259"/>
                  <a:pt x="2922425" y="45987"/>
                  <a:pt x="2673461" y="27432"/>
                </a:cubicBezTo>
                <a:cubicBezTo>
                  <a:pt x="2424497" y="8877"/>
                  <a:pt x="2406338" y="46461"/>
                  <a:pt x="2164230" y="27432"/>
                </a:cubicBezTo>
                <a:cubicBezTo>
                  <a:pt x="1922122" y="8403"/>
                  <a:pt x="1843534" y="2368"/>
                  <a:pt x="1655000" y="27432"/>
                </a:cubicBezTo>
                <a:cubicBezTo>
                  <a:pt x="1466466" y="52497"/>
                  <a:pt x="1384300" y="39658"/>
                  <a:pt x="1145769" y="27432"/>
                </a:cubicBezTo>
                <a:cubicBezTo>
                  <a:pt x="907238" y="15206"/>
                  <a:pt x="344177" y="36391"/>
                  <a:pt x="0" y="27432"/>
                </a:cubicBezTo>
                <a:cubicBezTo>
                  <a:pt x="-1194" y="21937"/>
                  <a:pt x="1202" y="7917"/>
                  <a:pt x="0" y="0"/>
                </a:cubicBezTo>
                <a:close/>
              </a:path>
              <a:path w="6365383" h="27432" stroke="0" extrusionOk="0">
                <a:moveTo>
                  <a:pt x="0" y="0"/>
                </a:moveTo>
                <a:cubicBezTo>
                  <a:pt x="152654" y="12967"/>
                  <a:pt x="297359" y="-4977"/>
                  <a:pt x="509231" y="0"/>
                </a:cubicBezTo>
                <a:cubicBezTo>
                  <a:pt x="721103" y="4977"/>
                  <a:pt x="792740" y="-12744"/>
                  <a:pt x="954807" y="0"/>
                </a:cubicBezTo>
                <a:cubicBezTo>
                  <a:pt x="1116874" y="12744"/>
                  <a:pt x="1322429" y="24743"/>
                  <a:pt x="1464038" y="0"/>
                </a:cubicBezTo>
                <a:cubicBezTo>
                  <a:pt x="1605647" y="-24743"/>
                  <a:pt x="1947393" y="-20672"/>
                  <a:pt x="2100576" y="0"/>
                </a:cubicBezTo>
                <a:cubicBezTo>
                  <a:pt x="2253759" y="20672"/>
                  <a:pt x="2622231" y="-30966"/>
                  <a:pt x="2800769" y="0"/>
                </a:cubicBezTo>
                <a:cubicBezTo>
                  <a:pt x="2979307" y="30966"/>
                  <a:pt x="3356872" y="-13631"/>
                  <a:pt x="3564614" y="0"/>
                </a:cubicBezTo>
                <a:cubicBezTo>
                  <a:pt x="3772356" y="13631"/>
                  <a:pt x="4163183" y="-4973"/>
                  <a:pt x="4328460" y="0"/>
                </a:cubicBezTo>
                <a:cubicBezTo>
                  <a:pt x="4493737" y="4973"/>
                  <a:pt x="4672761" y="-9287"/>
                  <a:pt x="4901345" y="0"/>
                </a:cubicBezTo>
                <a:cubicBezTo>
                  <a:pt x="5129930" y="9287"/>
                  <a:pt x="5395146" y="9436"/>
                  <a:pt x="5601537" y="0"/>
                </a:cubicBezTo>
                <a:cubicBezTo>
                  <a:pt x="5807928" y="-9436"/>
                  <a:pt x="5983747" y="-13862"/>
                  <a:pt x="6365383" y="0"/>
                </a:cubicBezTo>
                <a:cubicBezTo>
                  <a:pt x="6365699" y="13405"/>
                  <a:pt x="6365869" y="14360"/>
                  <a:pt x="6365383" y="27432"/>
                </a:cubicBezTo>
                <a:cubicBezTo>
                  <a:pt x="6195306" y="29393"/>
                  <a:pt x="5872535" y="56613"/>
                  <a:pt x="5728845" y="27432"/>
                </a:cubicBezTo>
                <a:cubicBezTo>
                  <a:pt x="5585155" y="-1749"/>
                  <a:pt x="5272464" y="11679"/>
                  <a:pt x="5028653" y="27432"/>
                </a:cubicBezTo>
                <a:cubicBezTo>
                  <a:pt x="4784842" y="43185"/>
                  <a:pt x="4688244" y="28658"/>
                  <a:pt x="4455768" y="27432"/>
                </a:cubicBezTo>
                <a:cubicBezTo>
                  <a:pt x="4223293" y="26206"/>
                  <a:pt x="4032880" y="15477"/>
                  <a:pt x="3882884" y="27432"/>
                </a:cubicBezTo>
                <a:cubicBezTo>
                  <a:pt x="3732888" y="39387"/>
                  <a:pt x="3278726" y="-7170"/>
                  <a:pt x="3119038" y="27432"/>
                </a:cubicBezTo>
                <a:cubicBezTo>
                  <a:pt x="2959350" y="62034"/>
                  <a:pt x="2786856" y="40315"/>
                  <a:pt x="2609807" y="27432"/>
                </a:cubicBezTo>
                <a:cubicBezTo>
                  <a:pt x="2432758" y="14549"/>
                  <a:pt x="2064373" y="16547"/>
                  <a:pt x="1909615" y="27432"/>
                </a:cubicBezTo>
                <a:cubicBezTo>
                  <a:pt x="1754857" y="38317"/>
                  <a:pt x="1663685" y="27374"/>
                  <a:pt x="1464038" y="27432"/>
                </a:cubicBezTo>
                <a:cubicBezTo>
                  <a:pt x="1264391" y="27490"/>
                  <a:pt x="1071013" y="1487"/>
                  <a:pt x="827500" y="27432"/>
                </a:cubicBezTo>
                <a:cubicBezTo>
                  <a:pt x="583987" y="53377"/>
                  <a:pt x="349818" y="3910"/>
                  <a:pt x="0" y="27432"/>
                </a:cubicBezTo>
                <a:cubicBezTo>
                  <a:pt x="-116" y="21844"/>
                  <a:pt x="591" y="653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283CF54-58A7-C3D0-E319-9A1F18967FC3}"/>
              </a:ext>
            </a:extLst>
          </p:cNvPr>
          <p:cNvSpPr>
            <a:spLocks noGrp="1"/>
          </p:cNvSpPr>
          <p:nvPr>
            <p:ph idx="1"/>
          </p:nvPr>
        </p:nvSpPr>
        <p:spPr>
          <a:xfrm>
            <a:off x="960119" y="3930692"/>
            <a:ext cx="14762101" cy="5862532"/>
          </a:xfrm>
        </p:spPr>
        <p:txBody>
          <a:bodyPr>
            <a:normAutofit lnSpcReduction="10000"/>
          </a:bodyPr>
          <a:lstStyle/>
          <a:p>
            <a:pPr marL="457200" indent="-457200">
              <a:buFont typeface="Arial" panose="020B0604020202020204" pitchFamily="34" charset="0"/>
              <a:buChar char="•"/>
            </a:pPr>
            <a:r>
              <a:rPr lang="en-US" sz="3300" dirty="0">
                <a:effectLst/>
                <a:latin typeface="Helvetica" pitchFamily="2" charset="0"/>
              </a:rPr>
              <a:t>The DICAS portal opens on August 5</a:t>
            </a:r>
            <a:r>
              <a:rPr lang="en-US" sz="3300" baseline="30000" dirty="0">
                <a:effectLst/>
                <a:latin typeface="Helvetica" pitchFamily="2" charset="0"/>
              </a:rPr>
              <a:t>th</a:t>
            </a:r>
            <a:r>
              <a:rPr lang="en-US" sz="3300" dirty="0">
                <a:effectLst/>
                <a:latin typeface="Helvetica" pitchFamily="2" charset="0"/>
              </a:rPr>
              <a:t>.</a:t>
            </a:r>
          </a:p>
          <a:p>
            <a:pPr marL="457200" indent="-457200">
              <a:buFont typeface="Arial" panose="020B0604020202020204" pitchFamily="34" charset="0"/>
              <a:buChar char="•"/>
            </a:pPr>
            <a:r>
              <a:rPr lang="en-US" sz="3300" dirty="0">
                <a:effectLst/>
                <a:latin typeface="Helvetica" pitchFamily="2" charset="0"/>
              </a:rPr>
              <a:t>Application deadlines will vary by program. </a:t>
            </a:r>
          </a:p>
          <a:p>
            <a:pPr marL="457200" indent="-457200">
              <a:buFont typeface="Arial" panose="020B0604020202020204" pitchFamily="34" charset="0"/>
              <a:buChar char="•"/>
            </a:pPr>
            <a:r>
              <a:rPr lang="en-US" sz="3300" dirty="0">
                <a:effectLst/>
                <a:latin typeface="Helvetica" pitchFamily="2" charset="0"/>
              </a:rPr>
              <a:t>Regardless of the program’s application deadline, all programs must notify applicants of decision by: </a:t>
            </a:r>
          </a:p>
          <a:p>
            <a:pPr marL="1143000" lvl="1" indent="-457200"/>
            <a:r>
              <a:rPr lang="en-US" sz="2700" b="1" dirty="0">
                <a:effectLst/>
                <a:latin typeface="Helvetica" pitchFamily="2" charset="0"/>
              </a:rPr>
              <a:t>November 1</a:t>
            </a:r>
            <a:r>
              <a:rPr lang="en-US" sz="2700" b="1" baseline="30000" dirty="0">
                <a:effectLst/>
                <a:latin typeface="Helvetica" pitchFamily="2" charset="0"/>
              </a:rPr>
              <a:t>st</a:t>
            </a:r>
            <a:r>
              <a:rPr lang="en-US" sz="2700" b="1" dirty="0">
                <a:effectLst/>
                <a:latin typeface="Helvetica" pitchFamily="2" charset="0"/>
              </a:rPr>
              <a:t> for fall due dates</a:t>
            </a:r>
          </a:p>
          <a:p>
            <a:pPr marL="1143000" lvl="1" indent="-457200"/>
            <a:r>
              <a:rPr lang="en-US" sz="2700" b="1" dirty="0">
                <a:effectLst/>
                <a:latin typeface="Helvetica" pitchFamily="2" charset="0"/>
              </a:rPr>
              <a:t>March 1</a:t>
            </a:r>
            <a:r>
              <a:rPr lang="en-US" sz="2700" b="1" baseline="30000" dirty="0">
                <a:effectLst/>
                <a:latin typeface="Helvetica" pitchFamily="2" charset="0"/>
              </a:rPr>
              <a:t>st</a:t>
            </a:r>
            <a:r>
              <a:rPr lang="en-US" sz="2700" b="1" dirty="0">
                <a:effectLst/>
                <a:latin typeface="Helvetica" pitchFamily="2" charset="0"/>
              </a:rPr>
              <a:t> for spring due dates</a:t>
            </a:r>
          </a:p>
          <a:p>
            <a:pPr marL="457200" indent="-457200">
              <a:buFont typeface="Arial" panose="020B0604020202020204" pitchFamily="34" charset="0"/>
              <a:buChar char="•"/>
            </a:pPr>
            <a:r>
              <a:rPr lang="en-US" sz="3300" dirty="0">
                <a:effectLst/>
                <a:latin typeface="Helvetica" pitchFamily="2" charset="0"/>
              </a:rPr>
              <a:t>Applicants have until the following dates to respond to a program’s notification of decision: </a:t>
            </a:r>
          </a:p>
          <a:p>
            <a:pPr marL="1143000" lvl="1" indent="-457200"/>
            <a:r>
              <a:rPr lang="en-US" sz="2700" b="1" dirty="0">
                <a:effectLst/>
                <a:latin typeface="Helvetica" pitchFamily="2" charset="0"/>
              </a:rPr>
              <a:t>November 10</a:t>
            </a:r>
            <a:r>
              <a:rPr lang="en-US" sz="2700" b="1" baseline="30000" dirty="0">
                <a:effectLst/>
                <a:latin typeface="Helvetica" pitchFamily="2" charset="0"/>
              </a:rPr>
              <a:t>th </a:t>
            </a:r>
            <a:r>
              <a:rPr lang="en-US" sz="2700" b="1" dirty="0">
                <a:latin typeface="Helvetica" pitchFamily="2" charset="0"/>
              </a:rPr>
              <a:t>for fall due dates</a:t>
            </a:r>
            <a:endParaRPr lang="en-US" sz="2700" b="1" dirty="0">
              <a:effectLst/>
              <a:latin typeface="Helvetica" pitchFamily="2" charset="0"/>
            </a:endParaRPr>
          </a:p>
          <a:p>
            <a:pPr marL="1143000" lvl="1" indent="-457200"/>
            <a:r>
              <a:rPr lang="en-US" sz="2700" b="1" dirty="0">
                <a:effectLst/>
                <a:latin typeface="Helvetica" pitchFamily="2" charset="0"/>
              </a:rPr>
              <a:t>March 10</a:t>
            </a:r>
            <a:r>
              <a:rPr lang="en-US" sz="2700" b="1" baseline="30000" dirty="0">
                <a:effectLst/>
                <a:latin typeface="Helvetica" pitchFamily="2" charset="0"/>
              </a:rPr>
              <a:t>th</a:t>
            </a:r>
            <a:r>
              <a:rPr lang="en-US" sz="2700" b="1" dirty="0">
                <a:latin typeface="Helvetica" pitchFamily="2" charset="0"/>
              </a:rPr>
              <a:t> for spring due dates</a:t>
            </a:r>
          </a:p>
          <a:p>
            <a:pPr marL="457200" indent="-457200">
              <a:buFont typeface="Arial" panose="020B0604020202020204" pitchFamily="34" charset="0"/>
              <a:buChar char="•"/>
            </a:pPr>
            <a:r>
              <a:rPr lang="en-US" sz="3300" dirty="0">
                <a:effectLst/>
                <a:latin typeface="Helvetica" pitchFamily="2" charset="0"/>
              </a:rPr>
              <a:t>Some programs may</a:t>
            </a:r>
            <a:r>
              <a:rPr lang="en-US" sz="3300" dirty="0">
                <a:latin typeface="Helvetica" pitchFamily="2" charset="0"/>
              </a:rPr>
              <a:t> require a deposit immediately and use a waitlist.</a:t>
            </a:r>
            <a:endParaRPr lang="en-US" sz="3300" dirty="0">
              <a:effectLst/>
              <a:latin typeface="Helvetica" pitchFamily="2" charset="0"/>
            </a:endParaRPr>
          </a:p>
        </p:txBody>
      </p:sp>
      <p:sp>
        <p:nvSpPr>
          <p:cNvPr id="4" name="Slide Number Placeholder 3">
            <a:extLst>
              <a:ext uri="{FF2B5EF4-FFF2-40B4-BE49-F238E27FC236}">
                <a16:creationId xmlns:a16="http://schemas.microsoft.com/office/drawing/2014/main" id="{7BF3DCAC-10C5-F934-6B0C-07202041AFB3}"/>
              </a:ext>
            </a:extLst>
          </p:cNvPr>
          <p:cNvSpPr>
            <a:spLocks noGrp="1"/>
          </p:cNvSpPr>
          <p:nvPr>
            <p:ph type="sldNum" sz="quarter" idx="12"/>
          </p:nvPr>
        </p:nvSpPr>
        <p:spPr>
          <a:xfrm>
            <a:off x="12915900" y="9534525"/>
            <a:ext cx="4114800" cy="547687"/>
          </a:xfrm>
        </p:spPr>
        <p:txBody>
          <a:bodyPr>
            <a:normAutofit/>
          </a:bodyPr>
          <a:lstStyle/>
          <a:p>
            <a:pPr>
              <a:spcAft>
                <a:spcPts val="600"/>
              </a:spcAft>
            </a:pPr>
            <a:fld id="{B6F15528-21DE-4FAA-801E-634DDDAF4B2B}" type="slidenum">
              <a:rPr lang="en-US" smtClean="0"/>
              <a:pPr>
                <a:spcAft>
                  <a:spcPts val="600"/>
                </a:spcAft>
              </a:pPr>
              <a:t>28</a:t>
            </a:fld>
            <a:endParaRPr lang="en-US" dirty="0"/>
          </a:p>
        </p:txBody>
      </p:sp>
      <p:sp>
        <p:nvSpPr>
          <p:cNvPr id="7" name="object 4">
            <a:extLst>
              <a:ext uri="{FF2B5EF4-FFF2-40B4-BE49-F238E27FC236}">
                <a16:creationId xmlns:a16="http://schemas.microsoft.com/office/drawing/2014/main" id="{50204B6D-8248-AF40-BD15-BDAAACA44F21}"/>
              </a:ext>
            </a:extLst>
          </p:cNvPr>
          <p:cNvSpPr txBox="1"/>
          <p:nvPr/>
        </p:nvSpPr>
        <p:spPr>
          <a:xfrm>
            <a:off x="11626660" y="9605795"/>
            <a:ext cx="4749800" cy="289823"/>
          </a:xfrm>
          <a:prstGeom prst="rect">
            <a:avLst/>
          </a:prstGeom>
        </p:spPr>
        <p:txBody>
          <a:bodyPr vert="horz" wrap="square" lIns="0" tIns="12700" rIns="0" bIns="0" rtlCol="0">
            <a:spAutoFit/>
          </a:bodyPr>
          <a:lstStyle/>
          <a:p>
            <a:pPr marL="12700">
              <a:lnSpc>
                <a:spcPct val="100000"/>
              </a:lnSpc>
              <a:spcBef>
                <a:spcPts val="100"/>
              </a:spcBef>
            </a:pPr>
            <a:r>
              <a:rPr sz="1800" spc="-114" dirty="0">
                <a:latin typeface="Arial"/>
                <a:cs typeface="Arial"/>
              </a:rPr>
              <a:t>Source:</a:t>
            </a:r>
            <a:r>
              <a:rPr sz="1800" spc="-55" dirty="0">
                <a:latin typeface="Arial"/>
                <a:cs typeface="Arial"/>
              </a:rPr>
              <a:t> </a:t>
            </a:r>
            <a:r>
              <a:rPr lang="en-US" sz="1800" u="sng" spc="-25" dirty="0">
                <a:solidFill>
                  <a:srgbClr val="0000FF"/>
                </a:solidFill>
                <a:uFill>
                  <a:solidFill>
                    <a:srgbClr val="0000FF"/>
                  </a:solidFill>
                </a:uFill>
                <a:latin typeface="Arial"/>
                <a:cs typeface="Arial"/>
                <a:hlinkClick r:id="rId2"/>
              </a:rPr>
              <a:t>DICAS Applicant Information Handout</a:t>
            </a:r>
            <a:endParaRPr sz="1800" dirty="0">
              <a:latin typeface="Arial"/>
              <a:cs typeface="Arial"/>
            </a:endParaRPr>
          </a:p>
        </p:txBody>
      </p:sp>
    </p:spTree>
    <p:extLst>
      <p:ext uri="{BB962C8B-B14F-4D97-AF65-F5344CB8AC3E}">
        <p14:creationId xmlns:p14="http://schemas.microsoft.com/office/powerpoint/2010/main" val="13487536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12760D0-2D58-C5CD-E759-74C96E7CEA8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5111EA8-96BF-0247-7C18-A961D18AC3F1}"/>
              </a:ext>
            </a:extLst>
          </p:cNvPr>
          <p:cNvSpPr>
            <a:spLocks noGrp="1"/>
          </p:cNvSpPr>
          <p:nvPr>
            <p:ph type="title"/>
          </p:nvPr>
        </p:nvSpPr>
        <p:spPr>
          <a:xfrm>
            <a:off x="1257300" y="547687"/>
            <a:ext cx="15773400" cy="1988345"/>
          </a:xfrm>
        </p:spPr>
        <p:txBody>
          <a:bodyPr>
            <a:normAutofit fontScale="90000"/>
          </a:bodyPr>
          <a:lstStyle/>
          <a:p>
            <a:r>
              <a:rPr lang="en-US" sz="8100" dirty="0"/>
              <a:t>Applying to a Program at your Current Institution</a:t>
            </a:r>
          </a:p>
        </p:txBody>
      </p:sp>
      <p:sp>
        <p:nvSpPr>
          <p:cNvPr id="8"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3554" y="2516059"/>
            <a:ext cx="16280892" cy="27432"/>
          </a:xfrm>
          <a:custGeom>
            <a:avLst/>
            <a:gdLst>
              <a:gd name="csX0" fmla="*/ 0 w 16280892"/>
              <a:gd name="csY0" fmla="*/ 0 h 27432"/>
              <a:gd name="csX1" fmla="*/ 841179 w 16280892"/>
              <a:gd name="csY1" fmla="*/ 0 h 27432"/>
              <a:gd name="csX2" fmla="*/ 1682359 w 16280892"/>
              <a:gd name="csY2" fmla="*/ 0 h 27432"/>
              <a:gd name="csX3" fmla="*/ 2360729 w 16280892"/>
              <a:gd name="csY3" fmla="*/ 0 h 27432"/>
              <a:gd name="csX4" fmla="*/ 3039100 w 16280892"/>
              <a:gd name="csY4" fmla="*/ 0 h 27432"/>
              <a:gd name="csX5" fmla="*/ 3717470 w 16280892"/>
              <a:gd name="csY5" fmla="*/ 0 h 27432"/>
              <a:gd name="csX6" fmla="*/ 3907414 w 16280892"/>
              <a:gd name="csY6" fmla="*/ 0 h 27432"/>
              <a:gd name="csX7" fmla="*/ 4748593 w 16280892"/>
              <a:gd name="csY7" fmla="*/ 0 h 27432"/>
              <a:gd name="csX8" fmla="*/ 4938537 w 16280892"/>
              <a:gd name="csY8" fmla="*/ 0 h 27432"/>
              <a:gd name="csX9" fmla="*/ 5616908 w 16280892"/>
              <a:gd name="csY9" fmla="*/ 0 h 27432"/>
              <a:gd name="csX10" fmla="*/ 6620896 w 16280892"/>
              <a:gd name="csY10" fmla="*/ 0 h 27432"/>
              <a:gd name="csX11" fmla="*/ 7624884 w 16280892"/>
              <a:gd name="csY11" fmla="*/ 0 h 27432"/>
              <a:gd name="csX12" fmla="*/ 8466064 w 16280892"/>
              <a:gd name="csY12" fmla="*/ 0 h 27432"/>
              <a:gd name="csX13" fmla="*/ 8981625 w 16280892"/>
              <a:gd name="csY13" fmla="*/ 0 h 27432"/>
              <a:gd name="csX14" fmla="*/ 9171569 w 16280892"/>
              <a:gd name="csY14" fmla="*/ 0 h 27432"/>
              <a:gd name="csX15" fmla="*/ 9687131 w 16280892"/>
              <a:gd name="csY15" fmla="*/ 0 h 27432"/>
              <a:gd name="csX16" fmla="*/ 10528310 w 16280892"/>
              <a:gd name="csY16" fmla="*/ 0 h 27432"/>
              <a:gd name="csX17" fmla="*/ 11532298 w 16280892"/>
              <a:gd name="csY17" fmla="*/ 0 h 27432"/>
              <a:gd name="csX18" fmla="*/ 11722242 w 16280892"/>
              <a:gd name="csY18" fmla="*/ 0 h 27432"/>
              <a:gd name="csX19" fmla="*/ 11912186 w 16280892"/>
              <a:gd name="csY19" fmla="*/ 0 h 27432"/>
              <a:gd name="csX20" fmla="*/ 12916174 w 16280892"/>
              <a:gd name="csY20" fmla="*/ 0 h 27432"/>
              <a:gd name="csX21" fmla="*/ 13106118 w 16280892"/>
              <a:gd name="csY21" fmla="*/ 0 h 27432"/>
              <a:gd name="csX22" fmla="*/ 13784489 w 16280892"/>
              <a:gd name="csY22" fmla="*/ 0 h 27432"/>
              <a:gd name="csX23" fmla="*/ 14137241 w 16280892"/>
              <a:gd name="csY23" fmla="*/ 0 h 27432"/>
              <a:gd name="csX24" fmla="*/ 14489994 w 16280892"/>
              <a:gd name="csY24" fmla="*/ 0 h 27432"/>
              <a:gd name="csX25" fmla="*/ 14842747 w 16280892"/>
              <a:gd name="csY25" fmla="*/ 0 h 27432"/>
              <a:gd name="csX26" fmla="*/ 15195499 w 16280892"/>
              <a:gd name="csY26" fmla="*/ 0 h 27432"/>
              <a:gd name="csX27" fmla="*/ 16280892 w 16280892"/>
              <a:gd name="csY27" fmla="*/ 0 h 27432"/>
              <a:gd name="csX28" fmla="*/ 16280892 w 16280892"/>
              <a:gd name="csY28" fmla="*/ 27432 h 27432"/>
              <a:gd name="csX29" fmla="*/ 15765330 w 16280892"/>
              <a:gd name="csY29" fmla="*/ 27432 h 27432"/>
              <a:gd name="csX30" fmla="*/ 15412578 w 16280892"/>
              <a:gd name="csY30" fmla="*/ 27432 h 27432"/>
              <a:gd name="csX31" fmla="*/ 14571398 w 16280892"/>
              <a:gd name="csY31" fmla="*/ 27432 h 27432"/>
              <a:gd name="csX32" fmla="*/ 13567410 w 16280892"/>
              <a:gd name="csY32" fmla="*/ 27432 h 27432"/>
              <a:gd name="csX33" fmla="*/ 13051848 w 16280892"/>
              <a:gd name="csY33" fmla="*/ 27432 h 27432"/>
              <a:gd name="csX34" fmla="*/ 12047860 w 16280892"/>
              <a:gd name="csY34" fmla="*/ 27432 h 27432"/>
              <a:gd name="csX35" fmla="*/ 11369490 w 16280892"/>
              <a:gd name="csY35" fmla="*/ 27432 h 27432"/>
              <a:gd name="csX36" fmla="*/ 10365501 w 16280892"/>
              <a:gd name="csY36" fmla="*/ 27432 h 27432"/>
              <a:gd name="csX37" fmla="*/ 9361513 w 16280892"/>
              <a:gd name="csY37" fmla="*/ 27432 h 27432"/>
              <a:gd name="csX38" fmla="*/ 9008760 w 16280892"/>
              <a:gd name="csY38" fmla="*/ 27432 h 27432"/>
              <a:gd name="csX39" fmla="*/ 8493199 w 16280892"/>
              <a:gd name="csY39" fmla="*/ 27432 h 27432"/>
              <a:gd name="csX40" fmla="*/ 7814828 w 16280892"/>
              <a:gd name="csY40" fmla="*/ 27432 h 27432"/>
              <a:gd name="csX41" fmla="*/ 7136458 w 16280892"/>
              <a:gd name="csY41" fmla="*/ 27432 h 27432"/>
              <a:gd name="csX42" fmla="*/ 6295278 w 16280892"/>
              <a:gd name="csY42" fmla="*/ 27432 h 27432"/>
              <a:gd name="csX43" fmla="*/ 5942526 w 16280892"/>
              <a:gd name="csY43" fmla="*/ 27432 h 27432"/>
              <a:gd name="csX44" fmla="*/ 5589773 w 16280892"/>
              <a:gd name="csY44" fmla="*/ 27432 h 27432"/>
              <a:gd name="csX45" fmla="*/ 4585785 w 16280892"/>
              <a:gd name="csY45" fmla="*/ 27432 h 27432"/>
              <a:gd name="csX46" fmla="*/ 3581796 w 16280892"/>
              <a:gd name="csY46" fmla="*/ 27432 h 27432"/>
              <a:gd name="csX47" fmla="*/ 2903426 w 16280892"/>
              <a:gd name="csY47" fmla="*/ 27432 h 27432"/>
              <a:gd name="csX48" fmla="*/ 2713482 w 16280892"/>
              <a:gd name="csY48" fmla="*/ 27432 h 27432"/>
              <a:gd name="csX49" fmla="*/ 2523538 w 16280892"/>
              <a:gd name="csY49" fmla="*/ 27432 h 27432"/>
              <a:gd name="csX50" fmla="*/ 1519550 w 16280892"/>
              <a:gd name="csY50" fmla="*/ 27432 h 27432"/>
              <a:gd name="csX51" fmla="*/ 1003988 w 16280892"/>
              <a:gd name="csY51" fmla="*/ 27432 h 27432"/>
              <a:gd name="csX52" fmla="*/ 0 w 16280892"/>
              <a:gd name="csY52" fmla="*/ 27432 h 27432"/>
              <a:gd name="csX53" fmla="*/ 0 w 16280892"/>
              <a:gd name="csY53"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6280892" h="27432" fill="none" extrusionOk="0">
                <a:moveTo>
                  <a:pt x="0" y="0"/>
                </a:moveTo>
                <a:cubicBezTo>
                  <a:pt x="409643" y="37718"/>
                  <a:pt x="500439" y="-36667"/>
                  <a:pt x="841179" y="0"/>
                </a:cubicBezTo>
                <a:cubicBezTo>
                  <a:pt x="1181919" y="36667"/>
                  <a:pt x="1512729" y="-20894"/>
                  <a:pt x="1682359" y="0"/>
                </a:cubicBezTo>
                <a:cubicBezTo>
                  <a:pt x="1851989" y="20894"/>
                  <a:pt x="2107821" y="19681"/>
                  <a:pt x="2360729" y="0"/>
                </a:cubicBezTo>
                <a:cubicBezTo>
                  <a:pt x="2613637" y="-19681"/>
                  <a:pt x="2722918" y="17895"/>
                  <a:pt x="3039100" y="0"/>
                </a:cubicBezTo>
                <a:cubicBezTo>
                  <a:pt x="3355282" y="-17895"/>
                  <a:pt x="3419387" y="13801"/>
                  <a:pt x="3717470" y="0"/>
                </a:cubicBezTo>
                <a:cubicBezTo>
                  <a:pt x="4015553" y="-13801"/>
                  <a:pt x="3814431" y="7113"/>
                  <a:pt x="3907414" y="0"/>
                </a:cubicBezTo>
                <a:cubicBezTo>
                  <a:pt x="4000397" y="-7113"/>
                  <a:pt x="4537852" y="2053"/>
                  <a:pt x="4748593" y="0"/>
                </a:cubicBezTo>
                <a:cubicBezTo>
                  <a:pt x="4959334" y="-2053"/>
                  <a:pt x="4885146" y="651"/>
                  <a:pt x="4938537" y="0"/>
                </a:cubicBezTo>
                <a:cubicBezTo>
                  <a:pt x="4991928" y="-651"/>
                  <a:pt x="5331447" y="5729"/>
                  <a:pt x="5616908" y="0"/>
                </a:cubicBezTo>
                <a:cubicBezTo>
                  <a:pt x="5902369" y="-5729"/>
                  <a:pt x="6419677" y="15155"/>
                  <a:pt x="6620896" y="0"/>
                </a:cubicBezTo>
                <a:cubicBezTo>
                  <a:pt x="6822115" y="-15155"/>
                  <a:pt x="7129106" y="23573"/>
                  <a:pt x="7624884" y="0"/>
                </a:cubicBezTo>
                <a:cubicBezTo>
                  <a:pt x="8120662" y="-23573"/>
                  <a:pt x="8109589" y="-23431"/>
                  <a:pt x="8466064" y="0"/>
                </a:cubicBezTo>
                <a:cubicBezTo>
                  <a:pt x="8822539" y="23431"/>
                  <a:pt x="8773707" y="-19971"/>
                  <a:pt x="8981625" y="0"/>
                </a:cubicBezTo>
                <a:cubicBezTo>
                  <a:pt x="9189543" y="19971"/>
                  <a:pt x="9076883" y="-1357"/>
                  <a:pt x="9171569" y="0"/>
                </a:cubicBezTo>
                <a:cubicBezTo>
                  <a:pt x="9266255" y="1357"/>
                  <a:pt x="9482888" y="-9366"/>
                  <a:pt x="9687131" y="0"/>
                </a:cubicBezTo>
                <a:cubicBezTo>
                  <a:pt x="9891374" y="9366"/>
                  <a:pt x="10216856" y="36591"/>
                  <a:pt x="10528310" y="0"/>
                </a:cubicBezTo>
                <a:cubicBezTo>
                  <a:pt x="10839764" y="-36591"/>
                  <a:pt x="11327559" y="47801"/>
                  <a:pt x="11532298" y="0"/>
                </a:cubicBezTo>
                <a:cubicBezTo>
                  <a:pt x="11737037" y="-47801"/>
                  <a:pt x="11671078" y="-6214"/>
                  <a:pt x="11722242" y="0"/>
                </a:cubicBezTo>
                <a:cubicBezTo>
                  <a:pt x="11773406" y="6214"/>
                  <a:pt x="11836794" y="-8789"/>
                  <a:pt x="11912186" y="0"/>
                </a:cubicBezTo>
                <a:cubicBezTo>
                  <a:pt x="11987578" y="8789"/>
                  <a:pt x="12560026" y="-17178"/>
                  <a:pt x="12916174" y="0"/>
                </a:cubicBezTo>
                <a:cubicBezTo>
                  <a:pt x="13272322" y="17178"/>
                  <a:pt x="13066214" y="-8116"/>
                  <a:pt x="13106118" y="0"/>
                </a:cubicBezTo>
                <a:cubicBezTo>
                  <a:pt x="13146022" y="8116"/>
                  <a:pt x="13560520" y="-19828"/>
                  <a:pt x="13784489" y="0"/>
                </a:cubicBezTo>
                <a:cubicBezTo>
                  <a:pt x="14008458" y="19828"/>
                  <a:pt x="14029208" y="-693"/>
                  <a:pt x="14137241" y="0"/>
                </a:cubicBezTo>
                <a:cubicBezTo>
                  <a:pt x="14245274" y="693"/>
                  <a:pt x="14377822" y="7164"/>
                  <a:pt x="14489994" y="0"/>
                </a:cubicBezTo>
                <a:cubicBezTo>
                  <a:pt x="14602166" y="-7164"/>
                  <a:pt x="14759000" y="9517"/>
                  <a:pt x="14842747" y="0"/>
                </a:cubicBezTo>
                <a:cubicBezTo>
                  <a:pt x="14926494" y="-9517"/>
                  <a:pt x="15109709" y="2919"/>
                  <a:pt x="15195499" y="0"/>
                </a:cubicBezTo>
                <a:cubicBezTo>
                  <a:pt x="15281289" y="-2919"/>
                  <a:pt x="15925238" y="-21748"/>
                  <a:pt x="16280892" y="0"/>
                </a:cubicBezTo>
                <a:cubicBezTo>
                  <a:pt x="16281619" y="6650"/>
                  <a:pt x="16279930" y="15178"/>
                  <a:pt x="16280892" y="27432"/>
                </a:cubicBezTo>
                <a:cubicBezTo>
                  <a:pt x="16098512" y="48472"/>
                  <a:pt x="15881289" y="22250"/>
                  <a:pt x="15765330" y="27432"/>
                </a:cubicBezTo>
                <a:cubicBezTo>
                  <a:pt x="15649371" y="32614"/>
                  <a:pt x="15567326" y="15228"/>
                  <a:pt x="15412578" y="27432"/>
                </a:cubicBezTo>
                <a:cubicBezTo>
                  <a:pt x="15257830" y="39636"/>
                  <a:pt x="14785880" y="29504"/>
                  <a:pt x="14571398" y="27432"/>
                </a:cubicBezTo>
                <a:cubicBezTo>
                  <a:pt x="14356916" y="25360"/>
                  <a:pt x="13827427" y="61696"/>
                  <a:pt x="13567410" y="27432"/>
                </a:cubicBezTo>
                <a:cubicBezTo>
                  <a:pt x="13307393" y="-6832"/>
                  <a:pt x="13200066" y="1718"/>
                  <a:pt x="13051848" y="27432"/>
                </a:cubicBezTo>
                <a:cubicBezTo>
                  <a:pt x="12903630" y="53146"/>
                  <a:pt x="12400701" y="6921"/>
                  <a:pt x="12047860" y="27432"/>
                </a:cubicBezTo>
                <a:cubicBezTo>
                  <a:pt x="11695019" y="47943"/>
                  <a:pt x="11598024" y="51997"/>
                  <a:pt x="11369490" y="27432"/>
                </a:cubicBezTo>
                <a:cubicBezTo>
                  <a:pt x="11140956" y="2868"/>
                  <a:pt x="10761954" y="12862"/>
                  <a:pt x="10365501" y="27432"/>
                </a:cubicBezTo>
                <a:cubicBezTo>
                  <a:pt x="9969048" y="42002"/>
                  <a:pt x="9790411" y="328"/>
                  <a:pt x="9361513" y="27432"/>
                </a:cubicBezTo>
                <a:cubicBezTo>
                  <a:pt x="8932615" y="54536"/>
                  <a:pt x="9113926" y="34318"/>
                  <a:pt x="9008760" y="27432"/>
                </a:cubicBezTo>
                <a:cubicBezTo>
                  <a:pt x="8903594" y="20546"/>
                  <a:pt x="8614812" y="23184"/>
                  <a:pt x="8493199" y="27432"/>
                </a:cubicBezTo>
                <a:cubicBezTo>
                  <a:pt x="8371586" y="31680"/>
                  <a:pt x="8091918" y="43164"/>
                  <a:pt x="7814828" y="27432"/>
                </a:cubicBezTo>
                <a:cubicBezTo>
                  <a:pt x="7537738" y="11700"/>
                  <a:pt x="7462803" y="16870"/>
                  <a:pt x="7136458" y="27432"/>
                </a:cubicBezTo>
                <a:cubicBezTo>
                  <a:pt x="6810113" y="37995"/>
                  <a:pt x="6525162" y="52361"/>
                  <a:pt x="6295278" y="27432"/>
                </a:cubicBezTo>
                <a:cubicBezTo>
                  <a:pt x="6065394" y="2503"/>
                  <a:pt x="6069908" y="30755"/>
                  <a:pt x="5942526" y="27432"/>
                </a:cubicBezTo>
                <a:cubicBezTo>
                  <a:pt x="5815144" y="24109"/>
                  <a:pt x="5717369" y="11415"/>
                  <a:pt x="5589773" y="27432"/>
                </a:cubicBezTo>
                <a:cubicBezTo>
                  <a:pt x="5462177" y="43449"/>
                  <a:pt x="5013558" y="23556"/>
                  <a:pt x="4585785" y="27432"/>
                </a:cubicBezTo>
                <a:cubicBezTo>
                  <a:pt x="4158012" y="31308"/>
                  <a:pt x="3847085" y="18090"/>
                  <a:pt x="3581796" y="27432"/>
                </a:cubicBezTo>
                <a:cubicBezTo>
                  <a:pt x="3316507" y="36774"/>
                  <a:pt x="3154713" y="31771"/>
                  <a:pt x="2903426" y="27432"/>
                </a:cubicBezTo>
                <a:cubicBezTo>
                  <a:pt x="2652139" y="23094"/>
                  <a:pt x="2773806" y="35830"/>
                  <a:pt x="2713482" y="27432"/>
                </a:cubicBezTo>
                <a:cubicBezTo>
                  <a:pt x="2653158" y="19034"/>
                  <a:pt x="2600711" y="22540"/>
                  <a:pt x="2523538" y="27432"/>
                </a:cubicBezTo>
                <a:cubicBezTo>
                  <a:pt x="2446365" y="32324"/>
                  <a:pt x="1741229" y="20965"/>
                  <a:pt x="1519550" y="27432"/>
                </a:cubicBezTo>
                <a:cubicBezTo>
                  <a:pt x="1297871" y="33899"/>
                  <a:pt x="1125646" y="48277"/>
                  <a:pt x="1003988" y="27432"/>
                </a:cubicBezTo>
                <a:cubicBezTo>
                  <a:pt x="882330" y="6587"/>
                  <a:pt x="341133" y="60519"/>
                  <a:pt x="0" y="27432"/>
                </a:cubicBezTo>
                <a:cubicBezTo>
                  <a:pt x="-1251" y="16359"/>
                  <a:pt x="1039" y="7572"/>
                  <a:pt x="0" y="0"/>
                </a:cubicBezTo>
                <a:close/>
              </a:path>
              <a:path w="16280892" h="27432" stroke="0" extrusionOk="0">
                <a:moveTo>
                  <a:pt x="0" y="0"/>
                </a:moveTo>
                <a:cubicBezTo>
                  <a:pt x="132094" y="5368"/>
                  <a:pt x="295768" y="171"/>
                  <a:pt x="515562" y="0"/>
                </a:cubicBezTo>
                <a:cubicBezTo>
                  <a:pt x="735356" y="-171"/>
                  <a:pt x="631430" y="3629"/>
                  <a:pt x="705505" y="0"/>
                </a:cubicBezTo>
                <a:cubicBezTo>
                  <a:pt x="779580" y="-3629"/>
                  <a:pt x="1236188" y="21817"/>
                  <a:pt x="1709494" y="0"/>
                </a:cubicBezTo>
                <a:cubicBezTo>
                  <a:pt x="2182800" y="-21817"/>
                  <a:pt x="2009833" y="-8078"/>
                  <a:pt x="2225055" y="0"/>
                </a:cubicBezTo>
                <a:cubicBezTo>
                  <a:pt x="2440277" y="8078"/>
                  <a:pt x="2576987" y="-3690"/>
                  <a:pt x="2740617" y="0"/>
                </a:cubicBezTo>
                <a:cubicBezTo>
                  <a:pt x="2904247" y="3690"/>
                  <a:pt x="3320878" y="-23618"/>
                  <a:pt x="3744605" y="0"/>
                </a:cubicBezTo>
                <a:cubicBezTo>
                  <a:pt x="4168332" y="23618"/>
                  <a:pt x="3960785" y="-13202"/>
                  <a:pt x="4097358" y="0"/>
                </a:cubicBezTo>
                <a:cubicBezTo>
                  <a:pt x="4233931" y="13202"/>
                  <a:pt x="4707387" y="-19923"/>
                  <a:pt x="5101346" y="0"/>
                </a:cubicBezTo>
                <a:cubicBezTo>
                  <a:pt x="5495305" y="19923"/>
                  <a:pt x="5819839" y="-2146"/>
                  <a:pt x="6105334" y="0"/>
                </a:cubicBezTo>
                <a:cubicBezTo>
                  <a:pt x="6390829" y="2146"/>
                  <a:pt x="6451820" y="-10129"/>
                  <a:pt x="6783705" y="0"/>
                </a:cubicBezTo>
                <a:cubicBezTo>
                  <a:pt x="7115590" y="10129"/>
                  <a:pt x="7343272" y="6830"/>
                  <a:pt x="7787693" y="0"/>
                </a:cubicBezTo>
                <a:cubicBezTo>
                  <a:pt x="8232114" y="-6830"/>
                  <a:pt x="8084321" y="-8759"/>
                  <a:pt x="8303255" y="0"/>
                </a:cubicBezTo>
                <a:cubicBezTo>
                  <a:pt x="8522189" y="8759"/>
                  <a:pt x="8642548" y="10676"/>
                  <a:pt x="8818816" y="0"/>
                </a:cubicBezTo>
                <a:cubicBezTo>
                  <a:pt x="8995084" y="-10676"/>
                  <a:pt x="9419823" y="19068"/>
                  <a:pt x="9659996" y="0"/>
                </a:cubicBezTo>
                <a:cubicBezTo>
                  <a:pt x="9900169" y="-19068"/>
                  <a:pt x="9981281" y="-18291"/>
                  <a:pt x="10175557" y="0"/>
                </a:cubicBezTo>
                <a:cubicBezTo>
                  <a:pt x="10369833" y="18291"/>
                  <a:pt x="10761846" y="3543"/>
                  <a:pt x="11179546" y="0"/>
                </a:cubicBezTo>
                <a:cubicBezTo>
                  <a:pt x="11597246" y="-3543"/>
                  <a:pt x="11926388" y="33443"/>
                  <a:pt x="12183534" y="0"/>
                </a:cubicBezTo>
                <a:cubicBezTo>
                  <a:pt x="12440680" y="-33443"/>
                  <a:pt x="12684884" y="13168"/>
                  <a:pt x="12861905" y="0"/>
                </a:cubicBezTo>
                <a:cubicBezTo>
                  <a:pt x="13038926" y="-13168"/>
                  <a:pt x="13216637" y="-5124"/>
                  <a:pt x="13377466" y="0"/>
                </a:cubicBezTo>
                <a:cubicBezTo>
                  <a:pt x="13538295" y="5124"/>
                  <a:pt x="13493173" y="-3867"/>
                  <a:pt x="13567410" y="0"/>
                </a:cubicBezTo>
                <a:cubicBezTo>
                  <a:pt x="13641647" y="3867"/>
                  <a:pt x="13758514" y="-13877"/>
                  <a:pt x="13920163" y="0"/>
                </a:cubicBezTo>
                <a:cubicBezTo>
                  <a:pt x="14081812" y="13877"/>
                  <a:pt x="14124450" y="8909"/>
                  <a:pt x="14272915" y="0"/>
                </a:cubicBezTo>
                <a:cubicBezTo>
                  <a:pt x="14421380" y="-8909"/>
                  <a:pt x="14593413" y="-7184"/>
                  <a:pt x="14788477" y="0"/>
                </a:cubicBezTo>
                <a:cubicBezTo>
                  <a:pt x="14983541" y="7184"/>
                  <a:pt x="15709700" y="-55721"/>
                  <a:pt x="16280892" y="0"/>
                </a:cubicBezTo>
                <a:cubicBezTo>
                  <a:pt x="16282183" y="11478"/>
                  <a:pt x="16282086" y="14228"/>
                  <a:pt x="16280892" y="27432"/>
                </a:cubicBezTo>
                <a:cubicBezTo>
                  <a:pt x="16123730" y="31268"/>
                  <a:pt x="15899890" y="26679"/>
                  <a:pt x="15602522" y="27432"/>
                </a:cubicBezTo>
                <a:cubicBezTo>
                  <a:pt x="15305154" y="28186"/>
                  <a:pt x="15252307" y="20177"/>
                  <a:pt x="14924151" y="27432"/>
                </a:cubicBezTo>
                <a:cubicBezTo>
                  <a:pt x="14595995" y="34687"/>
                  <a:pt x="14662608" y="41537"/>
                  <a:pt x="14571398" y="27432"/>
                </a:cubicBezTo>
                <a:cubicBezTo>
                  <a:pt x="14480188" y="13327"/>
                  <a:pt x="14057344" y="27311"/>
                  <a:pt x="13730219" y="27432"/>
                </a:cubicBezTo>
                <a:cubicBezTo>
                  <a:pt x="13403094" y="27553"/>
                  <a:pt x="13479093" y="22044"/>
                  <a:pt x="13377466" y="27432"/>
                </a:cubicBezTo>
                <a:cubicBezTo>
                  <a:pt x="13275839" y="32820"/>
                  <a:pt x="12951162" y="1863"/>
                  <a:pt x="12536287" y="27432"/>
                </a:cubicBezTo>
                <a:cubicBezTo>
                  <a:pt x="12121412" y="53001"/>
                  <a:pt x="12410210" y="21673"/>
                  <a:pt x="12346343" y="27432"/>
                </a:cubicBezTo>
                <a:cubicBezTo>
                  <a:pt x="12282476" y="33191"/>
                  <a:pt x="11837570" y="67787"/>
                  <a:pt x="11505164" y="27432"/>
                </a:cubicBezTo>
                <a:cubicBezTo>
                  <a:pt x="11172758" y="-12923"/>
                  <a:pt x="11307286" y="21302"/>
                  <a:pt x="11152411" y="27432"/>
                </a:cubicBezTo>
                <a:cubicBezTo>
                  <a:pt x="10997536" y="33562"/>
                  <a:pt x="11042121" y="20479"/>
                  <a:pt x="10962467" y="27432"/>
                </a:cubicBezTo>
                <a:cubicBezTo>
                  <a:pt x="10882813" y="34385"/>
                  <a:pt x="10768155" y="17793"/>
                  <a:pt x="10609715" y="27432"/>
                </a:cubicBezTo>
                <a:cubicBezTo>
                  <a:pt x="10451275" y="37071"/>
                  <a:pt x="9983734" y="10056"/>
                  <a:pt x="9768535" y="27432"/>
                </a:cubicBezTo>
                <a:cubicBezTo>
                  <a:pt x="9553336" y="44808"/>
                  <a:pt x="9512715" y="24391"/>
                  <a:pt x="9415783" y="27432"/>
                </a:cubicBezTo>
                <a:cubicBezTo>
                  <a:pt x="9318851" y="30473"/>
                  <a:pt x="9302863" y="32409"/>
                  <a:pt x="9225839" y="27432"/>
                </a:cubicBezTo>
                <a:cubicBezTo>
                  <a:pt x="9148815" y="22455"/>
                  <a:pt x="9005247" y="27775"/>
                  <a:pt x="8873086" y="27432"/>
                </a:cubicBezTo>
                <a:cubicBezTo>
                  <a:pt x="8740925" y="27089"/>
                  <a:pt x="8597862" y="44957"/>
                  <a:pt x="8357525" y="27432"/>
                </a:cubicBezTo>
                <a:cubicBezTo>
                  <a:pt x="8117188" y="9907"/>
                  <a:pt x="7830326" y="336"/>
                  <a:pt x="7679154" y="27432"/>
                </a:cubicBezTo>
                <a:cubicBezTo>
                  <a:pt x="7527982" y="54528"/>
                  <a:pt x="7487877" y="41910"/>
                  <a:pt x="7326401" y="27432"/>
                </a:cubicBezTo>
                <a:cubicBezTo>
                  <a:pt x="7164925" y="12954"/>
                  <a:pt x="6715807" y="57076"/>
                  <a:pt x="6322413" y="27432"/>
                </a:cubicBezTo>
                <a:cubicBezTo>
                  <a:pt x="5929019" y="-2212"/>
                  <a:pt x="5917783" y="-2491"/>
                  <a:pt x="5644043" y="27432"/>
                </a:cubicBezTo>
                <a:cubicBezTo>
                  <a:pt x="5370303" y="57355"/>
                  <a:pt x="5045383" y="23003"/>
                  <a:pt x="4640054" y="27432"/>
                </a:cubicBezTo>
                <a:cubicBezTo>
                  <a:pt x="4234725" y="31861"/>
                  <a:pt x="4205736" y="15581"/>
                  <a:pt x="3798875" y="27432"/>
                </a:cubicBezTo>
                <a:cubicBezTo>
                  <a:pt x="3392014" y="39283"/>
                  <a:pt x="3451278" y="26782"/>
                  <a:pt x="3283313" y="27432"/>
                </a:cubicBezTo>
                <a:cubicBezTo>
                  <a:pt x="3115348" y="28082"/>
                  <a:pt x="2773067" y="64616"/>
                  <a:pt x="2442134" y="27432"/>
                </a:cubicBezTo>
                <a:cubicBezTo>
                  <a:pt x="2111201" y="-9752"/>
                  <a:pt x="2244120" y="15839"/>
                  <a:pt x="2089381" y="27432"/>
                </a:cubicBezTo>
                <a:cubicBezTo>
                  <a:pt x="1934642" y="39025"/>
                  <a:pt x="1619221" y="41603"/>
                  <a:pt x="1411011" y="27432"/>
                </a:cubicBezTo>
                <a:cubicBezTo>
                  <a:pt x="1202801" y="13262"/>
                  <a:pt x="1262505" y="27975"/>
                  <a:pt x="1221067" y="27432"/>
                </a:cubicBezTo>
                <a:cubicBezTo>
                  <a:pt x="1179629" y="26889"/>
                  <a:pt x="395550" y="-2351"/>
                  <a:pt x="0" y="27432"/>
                </a:cubicBezTo>
                <a:cubicBezTo>
                  <a:pt x="-1057" y="18241"/>
                  <a:pt x="670" y="12133"/>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FDF0995-8F32-59AA-0FEF-8D7E302AEDAF}"/>
              </a:ext>
            </a:extLst>
          </p:cNvPr>
          <p:cNvSpPr>
            <a:spLocks noGrp="1"/>
          </p:cNvSpPr>
          <p:nvPr>
            <p:ph idx="1"/>
          </p:nvPr>
        </p:nvSpPr>
        <p:spPr>
          <a:xfrm>
            <a:off x="1257300" y="2894076"/>
            <a:ext cx="15773400" cy="6377940"/>
          </a:xfrm>
        </p:spPr>
        <p:txBody>
          <a:bodyPr>
            <a:normAutofit/>
          </a:bodyPr>
          <a:lstStyle/>
          <a:p>
            <a:pPr marL="285750" indent="-285750">
              <a:buFont typeface="Arial" panose="020B0604020202020204" pitchFamily="34" charset="0"/>
              <a:buChar char="•"/>
            </a:pPr>
            <a:r>
              <a:rPr lang="en-US" sz="3600" dirty="0">
                <a:cs typeface="Calibri" panose="020F0502020204030204" pitchFamily="34" charset="0"/>
              </a:rPr>
              <a:t>For applicants applying to programs within the same institution (e.g. DPD students applying to the DI within the same university), those programs may not have to follow the Application Process Due Dates.</a:t>
            </a:r>
          </a:p>
          <a:p>
            <a:pPr marL="285750" indent="-285750">
              <a:buFont typeface="Arial" panose="020B0604020202020204" pitchFamily="34" charset="0"/>
              <a:buChar char="•"/>
            </a:pPr>
            <a:r>
              <a:rPr lang="en-US" sz="3600" dirty="0">
                <a:ea typeface="ITC Avant Garde Gothic Bold"/>
                <a:cs typeface="Calibri" panose="020F0502020204030204" pitchFamily="34" charset="0"/>
                <a:sym typeface="ITC Avant Garde Gothic Bold"/>
              </a:rPr>
              <a:t>This may allow for an “early decision” option for students interested in continuing their education and training at the same institution.</a:t>
            </a:r>
            <a:endParaRPr lang="en-US" sz="3600" dirty="0">
              <a:cs typeface="Calibri" panose="020F0502020204030204" pitchFamily="34" charset="0"/>
            </a:endParaRPr>
          </a:p>
          <a:p>
            <a:pPr marL="285750" indent="-285750">
              <a:buFont typeface="Arial" panose="020B0604020202020204" pitchFamily="34" charset="0"/>
              <a:buChar char="•"/>
            </a:pPr>
            <a:r>
              <a:rPr lang="en-US" sz="3600" dirty="0">
                <a:cs typeface="Calibri" panose="020F0502020204030204" pitchFamily="34" charset="0"/>
              </a:rPr>
              <a:t>If you are applying to a program within your current institution, be sure to contact the program in your institution to obtain due dates.</a:t>
            </a:r>
          </a:p>
        </p:txBody>
      </p:sp>
      <p:sp>
        <p:nvSpPr>
          <p:cNvPr id="4" name="Slide Number Placeholder 3">
            <a:extLst>
              <a:ext uri="{FF2B5EF4-FFF2-40B4-BE49-F238E27FC236}">
                <a16:creationId xmlns:a16="http://schemas.microsoft.com/office/drawing/2014/main" id="{E7E8A73B-F209-26E6-C146-72795A988C38}"/>
              </a:ext>
            </a:extLst>
          </p:cNvPr>
          <p:cNvSpPr>
            <a:spLocks noGrp="1"/>
          </p:cNvSpPr>
          <p:nvPr>
            <p:ph type="sldNum" sz="quarter" idx="12"/>
          </p:nvPr>
        </p:nvSpPr>
        <p:spPr>
          <a:xfrm>
            <a:off x="12915900" y="9534525"/>
            <a:ext cx="4114800" cy="547687"/>
          </a:xfrm>
        </p:spPr>
        <p:txBody>
          <a:bodyPr>
            <a:normAutofit/>
          </a:bodyPr>
          <a:lstStyle/>
          <a:p>
            <a:pPr>
              <a:spcAft>
                <a:spcPts val="600"/>
              </a:spcAft>
            </a:pPr>
            <a:fld id="{B6F15528-21DE-4FAA-801E-634DDDAF4B2B}" type="slidenum">
              <a:rPr lang="en-US" smtClean="0"/>
              <a:pPr>
                <a:spcAft>
                  <a:spcPts val="600"/>
                </a:spcAft>
              </a:pPr>
              <a:t>29</a:t>
            </a:fld>
            <a:endParaRPr lang="en-US" dirty="0"/>
          </a:p>
        </p:txBody>
      </p:sp>
    </p:spTree>
    <p:extLst>
      <p:ext uri="{BB962C8B-B14F-4D97-AF65-F5344CB8AC3E}">
        <p14:creationId xmlns:p14="http://schemas.microsoft.com/office/powerpoint/2010/main" val="3018740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F29D6A-8553-DA07-3D5B-C069CD8CF6C6}"/>
            </a:ext>
          </a:extLst>
        </p:cNvPr>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6109C059-726C-16D0-E358-597F6B432D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14400D0-CADD-1C72-0B71-F405CDD4D3B1}"/>
              </a:ext>
            </a:extLst>
          </p:cNvPr>
          <p:cNvSpPr>
            <a:spLocks noGrp="1"/>
          </p:cNvSpPr>
          <p:nvPr>
            <p:ph type="title"/>
          </p:nvPr>
        </p:nvSpPr>
        <p:spPr>
          <a:xfrm>
            <a:off x="1212956" y="580395"/>
            <a:ext cx="15193035" cy="1783425"/>
          </a:xfrm>
        </p:spPr>
        <p:txBody>
          <a:bodyPr anchor="b">
            <a:normAutofit fontScale="90000"/>
          </a:bodyPr>
          <a:lstStyle/>
          <a:p>
            <a:r>
              <a:rPr lang="en-US" sz="8100" dirty="0"/>
              <a:t>What are ACEND accredited programs?</a:t>
            </a:r>
          </a:p>
        </p:txBody>
      </p:sp>
      <p:grpSp>
        <p:nvGrpSpPr>
          <p:cNvPr id="28" name="Group 27">
            <a:extLst>
              <a:ext uri="{FF2B5EF4-FFF2-40B4-BE49-F238E27FC236}">
                <a16:creationId xmlns:a16="http://schemas.microsoft.com/office/drawing/2014/main" id="{88C8224D-BD89-9FA4-9B2D-815202D768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2997552"/>
            <a:ext cx="17542625" cy="1173264"/>
            <a:chOff x="-2" y="1998368"/>
            <a:chExt cx="11695083" cy="782176"/>
          </a:xfrm>
        </p:grpSpPr>
        <p:sp>
          <p:nvSpPr>
            <p:cNvPr id="29" name="Rectangle 28">
              <a:extLst>
                <a:ext uri="{FF2B5EF4-FFF2-40B4-BE49-F238E27FC236}">
                  <a16:creationId xmlns:a16="http://schemas.microsoft.com/office/drawing/2014/main" id="{6A7EE280-ABF6-3510-78C7-3FD28001F3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5BB89F1E-4EF8-8DBA-E467-E32BFA7DB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Rectangle 31">
            <a:extLst>
              <a:ext uri="{FF2B5EF4-FFF2-40B4-BE49-F238E27FC236}">
                <a16:creationId xmlns:a16="http://schemas.microsoft.com/office/drawing/2014/main" id="{7DABF8BB-9D7B-FB22-2679-6AFDA583F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22176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8FB61F5-3F2D-8167-4576-F5464D916C99}"/>
              </a:ext>
            </a:extLst>
          </p:cNvPr>
          <p:cNvSpPr>
            <a:spLocks noGrp="1"/>
          </p:cNvSpPr>
          <p:nvPr>
            <p:ph idx="1"/>
          </p:nvPr>
        </p:nvSpPr>
        <p:spPr>
          <a:xfrm>
            <a:off x="1190490" y="3562067"/>
            <a:ext cx="15215502" cy="5490494"/>
          </a:xfrm>
        </p:spPr>
        <p:txBody>
          <a:bodyPr anchor="ctr">
            <a:normAutofit/>
          </a:bodyPr>
          <a:lstStyle/>
          <a:p>
            <a:r>
              <a:rPr lang="en-US" sz="3600" dirty="0"/>
              <a:t>The Accreditation Council for Education in Nutrition and Dietetics (ACEND) is the accrediting agency for education programs preparing students for careers as registered dietitian nutritionists or nutrition and dietetics technicians, registered. </a:t>
            </a:r>
          </a:p>
          <a:p>
            <a:pPr lvl="0"/>
            <a:r>
              <a:rPr lang="en-US" sz="3600" dirty="0"/>
              <a:t>ACEND accredits a variety of program types that use DICAS to accept applications.</a:t>
            </a:r>
          </a:p>
          <a:p>
            <a:r>
              <a:rPr lang="en-US" sz="3600" dirty="0"/>
              <a:t>To learn more about the types of ACEND accredited programs leading to RDN credential eligibility and to see the full program directory, visit the </a:t>
            </a:r>
            <a:r>
              <a:rPr lang="en-US" sz="3600" dirty="0">
                <a:hlinkClick r:id="rId3"/>
              </a:rPr>
              <a:t>ACEND website</a:t>
            </a:r>
            <a:r>
              <a:rPr lang="en-US" sz="3600" dirty="0"/>
              <a:t>.</a:t>
            </a:r>
          </a:p>
          <a:p>
            <a:pPr lvl="0"/>
            <a:endParaRPr lang="en-US" sz="3200" dirty="0"/>
          </a:p>
        </p:txBody>
      </p:sp>
      <p:sp>
        <p:nvSpPr>
          <p:cNvPr id="4" name="Slide Number Placeholder 3">
            <a:extLst>
              <a:ext uri="{FF2B5EF4-FFF2-40B4-BE49-F238E27FC236}">
                <a16:creationId xmlns:a16="http://schemas.microsoft.com/office/drawing/2014/main" id="{BD877E89-A7FD-2FBA-48B3-BB66BA59897D}"/>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a:pPr>
                <a:spcAft>
                  <a:spcPts val="600"/>
                </a:spcAft>
              </a:pPr>
              <a:t>3</a:t>
            </a:fld>
            <a:endParaRPr lang="en-US" dirty="0"/>
          </a:p>
        </p:txBody>
      </p:sp>
    </p:spTree>
    <p:extLst>
      <p:ext uri="{BB962C8B-B14F-4D97-AF65-F5344CB8AC3E}">
        <p14:creationId xmlns:p14="http://schemas.microsoft.com/office/powerpoint/2010/main" val="1610248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DC7E263-7A1A-3969-D675-C5496807FB1B}"/>
              </a:ext>
            </a:extLst>
          </p:cNvPr>
          <p:cNvSpPr>
            <a:spLocks noGrp="1"/>
          </p:cNvSpPr>
          <p:nvPr>
            <p:ph type="title"/>
          </p:nvPr>
        </p:nvSpPr>
        <p:spPr>
          <a:xfrm>
            <a:off x="1257300" y="547687"/>
            <a:ext cx="15773400" cy="1988345"/>
          </a:xfrm>
        </p:spPr>
        <p:txBody>
          <a:bodyPr vert="horz" lIns="91440" tIns="45720" rIns="91440" bIns="45720" rtlCol="0" anchor="ctr">
            <a:normAutofit/>
          </a:bodyPr>
          <a:lstStyle/>
          <a:p>
            <a:pPr defTabSz="914400"/>
            <a:r>
              <a:rPr lang="en-US" sz="6900" kern="1200" dirty="0">
                <a:solidFill>
                  <a:schemeClr val="tx1"/>
                </a:solidFill>
                <a:latin typeface="+mj-lt"/>
                <a:ea typeface="+mj-ea"/>
                <a:cs typeface="+mj-cs"/>
              </a:rPr>
              <a:t>Receiving Multiple Offers</a:t>
            </a:r>
          </a:p>
        </p:txBody>
      </p:sp>
      <p:sp>
        <p:nvSpPr>
          <p:cNvPr id="21"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3554" y="2516059"/>
            <a:ext cx="16280892" cy="27432"/>
          </a:xfrm>
          <a:custGeom>
            <a:avLst/>
            <a:gdLst>
              <a:gd name="csX0" fmla="*/ 0 w 16280892"/>
              <a:gd name="csY0" fmla="*/ 0 h 27432"/>
              <a:gd name="csX1" fmla="*/ 841179 w 16280892"/>
              <a:gd name="csY1" fmla="*/ 0 h 27432"/>
              <a:gd name="csX2" fmla="*/ 1682359 w 16280892"/>
              <a:gd name="csY2" fmla="*/ 0 h 27432"/>
              <a:gd name="csX3" fmla="*/ 2360729 w 16280892"/>
              <a:gd name="csY3" fmla="*/ 0 h 27432"/>
              <a:gd name="csX4" fmla="*/ 3039100 w 16280892"/>
              <a:gd name="csY4" fmla="*/ 0 h 27432"/>
              <a:gd name="csX5" fmla="*/ 3717470 w 16280892"/>
              <a:gd name="csY5" fmla="*/ 0 h 27432"/>
              <a:gd name="csX6" fmla="*/ 3907414 w 16280892"/>
              <a:gd name="csY6" fmla="*/ 0 h 27432"/>
              <a:gd name="csX7" fmla="*/ 4748593 w 16280892"/>
              <a:gd name="csY7" fmla="*/ 0 h 27432"/>
              <a:gd name="csX8" fmla="*/ 4938537 w 16280892"/>
              <a:gd name="csY8" fmla="*/ 0 h 27432"/>
              <a:gd name="csX9" fmla="*/ 5616908 w 16280892"/>
              <a:gd name="csY9" fmla="*/ 0 h 27432"/>
              <a:gd name="csX10" fmla="*/ 6620896 w 16280892"/>
              <a:gd name="csY10" fmla="*/ 0 h 27432"/>
              <a:gd name="csX11" fmla="*/ 7624884 w 16280892"/>
              <a:gd name="csY11" fmla="*/ 0 h 27432"/>
              <a:gd name="csX12" fmla="*/ 8466064 w 16280892"/>
              <a:gd name="csY12" fmla="*/ 0 h 27432"/>
              <a:gd name="csX13" fmla="*/ 8981625 w 16280892"/>
              <a:gd name="csY13" fmla="*/ 0 h 27432"/>
              <a:gd name="csX14" fmla="*/ 9171569 w 16280892"/>
              <a:gd name="csY14" fmla="*/ 0 h 27432"/>
              <a:gd name="csX15" fmla="*/ 9687131 w 16280892"/>
              <a:gd name="csY15" fmla="*/ 0 h 27432"/>
              <a:gd name="csX16" fmla="*/ 10528310 w 16280892"/>
              <a:gd name="csY16" fmla="*/ 0 h 27432"/>
              <a:gd name="csX17" fmla="*/ 11532298 w 16280892"/>
              <a:gd name="csY17" fmla="*/ 0 h 27432"/>
              <a:gd name="csX18" fmla="*/ 11722242 w 16280892"/>
              <a:gd name="csY18" fmla="*/ 0 h 27432"/>
              <a:gd name="csX19" fmla="*/ 11912186 w 16280892"/>
              <a:gd name="csY19" fmla="*/ 0 h 27432"/>
              <a:gd name="csX20" fmla="*/ 12916174 w 16280892"/>
              <a:gd name="csY20" fmla="*/ 0 h 27432"/>
              <a:gd name="csX21" fmla="*/ 13106118 w 16280892"/>
              <a:gd name="csY21" fmla="*/ 0 h 27432"/>
              <a:gd name="csX22" fmla="*/ 13784489 w 16280892"/>
              <a:gd name="csY22" fmla="*/ 0 h 27432"/>
              <a:gd name="csX23" fmla="*/ 14137241 w 16280892"/>
              <a:gd name="csY23" fmla="*/ 0 h 27432"/>
              <a:gd name="csX24" fmla="*/ 14489994 w 16280892"/>
              <a:gd name="csY24" fmla="*/ 0 h 27432"/>
              <a:gd name="csX25" fmla="*/ 14842747 w 16280892"/>
              <a:gd name="csY25" fmla="*/ 0 h 27432"/>
              <a:gd name="csX26" fmla="*/ 15195499 w 16280892"/>
              <a:gd name="csY26" fmla="*/ 0 h 27432"/>
              <a:gd name="csX27" fmla="*/ 16280892 w 16280892"/>
              <a:gd name="csY27" fmla="*/ 0 h 27432"/>
              <a:gd name="csX28" fmla="*/ 16280892 w 16280892"/>
              <a:gd name="csY28" fmla="*/ 27432 h 27432"/>
              <a:gd name="csX29" fmla="*/ 15765330 w 16280892"/>
              <a:gd name="csY29" fmla="*/ 27432 h 27432"/>
              <a:gd name="csX30" fmla="*/ 15412578 w 16280892"/>
              <a:gd name="csY30" fmla="*/ 27432 h 27432"/>
              <a:gd name="csX31" fmla="*/ 14571398 w 16280892"/>
              <a:gd name="csY31" fmla="*/ 27432 h 27432"/>
              <a:gd name="csX32" fmla="*/ 13567410 w 16280892"/>
              <a:gd name="csY32" fmla="*/ 27432 h 27432"/>
              <a:gd name="csX33" fmla="*/ 13051848 w 16280892"/>
              <a:gd name="csY33" fmla="*/ 27432 h 27432"/>
              <a:gd name="csX34" fmla="*/ 12047860 w 16280892"/>
              <a:gd name="csY34" fmla="*/ 27432 h 27432"/>
              <a:gd name="csX35" fmla="*/ 11369490 w 16280892"/>
              <a:gd name="csY35" fmla="*/ 27432 h 27432"/>
              <a:gd name="csX36" fmla="*/ 10365501 w 16280892"/>
              <a:gd name="csY36" fmla="*/ 27432 h 27432"/>
              <a:gd name="csX37" fmla="*/ 9361513 w 16280892"/>
              <a:gd name="csY37" fmla="*/ 27432 h 27432"/>
              <a:gd name="csX38" fmla="*/ 9008760 w 16280892"/>
              <a:gd name="csY38" fmla="*/ 27432 h 27432"/>
              <a:gd name="csX39" fmla="*/ 8493199 w 16280892"/>
              <a:gd name="csY39" fmla="*/ 27432 h 27432"/>
              <a:gd name="csX40" fmla="*/ 7814828 w 16280892"/>
              <a:gd name="csY40" fmla="*/ 27432 h 27432"/>
              <a:gd name="csX41" fmla="*/ 7136458 w 16280892"/>
              <a:gd name="csY41" fmla="*/ 27432 h 27432"/>
              <a:gd name="csX42" fmla="*/ 6295278 w 16280892"/>
              <a:gd name="csY42" fmla="*/ 27432 h 27432"/>
              <a:gd name="csX43" fmla="*/ 5942526 w 16280892"/>
              <a:gd name="csY43" fmla="*/ 27432 h 27432"/>
              <a:gd name="csX44" fmla="*/ 5589773 w 16280892"/>
              <a:gd name="csY44" fmla="*/ 27432 h 27432"/>
              <a:gd name="csX45" fmla="*/ 4585785 w 16280892"/>
              <a:gd name="csY45" fmla="*/ 27432 h 27432"/>
              <a:gd name="csX46" fmla="*/ 3581796 w 16280892"/>
              <a:gd name="csY46" fmla="*/ 27432 h 27432"/>
              <a:gd name="csX47" fmla="*/ 2903426 w 16280892"/>
              <a:gd name="csY47" fmla="*/ 27432 h 27432"/>
              <a:gd name="csX48" fmla="*/ 2713482 w 16280892"/>
              <a:gd name="csY48" fmla="*/ 27432 h 27432"/>
              <a:gd name="csX49" fmla="*/ 2523538 w 16280892"/>
              <a:gd name="csY49" fmla="*/ 27432 h 27432"/>
              <a:gd name="csX50" fmla="*/ 1519550 w 16280892"/>
              <a:gd name="csY50" fmla="*/ 27432 h 27432"/>
              <a:gd name="csX51" fmla="*/ 1003988 w 16280892"/>
              <a:gd name="csY51" fmla="*/ 27432 h 27432"/>
              <a:gd name="csX52" fmla="*/ 0 w 16280892"/>
              <a:gd name="csY52" fmla="*/ 27432 h 27432"/>
              <a:gd name="csX53" fmla="*/ 0 w 16280892"/>
              <a:gd name="csY53"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Lst>
            <a:rect l="l" t="t" r="r" b="b"/>
            <a:pathLst>
              <a:path w="16280892" h="27432" fill="none" extrusionOk="0">
                <a:moveTo>
                  <a:pt x="0" y="0"/>
                </a:moveTo>
                <a:cubicBezTo>
                  <a:pt x="409643" y="37718"/>
                  <a:pt x="500439" y="-36667"/>
                  <a:pt x="841179" y="0"/>
                </a:cubicBezTo>
                <a:cubicBezTo>
                  <a:pt x="1181919" y="36667"/>
                  <a:pt x="1512729" y="-20894"/>
                  <a:pt x="1682359" y="0"/>
                </a:cubicBezTo>
                <a:cubicBezTo>
                  <a:pt x="1851989" y="20894"/>
                  <a:pt x="2107821" y="19681"/>
                  <a:pt x="2360729" y="0"/>
                </a:cubicBezTo>
                <a:cubicBezTo>
                  <a:pt x="2613637" y="-19681"/>
                  <a:pt x="2722918" y="17895"/>
                  <a:pt x="3039100" y="0"/>
                </a:cubicBezTo>
                <a:cubicBezTo>
                  <a:pt x="3355282" y="-17895"/>
                  <a:pt x="3419387" y="13801"/>
                  <a:pt x="3717470" y="0"/>
                </a:cubicBezTo>
                <a:cubicBezTo>
                  <a:pt x="4015553" y="-13801"/>
                  <a:pt x="3814431" y="7113"/>
                  <a:pt x="3907414" y="0"/>
                </a:cubicBezTo>
                <a:cubicBezTo>
                  <a:pt x="4000397" y="-7113"/>
                  <a:pt x="4537852" y="2053"/>
                  <a:pt x="4748593" y="0"/>
                </a:cubicBezTo>
                <a:cubicBezTo>
                  <a:pt x="4959334" y="-2053"/>
                  <a:pt x="4885146" y="651"/>
                  <a:pt x="4938537" y="0"/>
                </a:cubicBezTo>
                <a:cubicBezTo>
                  <a:pt x="4991928" y="-651"/>
                  <a:pt x="5331447" y="5729"/>
                  <a:pt x="5616908" y="0"/>
                </a:cubicBezTo>
                <a:cubicBezTo>
                  <a:pt x="5902369" y="-5729"/>
                  <a:pt x="6419677" y="15155"/>
                  <a:pt x="6620896" y="0"/>
                </a:cubicBezTo>
                <a:cubicBezTo>
                  <a:pt x="6822115" y="-15155"/>
                  <a:pt x="7129106" y="23573"/>
                  <a:pt x="7624884" y="0"/>
                </a:cubicBezTo>
                <a:cubicBezTo>
                  <a:pt x="8120662" y="-23573"/>
                  <a:pt x="8109589" y="-23431"/>
                  <a:pt x="8466064" y="0"/>
                </a:cubicBezTo>
                <a:cubicBezTo>
                  <a:pt x="8822539" y="23431"/>
                  <a:pt x="8773707" y="-19971"/>
                  <a:pt x="8981625" y="0"/>
                </a:cubicBezTo>
                <a:cubicBezTo>
                  <a:pt x="9189543" y="19971"/>
                  <a:pt x="9076883" y="-1357"/>
                  <a:pt x="9171569" y="0"/>
                </a:cubicBezTo>
                <a:cubicBezTo>
                  <a:pt x="9266255" y="1357"/>
                  <a:pt x="9482888" y="-9366"/>
                  <a:pt x="9687131" y="0"/>
                </a:cubicBezTo>
                <a:cubicBezTo>
                  <a:pt x="9891374" y="9366"/>
                  <a:pt x="10216856" y="36591"/>
                  <a:pt x="10528310" y="0"/>
                </a:cubicBezTo>
                <a:cubicBezTo>
                  <a:pt x="10839764" y="-36591"/>
                  <a:pt x="11327559" y="47801"/>
                  <a:pt x="11532298" y="0"/>
                </a:cubicBezTo>
                <a:cubicBezTo>
                  <a:pt x="11737037" y="-47801"/>
                  <a:pt x="11671078" y="-6214"/>
                  <a:pt x="11722242" y="0"/>
                </a:cubicBezTo>
                <a:cubicBezTo>
                  <a:pt x="11773406" y="6214"/>
                  <a:pt x="11836794" y="-8789"/>
                  <a:pt x="11912186" y="0"/>
                </a:cubicBezTo>
                <a:cubicBezTo>
                  <a:pt x="11987578" y="8789"/>
                  <a:pt x="12560026" y="-17178"/>
                  <a:pt x="12916174" y="0"/>
                </a:cubicBezTo>
                <a:cubicBezTo>
                  <a:pt x="13272322" y="17178"/>
                  <a:pt x="13066214" y="-8116"/>
                  <a:pt x="13106118" y="0"/>
                </a:cubicBezTo>
                <a:cubicBezTo>
                  <a:pt x="13146022" y="8116"/>
                  <a:pt x="13560520" y="-19828"/>
                  <a:pt x="13784489" y="0"/>
                </a:cubicBezTo>
                <a:cubicBezTo>
                  <a:pt x="14008458" y="19828"/>
                  <a:pt x="14029208" y="-693"/>
                  <a:pt x="14137241" y="0"/>
                </a:cubicBezTo>
                <a:cubicBezTo>
                  <a:pt x="14245274" y="693"/>
                  <a:pt x="14377822" y="7164"/>
                  <a:pt x="14489994" y="0"/>
                </a:cubicBezTo>
                <a:cubicBezTo>
                  <a:pt x="14602166" y="-7164"/>
                  <a:pt x="14759000" y="9517"/>
                  <a:pt x="14842747" y="0"/>
                </a:cubicBezTo>
                <a:cubicBezTo>
                  <a:pt x="14926494" y="-9517"/>
                  <a:pt x="15109709" y="2919"/>
                  <a:pt x="15195499" y="0"/>
                </a:cubicBezTo>
                <a:cubicBezTo>
                  <a:pt x="15281289" y="-2919"/>
                  <a:pt x="15925238" y="-21748"/>
                  <a:pt x="16280892" y="0"/>
                </a:cubicBezTo>
                <a:cubicBezTo>
                  <a:pt x="16281619" y="6650"/>
                  <a:pt x="16279930" y="15178"/>
                  <a:pt x="16280892" y="27432"/>
                </a:cubicBezTo>
                <a:cubicBezTo>
                  <a:pt x="16098512" y="48472"/>
                  <a:pt x="15881289" y="22250"/>
                  <a:pt x="15765330" y="27432"/>
                </a:cubicBezTo>
                <a:cubicBezTo>
                  <a:pt x="15649371" y="32614"/>
                  <a:pt x="15567326" y="15228"/>
                  <a:pt x="15412578" y="27432"/>
                </a:cubicBezTo>
                <a:cubicBezTo>
                  <a:pt x="15257830" y="39636"/>
                  <a:pt x="14785880" y="29504"/>
                  <a:pt x="14571398" y="27432"/>
                </a:cubicBezTo>
                <a:cubicBezTo>
                  <a:pt x="14356916" y="25360"/>
                  <a:pt x="13827427" y="61696"/>
                  <a:pt x="13567410" y="27432"/>
                </a:cubicBezTo>
                <a:cubicBezTo>
                  <a:pt x="13307393" y="-6832"/>
                  <a:pt x="13200066" y="1718"/>
                  <a:pt x="13051848" y="27432"/>
                </a:cubicBezTo>
                <a:cubicBezTo>
                  <a:pt x="12903630" y="53146"/>
                  <a:pt x="12400701" y="6921"/>
                  <a:pt x="12047860" y="27432"/>
                </a:cubicBezTo>
                <a:cubicBezTo>
                  <a:pt x="11695019" y="47943"/>
                  <a:pt x="11598024" y="51997"/>
                  <a:pt x="11369490" y="27432"/>
                </a:cubicBezTo>
                <a:cubicBezTo>
                  <a:pt x="11140956" y="2868"/>
                  <a:pt x="10761954" y="12862"/>
                  <a:pt x="10365501" y="27432"/>
                </a:cubicBezTo>
                <a:cubicBezTo>
                  <a:pt x="9969048" y="42002"/>
                  <a:pt x="9790411" y="328"/>
                  <a:pt x="9361513" y="27432"/>
                </a:cubicBezTo>
                <a:cubicBezTo>
                  <a:pt x="8932615" y="54536"/>
                  <a:pt x="9113926" y="34318"/>
                  <a:pt x="9008760" y="27432"/>
                </a:cubicBezTo>
                <a:cubicBezTo>
                  <a:pt x="8903594" y="20546"/>
                  <a:pt x="8614812" y="23184"/>
                  <a:pt x="8493199" y="27432"/>
                </a:cubicBezTo>
                <a:cubicBezTo>
                  <a:pt x="8371586" y="31680"/>
                  <a:pt x="8091918" y="43164"/>
                  <a:pt x="7814828" y="27432"/>
                </a:cubicBezTo>
                <a:cubicBezTo>
                  <a:pt x="7537738" y="11700"/>
                  <a:pt x="7462803" y="16870"/>
                  <a:pt x="7136458" y="27432"/>
                </a:cubicBezTo>
                <a:cubicBezTo>
                  <a:pt x="6810113" y="37995"/>
                  <a:pt x="6525162" y="52361"/>
                  <a:pt x="6295278" y="27432"/>
                </a:cubicBezTo>
                <a:cubicBezTo>
                  <a:pt x="6065394" y="2503"/>
                  <a:pt x="6069908" y="30755"/>
                  <a:pt x="5942526" y="27432"/>
                </a:cubicBezTo>
                <a:cubicBezTo>
                  <a:pt x="5815144" y="24109"/>
                  <a:pt x="5717369" y="11415"/>
                  <a:pt x="5589773" y="27432"/>
                </a:cubicBezTo>
                <a:cubicBezTo>
                  <a:pt x="5462177" y="43449"/>
                  <a:pt x="5013558" y="23556"/>
                  <a:pt x="4585785" y="27432"/>
                </a:cubicBezTo>
                <a:cubicBezTo>
                  <a:pt x="4158012" y="31308"/>
                  <a:pt x="3847085" y="18090"/>
                  <a:pt x="3581796" y="27432"/>
                </a:cubicBezTo>
                <a:cubicBezTo>
                  <a:pt x="3316507" y="36774"/>
                  <a:pt x="3154713" y="31771"/>
                  <a:pt x="2903426" y="27432"/>
                </a:cubicBezTo>
                <a:cubicBezTo>
                  <a:pt x="2652139" y="23094"/>
                  <a:pt x="2773806" y="35830"/>
                  <a:pt x="2713482" y="27432"/>
                </a:cubicBezTo>
                <a:cubicBezTo>
                  <a:pt x="2653158" y="19034"/>
                  <a:pt x="2600711" y="22540"/>
                  <a:pt x="2523538" y="27432"/>
                </a:cubicBezTo>
                <a:cubicBezTo>
                  <a:pt x="2446365" y="32324"/>
                  <a:pt x="1741229" y="20965"/>
                  <a:pt x="1519550" y="27432"/>
                </a:cubicBezTo>
                <a:cubicBezTo>
                  <a:pt x="1297871" y="33899"/>
                  <a:pt x="1125646" y="48277"/>
                  <a:pt x="1003988" y="27432"/>
                </a:cubicBezTo>
                <a:cubicBezTo>
                  <a:pt x="882330" y="6587"/>
                  <a:pt x="341133" y="60519"/>
                  <a:pt x="0" y="27432"/>
                </a:cubicBezTo>
                <a:cubicBezTo>
                  <a:pt x="-1251" y="16359"/>
                  <a:pt x="1039" y="7572"/>
                  <a:pt x="0" y="0"/>
                </a:cubicBezTo>
                <a:close/>
              </a:path>
              <a:path w="16280892" h="27432" stroke="0" extrusionOk="0">
                <a:moveTo>
                  <a:pt x="0" y="0"/>
                </a:moveTo>
                <a:cubicBezTo>
                  <a:pt x="132094" y="5368"/>
                  <a:pt x="295768" y="171"/>
                  <a:pt x="515562" y="0"/>
                </a:cubicBezTo>
                <a:cubicBezTo>
                  <a:pt x="735356" y="-171"/>
                  <a:pt x="631430" y="3629"/>
                  <a:pt x="705505" y="0"/>
                </a:cubicBezTo>
                <a:cubicBezTo>
                  <a:pt x="779580" y="-3629"/>
                  <a:pt x="1236188" y="21817"/>
                  <a:pt x="1709494" y="0"/>
                </a:cubicBezTo>
                <a:cubicBezTo>
                  <a:pt x="2182800" y="-21817"/>
                  <a:pt x="2009833" y="-8078"/>
                  <a:pt x="2225055" y="0"/>
                </a:cubicBezTo>
                <a:cubicBezTo>
                  <a:pt x="2440277" y="8078"/>
                  <a:pt x="2576987" y="-3690"/>
                  <a:pt x="2740617" y="0"/>
                </a:cubicBezTo>
                <a:cubicBezTo>
                  <a:pt x="2904247" y="3690"/>
                  <a:pt x="3320878" y="-23618"/>
                  <a:pt x="3744605" y="0"/>
                </a:cubicBezTo>
                <a:cubicBezTo>
                  <a:pt x="4168332" y="23618"/>
                  <a:pt x="3960785" y="-13202"/>
                  <a:pt x="4097358" y="0"/>
                </a:cubicBezTo>
                <a:cubicBezTo>
                  <a:pt x="4233931" y="13202"/>
                  <a:pt x="4707387" y="-19923"/>
                  <a:pt x="5101346" y="0"/>
                </a:cubicBezTo>
                <a:cubicBezTo>
                  <a:pt x="5495305" y="19923"/>
                  <a:pt x="5819839" y="-2146"/>
                  <a:pt x="6105334" y="0"/>
                </a:cubicBezTo>
                <a:cubicBezTo>
                  <a:pt x="6390829" y="2146"/>
                  <a:pt x="6451820" y="-10129"/>
                  <a:pt x="6783705" y="0"/>
                </a:cubicBezTo>
                <a:cubicBezTo>
                  <a:pt x="7115590" y="10129"/>
                  <a:pt x="7343272" y="6830"/>
                  <a:pt x="7787693" y="0"/>
                </a:cubicBezTo>
                <a:cubicBezTo>
                  <a:pt x="8232114" y="-6830"/>
                  <a:pt x="8084321" y="-8759"/>
                  <a:pt x="8303255" y="0"/>
                </a:cubicBezTo>
                <a:cubicBezTo>
                  <a:pt x="8522189" y="8759"/>
                  <a:pt x="8642548" y="10676"/>
                  <a:pt x="8818816" y="0"/>
                </a:cubicBezTo>
                <a:cubicBezTo>
                  <a:pt x="8995084" y="-10676"/>
                  <a:pt x="9419823" y="19068"/>
                  <a:pt x="9659996" y="0"/>
                </a:cubicBezTo>
                <a:cubicBezTo>
                  <a:pt x="9900169" y="-19068"/>
                  <a:pt x="9981281" y="-18291"/>
                  <a:pt x="10175557" y="0"/>
                </a:cubicBezTo>
                <a:cubicBezTo>
                  <a:pt x="10369833" y="18291"/>
                  <a:pt x="10761846" y="3543"/>
                  <a:pt x="11179546" y="0"/>
                </a:cubicBezTo>
                <a:cubicBezTo>
                  <a:pt x="11597246" y="-3543"/>
                  <a:pt x="11926388" y="33443"/>
                  <a:pt x="12183534" y="0"/>
                </a:cubicBezTo>
                <a:cubicBezTo>
                  <a:pt x="12440680" y="-33443"/>
                  <a:pt x="12684884" y="13168"/>
                  <a:pt x="12861905" y="0"/>
                </a:cubicBezTo>
                <a:cubicBezTo>
                  <a:pt x="13038926" y="-13168"/>
                  <a:pt x="13216637" y="-5124"/>
                  <a:pt x="13377466" y="0"/>
                </a:cubicBezTo>
                <a:cubicBezTo>
                  <a:pt x="13538295" y="5124"/>
                  <a:pt x="13493173" y="-3867"/>
                  <a:pt x="13567410" y="0"/>
                </a:cubicBezTo>
                <a:cubicBezTo>
                  <a:pt x="13641647" y="3867"/>
                  <a:pt x="13758514" y="-13877"/>
                  <a:pt x="13920163" y="0"/>
                </a:cubicBezTo>
                <a:cubicBezTo>
                  <a:pt x="14081812" y="13877"/>
                  <a:pt x="14124450" y="8909"/>
                  <a:pt x="14272915" y="0"/>
                </a:cubicBezTo>
                <a:cubicBezTo>
                  <a:pt x="14421380" y="-8909"/>
                  <a:pt x="14593413" y="-7184"/>
                  <a:pt x="14788477" y="0"/>
                </a:cubicBezTo>
                <a:cubicBezTo>
                  <a:pt x="14983541" y="7184"/>
                  <a:pt x="15709700" y="-55721"/>
                  <a:pt x="16280892" y="0"/>
                </a:cubicBezTo>
                <a:cubicBezTo>
                  <a:pt x="16282183" y="11478"/>
                  <a:pt x="16282086" y="14228"/>
                  <a:pt x="16280892" y="27432"/>
                </a:cubicBezTo>
                <a:cubicBezTo>
                  <a:pt x="16123730" y="31268"/>
                  <a:pt x="15899890" y="26679"/>
                  <a:pt x="15602522" y="27432"/>
                </a:cubicBezTo>
                <a:cubicBezTo>
                  <a:pt x="15305154" y="28186"/>
                  <a:pt x="15252307" y="20177"/>
                  <a:pt x="14924151" y="27432"/>
                </a:cubicBezTo>
                <a:cubicBezTo>
                  <a:pt x="14595995" y="34687"/>
                  <a:pt x="14662608" y="41537"/>
                  <a:pt x="14571398" y="27432"/>
                </a:cubicBezTo>
                <a:cubicBezTo>
                  <a:pt x="14480188" y="13327"/>
                  <a:pt x="14057344" y="27311"/>
                  <a:pt x="13730219" y="27432"/>
                </a:cubicBezTo>
                <a:cubicBezTo>
                  <a:pt x="13403094" y="27553"/>
                  <a:pt x="13479093" y="22044"/>
                  <a:pt x="13377466" y="27432"/>
                </a:cubicBezTo>
                <a:cubicBezTo>
                  <a:pt x="13275839" y="32820"/>
                  <a:pt x="12951162" y="1863"/>
                  <a:pt x="12536287" y="27432"/>
                </a:cubicBezTo>
                <a:cubicBezTo>
                  <a:pt x="12121412" y="53001"/>
                  <a:pt x="12410210" y="21673"/>
                  <a:pt x="12346343" y="27432"/>
                </a:cubicBezTo>
                <a:cubicBezTo>
                  <a:pt x="12282476" y="33191"/>
                  <a:pt x="11837570" y="67787"/>
                  <a:pt x="11505164" y="27432"/>
                </a:cubicBezTo>
                <a:cubicBezTo>
                  <a:pt x="11172758" y="-12923"/>
                  <a:pt x="11307286" y="21302"/>
                  <a:pt x="11152411" y="27432"/>
                </a:cubicBezTo>
                <a:cubicBezTo>
                  <a:pt x="10997536" y="33562"/>
                  <a:pt x="11042121" y="20479"/>
                  <a:pt x="10962467" y="27432"/>
                </a:cubicBezTo>
                <a:cubicBezTo>
                  <a:pt x="10882813" y="34385"/>
                  <a:pt x="10768155" y="17793"/>
                  <a:pt x="10609715" y="27432"/>
                </a:cubicBezTo>
                <a:cubicBezTo>
                  <a:pt x="10451275" y="37071"/>
                  <a:pt x="9983734" y="10056"/>
                  <a:pt x="9768535" y="27432"/>
                </a:cubicBezTo>
                <a:cubicBezTo>
                  <a:pt x="9553336" y="44808"/>
                  <a:pt x="9512715" y="24391"/>
                  <a:pt x="9415783" y="27432"/>
                </a:cubicBezTo>
                <a:cubicBezTo>
                  <a:pt x="9318851" y="30473"/>
                  <a:pt x="9302863" y="32409"/>
                  <a:pt x="9225839" y="27432"/>
                </a:cubicBezTo>
                <a:cubicBezTo>
                  <a:pt x="9148815" y="22455"/>
                  <a:pt x="9005247" y="27775"/>
                  <a:pt x="8873086" y="27432"/>
                </a:cubicBezTo>
                <a:cubicBezTo>
                  <a:pt x="8740925" y="27089"/>
                  <a:pt x="8597862" y="44957"/>
                  <a:pt x="8357525" y="27432"/>
                </a:cubicBezTo>
                <a:cubicBezTo>
                  <a:pt x="8117188" y="9907"/>
                  <a:pt x="7830326" y="336"/>
                  <a:pt x="7679154" y="27432"/>
                </a:cubicBezTo>
                <a:cubicBezTo>
                  <a:pt x="7527982" y="54528"/>
                  <a:pt x="7487877" y="41910"/>
                  <a:pt x="7326401" y="27432"/>
                </a:cubicBezTo>
                <a:cubicBezTo>
                  <a:pt x="7164925" y="12954"/>
                  <a:pt x="6715807" y="57076"/>
                  <a:pt x="6322413" y="27432"/>
                </a:cubicBezTo>
                <a:cubicBezTo>
                  <a:pt x="5929019" y="-2212"/>
                  <a:pt x="5917783" y="-2491"/>
                  <a:pt x="5644043" y="27432"/>
                </a:cubicBezTo>
                <a:cubicBezTo>
                  <a:pt x="5370303" y="57355"/>
                  <a:pt x="5045383" y="23003"/>
                  <a:pt x="4640054" y="27432"/>
                </a:cubicBezTo>
                <a:cubicBezTo>
                  <a:pt x="4234725" y="31861"/>
                  <a:pt x="4205736" y="15581"/>
                  <a:pt x="3798875" y="27432"/>
                </a:cubicBezTo>
                <a:cubicBezTo>
                  <a:pt x="3392014" y="39283"/>
                  <a:pt x="3451278" y="26782"/>
                  <a:pt x="3283313" y="27432"/>
                </a:cubicBezTo>
                <a:cubicBezTo>
                  <a:pt x="3115348" y="28082"/>
                  <a:pt x="2773067" y="64616"/>
                  <a:pt x="2442134" y="27432"/>
                </a:cubicBezTo>
                <a:cubicBezTo>
                  <a:pt x="2111201" y="-9752"/>
                  <a:pt x="2244120" y="15839"/>
                  <a:pt x="2089381" y="27432"/>
                </a:cubicBezTo>
                <a:cubicBezTo>
                  <a:pt x="1934642" y="39025"/>
                  <a:pt x="1619221" y="41603"/>
                  <a:pt x="1411011" y="27432"/>
                </a:cubicBezTo>
                <a:cubicBezTo>
                  <a:pt x="1202801" y="13262"/>
                  <a:pt x="1262505" y="27975"/>
                  <a:pt x="1221067" y="27432"/>
                </a:cubicBezTo>
                <a:cubicBezTo>
                  <a:pt x="1179629" y="26889"/>
                  <a:pt x="395550" y="-2351"/>
                  <a:pt x="0" y="27432"/>
                </a:cubicBezTo>
                <a:cubicBezTo>
                  <a:pt x="-1057" y="18241"/>
                  <a:pt x="670" y="12133"/>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Content Placeholder 2">
            <a:extLst>
              <a:ext uri="{FF2B5EF4-FFF2-40B4-BE49-F238E27FC236}">
                <a16:creationId xmlns:a16="http://schemas.microsoft.com/office/drawing/2014/main" id="{A4A57CE6-0093-2F7D-FA69-A8CA19181AD5}"/>
              </a:ext>
            </a:extLst>
          </p:cNvPr>
          <p:cNvSpPr txBox="1">
            <a:spLocks/>
          </p:cNvSpPr>
          <p:nvPr/>
        </p:nvSpPr>
        <p:spPr>
          <a:xfrm>
            <a:off x="1257300" y="2894076"/>
            <a:ext cx="15773400" cy="6377940"/>
          </a:xfrm>
          <a:prstGeom prst="rect">
            <a:avLst/>
          </a:prstGeom>
        </p:spPr>
        <p:txBody>
          <a:bodyPr vert="horz" lIns="91440" tIns="45720" rIns="91440" bIns="45720" rtlCol="0">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3600" dirty="0"/>
              <a:t>You may not be enrolled in more than one program at any time.</a:t>
            </a:r>
          </a:p>
          <a:p>
            <a:pPr indent="-228600" defTabSz="914400"/>
            <a:r>
              <a:rPr lang="en-US" sz="3600" dirty="0"/>
              <a:t>In fairness to other applicants and nutrition and dietetics programs, if you have decided before November 10</a:t>
            </a:r>
            <a:r>
              <a:rPr lang="en-US" sz="3600" baseline="30000" dirty="0"/>
              <a:t>th</a:t>
            </a:r>
            <a:r>
              <a:rPr lang="en-US" sz="3600" dirty="0"/>
              <a:t> (Fall) or March 10</a:t>
            </a:r>
            <a:r>
              <a:rPr lang="en-US" sz="3600" baseline="30000" dirty="0"/>
              <a:t>th</a:t>
            </a:r>
            <a:r>
              <a:rPr lang="en-US" sz="3600" dirty="0"/>
              <a:t> (Spring) not to attend a program that has offered you admission, promptly withdraw your application from the program(s) by contacting the program director.</a:t>
            </a:r>
          </a:p>
          <a:p>
            <a:pPr indent="-228600" defTabSz="914400"/>
            <a:r>
              <a:rPr lang="en-US" sz="3600" dirty="0"/>
              <a:t>Once you have accepted an offer, if you are offered admission to other programs, you must contact the program director(s) to decline offer(s). This allows waitlisted applicants to be given offers.</a:t>
            </a:r>
          </a:p>
          <a:p>
            <a:pPr marL="0" indent="-228600" defTabSz="914400"/>
            <a:endParaRPr lang="en-US" sz="3300" dirty="0"/>
          </a:p>
        </p:txBody>
      </p:sp>
      <p:sp>
        <p:nvSpPr>
          <p:cNvPr id="5" name="Slide Number Placeholder 4">
            <a:extLst>
              <a:ext uri="{FF2B5EF4-FFF2-40B4-BE49-F238E27FC236}">
                <a16:creationId xmlns:a16="http://schemas.microsoft.com/office/drawing/2014/main" id="{2EAFF6A4-29B2-6E5F-B551-632064A385A0}"/>
              </a:ext>
            </a:extLst>
          </p:cNvPr>
          <p:cNvSpPr>
            <a:spLocks noGrp="1"/>
          </p:cNvSpPr>
          <p:nvPr>
            <p:ph type="sldNum" sz="quarter" idx="12"/>
          </p:nvPr>
        </p:nvSpPr>
        <p:spPr>
          <a:xfrm>
            <a:off x="12915900" y="9534525"/>
            <a:ext cx="4114800" cy="547687"/>
          </a:xfrm>
        </p:spPr>
        <p:txBody>
          <a:bodyPr vert="horz" lIns="91440" tIns="45720" rIns="91440" bIns="45720" rtlCol="0" anchor="ctr">
            <a:normAutofit/>
          </a:bodyPr>
          <a:lstStyle/>
          <a:p>
            <a:pPr>
              <a:spcAft>
                <a:spcPts val="600"/>
              </a:spcAft>
            </a:pPr>
            <a:fld id="{B6F15528-21DE-4FAA-801E-634DDDAF4B2B}" type="slidenum">
              <a:rPr lang="en-US" sz="1200" smtClean="0">
                <a:solidFill>
                  <a:schemeClr val="tx1">
                    <a:tint val="75000"/>
                  </a:schemeClr>
                </a:solidFill>
              </a:rPr>
              <a:pPr>
                <a:spcAft>
                  <a:spcPts val="600"/>
                </a:spcAft>
              </a:pPr>
              <a:t>30</a:t>
            </a:fld>
            <a:endParaRPr lang="en-US" sz="1200" dirty="0">
              <a:solidFill>
                <a:schemeClr val="tx1">
                  <a:tint val="75000"/>
                </a:schemeClr>
              </a:solidFill>
            </a:endParaRPr>
          </a:p>
        </p:txBody>
      </p:sp>
      <p:sp>
        <p:nvSpPr>
          <p:cNvPr id="3" name="Content Placeholder 2">
            <a:extLst>
              <a:ext uri="{FF2B5EF4-FFF2-40B4-BE49-F238E27FC236}">
                <a16:creationId xmlns:a16="http://schemas.microsoft.com/office/drawing/2014/main" id="{738B911C-E737-7C35-2485-9A6440D086C7}"/>
              </a:ext>
              <a:ext uri="{C183D7F6-B498-43B3-948B-1728B52AA6E4}">
                <adec:decorative xmlns:adec="http://schemas.microsoft.com/office/drawing/2017/decorative" val="1"/>
              </a:ext>
            </a:extLst>
          </p:cNvPr>
          <p:cNvSpPr txBox="1">
            <a:spLocks/>
          </p:cNvSpPr>
          <p:nvPr/>
        </p:nvSpPr>
        <p:spPr>
          <a:xfrm>
            <a:off x="1257300" y="2738437"/>
            <a:ext cx="15773400" cy="6527007"/>
          </a:xfrm>
          <a:prstGeom prst="rect">
            <a:avLst/>
          </a:prstGeom>
        </p:spPr>
        <p:txBody>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191988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CB83EF1-27A1-F469-E352-622B0DEC83E6}"/>
              </a:ext>
            </a:extLst>
          </p:cNvPr>
          <p:cNvSpPr>
            <a:spLocks noGrp="1"/>
          </p:cNvSpPr>
          <p:nvPr>
            <p:ph type="title"/>
          </p:nvPr>
        </p:nvSpPr>
        <p:spPr>
          <a:xfrm>
            <a:off x="946403" y="960120"/>
            <a:ext cx="11098451" cy="2221992"/>
          </a:xfrm>
        </p:spPr>
        <p:txBody>
          <a:bodyPr vert="horz" lIns="91440" tIns="45720" rIns="91440" bIns="45720" rtlCol="0" anchor="b">
            <a:normAutofit/>
          </a:bodyPr>
          <a:lstStyle/>
          <a:p>
            <a:pPr defTabSz="914400"/>
            <a:r>
              <a:rPr lang="en-US" sz="7500" kern="1200" dirty="0">
                <a:solidFill>
                  <a:schemeClr val="tx1"/>
                </a:solidFill>
                <a:latin typeface="+mj-lt"/>
                <a:ea typeface="+mj-ea"/>
                <a:cs typeface="+mj-cs"/>
              </a:rPr>
              <a:t>Receiving Multiple Offers</a:t>
            </a:r>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4917" y="3559302"/>
            <a:ext cx="4882642" cy="27432"/>
          </a:xfrm>
          <a:custGeom>
            <a:avLst/>
            <a:gdLst>
              <a:gd name="csX0" fmla="*/ 0 w 4882642"/>
              <a:gd name="csY0" fmla="*/ 0 h 27432"/>
              <a:gd name="csX1" fmla="*/ 648694 w 4882642"/>
              <a:gd name="csY1" fmla="*/ 0 h 27432"/>
              <a:gd name="csX2" fmla="*/ 1199735 w 4882642"/>
              <a:gd name="csY2" fmla="*/ 0 h 27432"/>
              <a:gd name="csX3" fmla="*/ 1799602 w 4882642"/>
              <a:gd name="csY3" fmla="*/ 0 h 27432"/>
              <a:gd name="csX4" fmla="*/ 2545949 w 4882642"/>
              <a:gd name="csY4" fmla="*/ 0 h 27432"/>
              <a:gd name="csX5" fmla="*/ 3194643 w 4882642"/>
              <a:gd name="csY5" fmla="*/ 0 h 27432"/>
              <a:gd name="csX6" fmla="*/ 3794510 w 4882642"/>
              <a:gd name="csY6" fmla="*/ 0 h 27432"/>
              <a:gd name="csX7" fmla="*/ 4882642 w 4882642"/>
              <a:gd name="csY7" fmla="*/ 0 h 27432"/>
              <a:gd name="csX8" fmla="*/ 4882642 w 4882642"/>
              <a:gd name="csY8" fmla="*/ 27432 h 27432"/>
              <a:gd name="csX9" fmla="*/ 4185122 w 4882642"/>
              <a:gd name="csY9" fmla="*/ 27432 h 27432"/>
              <a:gd name="csX10" fmla="*/ 3585254 w 4882642"/>
              <a:gd name="csY10" fmla="*/ 27432 h 27432"/>
              <a:gd name="csX11" fmla="*/ 2790081 w 4882642"/>
              <a:gd name="csY11" fmla="*/ 27432 h 27432"/>
              <a:gd name="csX12" fmla="*/ 2141387 w 4882642"/>
              <a:gd name="csY12" fmla="*/ 27432 h 27432"/>
              <a:gd name="csX13" fmla="*/ 1590346 w 4882642"/>
              <a:gd name="csY13" fmla="*/ 27432 h 27432"/>
              <a:gd name="csX14" fmla="*/ 844000 w 4882642"/>
              <a:gd name="csY14" fmla="*/ 27432 h 27432"/>
              <a:gd name="csX15" fmla="*/ 0 w 4882642"/>
              <a:gd name="csY15" fmla="*/ 27432 h 27432"/>
              <a:gd name="csX16" fmla="*/ 0 w 4882642"/>
              <a:gd name="csY16"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882642" h="27432" fill="none" extrusionOk="0">
                <a:moveTo>
                  <a:pt x="0" y="0"/>
                </a:moveTo>
                <a:cubicBezTo>
                  <a:pt x="283896" y="15806"/>
                  <a:pt x="476914" y="-5705"/>
                  <a:pt x="648694" y="0"/>
                </a:cubicBezTo>
                <a:cubicBezTo>
                  <a:pt x="820474" y="5705"/>
                  <a:pt x="992491" y="-2560"/>
                  <a:pt x="1199735" y="0"/>
                </a:cubicBezTo>
                <a:cubicBezTo>
                  <a:pt x="1406979" y="2560"/>
                  <a:pt x="1535106" y="-12373"/>
                  <a:pt x="1799602" y="0"/>
                </a:cubicBezTo>
                <a:cubicBezTo>
                  <a:pt x="2064098" y="12373"/>
                  <a:pt x="2220857" y="34016"/>
                  <a:pt x="2545949" y="0"/>
                </a:cubicBezTo>
                <a:cubicBezTo>
                  <a:pt x="2871041" y="-34016"/>
                  <a:pt x="2930967" y="-6551"/>
                  <a:pt x="3194643" y="0"/>
                </a:cubicBezTo>
                <a:cubicBezTo>
                  <a:pt x="3458319" y="6551"/>
                  <a:pt x="3590719" y="-27970"/>
                  <a:pt x="3794510" y="0"/>
                </a:cubicBezTo>
                <a:cubicBezTo>
                  <a:pt x="3998301" y="27970"/>
                  <a:pt x="4343090" y="-39667"/>
                  <a:pt x="4882642" y="0"/>
                </a:cubicBezTo>
                <a:cubicBezTo>
                  <a:pt x="4881669" y="8304"/>
                  <a:pt x="4882164" y="21512"/>
                  <a:pt x="4882642" y="27432"/>
                </a:cubicBezTo>
                <a:cubicBezTo>
                  <a:pt x="4608564" y="7308"/>
                  <a:pt x="4394312" y="56256"/>
                  <a:pt x="4185122" y="27432"/>
                </a:cubicBezTo>
                <a:cubicBezTo>
                  <a:pt x="3975932" y="-1392"/>
                  <a:pt x="3827783" y="51583"/>
                  <a:pt x="3585254" y="27432"/>
                </a:cubicBezTo>
                <a:cubicBezTo>
                  <a:pt x="3342725" y="3281"/>
                  <a:pt x="3165015" y="17373"/>
                  <a:pt x="2790081" y="27432"/>
                </a:cubicBezTo>
                <a:cubicBezTo>
                  <a:pt x="2415147" y="37491"/>
                  <a:pt x="2453830" y="6816"/>
                  <a:pt x="2141387" y="27432"/>
                </a:cubicBezTo>
                <a:cubicBezTo>
                  <a:pt x="1828944" y="48048"/>
                  <a:pt x="1774219" y="17790"/>
                  <a:pt x="1590346" y="27432"/>
                </a:cubicBezTo>
                <a:cubicBezTo>
                  <a:pt x="1406473" y="37074"/>
                  <a:pt x="1200327" y="18527"/>
                  <a:pt x="844000" y="27432"/>
                </a:cubicBezTo>
                <a:cubicBezTo>
                  <a:pt x="487673" y="36337"/>
                  <a:pt x="322314" y="2648"/>
                  <a:pt x="0" y="27432"/>
                </a:cubicBezTo>
                <a:cubicBezTo>
                  <a:pt x="-1048" y="14992"/>
                  <a:pt x="-1120" y="7447"/>
                  <a:pt x="0" y="0"/>
                </a:cubicBezTo>
                <a:close/>
              </a:path>
              <a:path w="4882642" h="27432" stroke="0" extrusionOk="0">
                <a:moveTo>
                  <a:pt x="0" y="0"/>
                </a:moveTo>
                <a:cubicBezTo>
                  <a:pt x="238803" y="9040"/>
                  <a:pt x="494861" y="-4831"/>
                  <a:pt x="648694" y="0"/>
                </a:cubicBezTo>
                <a:cubicBezTo>
                  <a:pt x="802527" y="4831"/>
                  <a:pt x="991643" y="12575"/>
                  <a:pt x="1199735" y="0"/>
                </a:cubicBezTo>
                <a:cubicBezTo>
                  <a:pt x="1407827" y="-12575"/>
                  <a:pt x="1757315" y="9056"/>
                  <a:pt x="1994908" y="0"/>
                </a:cubicBezTo>
                <a:cubicBezTo>
                  <a:pt x="2232501" y="-9056"/>
                  <a:pt x="2370188" y="18797"/>
                  <a:pt x="2643602" y="0"/>
                </a:cubicBezTo>
                <a:cubicBezTo>
                  <a:pt x="2917016" y="-18797"/>
                  <a:pt x="3036387" y="10091"/>
                  <a:pt x="3292296" y="0"/>
                </a:cubicBezTo>
                <a:cubicBezTo>
                  <a:pt x="3548205" y="-10091"/>
                  <a:pt x="3892824" y="6516"/>
                  <a:pt x="4087469" y="0"/>
                </a:cubicBezTo>
                <a:cubicBezTo>
                  <a:pt x="4282114" y="-6516"/>
                  <a:pt x="4487997" y="-16222"/>
                  <a:pt x="4882642" y="0"/>
                </a:cubicBezTo>
                <a:cubicBezTo>
                  <a:pt x="4883127" y="9333"/>
                  <a:pt x="4883920" y="19699"/>
                  <a:pt x="4882642" y="27432"/>
                </a:cubicBezTo>
                <a:cubicBezTo>
                  <a:pt x="4665479" y="53358"/>
                  <a:pt x="4455363" y="34051"/>
                  <a:pt x="4282775" y="27432"/>
                </a:cubicBezTo>
                <a:cubicBezTo>
                  <a:pt x="4110187" y="20813"/>
                  <a:pt x="3781952" y="37808"/>
                  <a:pt x="3585254" y="27432"/>
                </a:cubicBezTo>
                <a:cubicBezTo>
                  <a:pt x="3388556" y="17056"/>
                  <a:pt x="3084641" y="41802"/>
                  <a:pt x="2887734" y="27432"/>
                </a:cubicBezTo>
                <a:cubicBezTo>
                  <a:pt x="2690827" y="13062"/>
                  <a:pt x="2491613" y="5294"/>
                  <a:pt x="2239040" y="27432"/>
                </a:cubicBezTo>
                <a:cubicBezTo>
                  <a:pt x="1986467" y="49570"/>
                  <a:pt x="1795483" y="63015"/>
                  <a:pt x="1443867" y="27432"/>
                </a:cubicBezTo>
                <a:cubicBezTo>
                  <a:pt x="1092251" y="-8151"/>
                  <a:pt x="850619" y="43704"/>
                  <a:pt x="648694" y="27432"/>
                </a:cubicBezTo>
                <a:cubicBezTo>
                  <a:pt x="446769" y="11160"/>
                  <a:pt x="306471" y="26408"/>
                  <a:pt x="0" y="27432"/>
                </a:cubicBezTo>
                <a:cubicBezTo>
                  <a:pt x="211" y="18145"/>
                  <a:pt x="120" y="648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ontent Placeholder 2">
            <a:extLst>
              <a:ext uri="{FF2B5EF4-FFF2-40B4-BE49-F238E27FC236}">
                <a16:creationId xmlns:a16="http://schemas.microsoft.com/office/drawing/2014/main" id="{4CE14824-B84F-761B-D5F7-E27B9C24DD71}"/>
              </a:ext>
            </a:extLst>
          </p:cNvPr>
          <p:cNvSpPr txBox="1">
            <a:spLocks/>
          </p:cNvSpPr>
          <p:nvPr/>
        </p:nvSpPr>
        <p:spPr>
          <a:xfrm>
            <a:off x="946404" y="3800418"/>
            <a:ext cx="7228332" cy="5687442"/>
          </a:xfrm>
          <a:prstGeom prst="rect">
            <a:avLst/>
          </a:prstGeom>
        </p:spPr>
        <p:txBody>
          <a:bodyPr vert="horz" lIns="91440" tIns="45720" rIns="91440" bIns="45720" rtlCol="0" anchor="t">
            <a:normAutofit/>
          </a:bodyPr>
          <a:lst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indent="-228600" defTabSz="914400"/>
            <a:r>
              <a:rPr lang="en-US" sz="3600" dirty="0"/>
              <a:t>If you receive and accept an alternative offer after you have already accepted an offer, you must rescind/withdraw your acceptance at the program where you had previously accepted an offer within 24 hours of accepting the offer at the new program.</a:t>
            </a:r>
          </a:p>
          <a:p>
            <a:pPr indent="-228600" defTabSz="914400"/>
            <a:endParaRPr lang="en-US" sz="3300" dirty="0"/>
          </a:p>
        </p:txBody>
      </p:sp>
      <p:pic>
        <p:nvPicPr>
          <p:cNvPr id="7" name="Picture 6" descr="A screenshot of a computer screen">
            <a:extLst>
              <a:ext uri="{FF2B5EF4-FFF2-40B4-BE49-F238E27FC236}">
                <a16:creationId xmlns:a16="http://schemas.microsoft.com/office/drawing/2014/main" id="{87E9AF47-ABA4-2E5A-EC6B-E66FB7D0803D}"/>
              </a:ext>
            </a:extLst>
          </p:cNvPr>
          <p:cNvPicPr>
            <a:picLocks noChangeAspect="1"/>
          </p:cNvPicPr>
          <p:nvPr/>
        </p:nvPicPr>
        <p:blipFill>
          <a:blip r:embed="rId2">
            <a:extLst>
              <a:ext uri="{28A0092B-C50C-407E-A947-70E740481C1C}">
                <a14:useLocalDpi xmlns:a14="http://schemas.microsoft.com/office/drawing/2010/main" val="0"/>
              </a:ext>
            </a:extLst>
          </a:blip>
          <a:srcRect l="20193" t="56472" r="19642" b="15967"/>
          <a:stretch/>
        </p:blipFill>
        <p:spPr>
          <a:xfrm>
            <a:off x="8534400" y="3559302"/>
            <a:ext cx="9245600" cy="5321808"/>
          </a:xfrm>
          <a:prstGeom prst="rect">
            <a:avLst/>
          </a:prstGeom>
        </p:spPr>
      </p:pic>
      <p:sp>
        <p:nvSpPr>
          <p:cNvPr id="3" name="Slide Number Placeholder 2">
            <a:extLst>
              <a:ext uri="{FF2B5EF4-FFF2-40B4-BE49-F238E27FC236}">
                <a16:creationId xmlns:a16="http://schemas.microsoft.com/office/drawing/2014/main" id="{F2B2E589-CE75-D935-0775-C1E2E13E3941}"/>
              </a:ext>
            </a:extLst>
          </p:cNvPr>
          <p:cNvSpPr>
            <a:spLocks noGrp="1"/>
          </p:cNvSpPr>
          <p:nvPr>
            <p:ph type="sldNum" sz="quarter" idx="12"/>
          </p:nvPr>
        </p:nvSpPr>
        <p:spPr/>
        <p:txBody>
          <a:bodyPr/>
          <a:lstStyle/>
          <a:p>
            <a:fld id="{B6F15528-21DE-4FAA-801E-634DDDAF4B2B}" type="slidenum">
              <a:rPr lang="en-US" smtClean="0"/>
              <a:t>31</a:t>
            </a:fld>
            <a:endParaRPr lang="en-US" dirty="0"/>
          </a:p>
        </p:txBody>
      </p:sp>
    </p:spTree>
    <p:extLst>
      <p:ext uri="{BB962C8B-B14F-4D97-AF65-F5344CB8AC3E}">
        <p14:creationId xmlns:p14="http://schemas.microsoft.com/office/powerpoint/2010/main" val="3320550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9A2687-2D34-2BBA-699C-6236C57D577A}"/>
              </a:ext>
            </a:extLst>
          </p:cNvPr>
          <p:cNvSpPr>
            <a:spLocks noGrp="1"/>
          </p:cNvSpPr>
          <p:nvPr>
            <p:ph type="title"/>
          </p:nvPr>
        </p:nvSpPr>
        <p:spPr>
          <a:xfrm>
            <a:off x="967596" y="788973"/>
            <a:ext cx="6424474" cy="1800541"/>
          </a:xfrm>
        </p:spPr>
        <p:txBody>
          <a:bodyPr anchor="b">
            <a:normAutofit/>
          </a:bodyPr>
          <a:lstStyle/>
          <a:p>
            <a:r>
              <a:rPr lang="en-US" sz="5400" dirty="0"/>
              <a:t>Reapplication</a:t>
            </a:r>
          </a:p>
        </p:txBody>
      </p:sp>
      <p:sp>
        <p:nvSpPr>
          <p:cNvPr id="24" name="Rectangle 23">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4799" y="2917369"/>
            <a:ext cx="603504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617EBAA-C113-2D69-8CE0-72E105FEC289}"/>
              </a:ext>
            </a:extLst>
          </p:cNvPr>
          <p:cNvSpPr>
            <a:spLocks noGrp="1"/>
          </p:cNvSpPr>
          <p:nvPr>
            <p:ph idx="1"/>
          </p:nvPr>
        </p:nvSpPr>
        <p:spPr>
          <a:xfrm>
            <a:off x="967599" y="3046651"/>
            <a:ext cx="6606908" cy="5267915"/>
          </a:xfrm>
        </p:spPr>
        <p:txBody>
          <a:bodyPr anchor="ctr">
            <a:normAutofit/>
          </a:bodyPr>
          <a:lstStyle/>
          <a:p>
            <a:r>
              <a:rPr lang="en-US" sz="3600"/>
              <a:t>If you have participated in DICAS in a previous application cycle, you may recycle many items in the application but choosing to Start Reapplication when the new cycle opens on August 5</a:t>
            </a:r>
            <a:r>
              <a:rPr lang="en-US" sz="3600" baseline="30000"/>
              <a:t>th</a:t>
            </a:r>
            <a:r>
              <a:rPr lang="en-US" sz="3600"/>
              <a:t>. </a:t>
            </a:r>
          </a:p>
        </p:txBody>
      </p:sp>
      <p:sp>
        <p:nvSpPr>
          <p:cNvPr id="26" name="Rectangle 25">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8765" y="9080040"/>
            <a:ext cx="1110996" cy="2311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857385" y="322802"/>
            <a:ext cx="1110996" cy="177502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45189" y="532438"/>
            <a:ext cx="9277460" cy="887281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Screenshot of DICAS reapplication page asking if the applicant wants to &quot;Start New Application&quot; or &quot;Start Reapplication&quot;. ">
            <a:extLst>
              <a:ext uri="{FF2B5EF4-FFF2-40B4-BE49-F238E27FC236}">
                <a16:creationId xmlns:a16="http://schemas.microsoft.com/office/drawing/2014/main" id="{1ED2916A-1A4F-8AFD-DA29-B025510E4A5D}"/>
              </a:ext>
            </a:extLst>
          </p:cNvPr>
          <p:cNvPicPr>
            <a:picLocks noChangeAspect="1"/>
          </p:cNvPicPr>
          <p:nvPr/>
        </p:nvPicPr>
        <p:blipFill>
          <a:blip r:embed="rId2"/>
          <a:srcRect r="1" b="2552"/>
          <a:stretch>
            <a:fillRect/>
          </a:stretch>
        </p:blipFill>
        <p:spPr>
          <a:xfrm>
            <a:off x="7884638" y="2871482"/>
            <a:ext cx="10248142" cy="4868520"/>
          </a:xfrm>
          <a:prstGeom prst="rect">
            <a:avLst/>
          </a:prstGeom>
        </p:spPr>
      </p:pic>
      <p:sp>
        <p:nvSpPr>
          <p:cNvPr id="4" name="Slide Number Placeholder 3">
            <a:extLst>
              <a:ext uri="{FF2B5EF4-FFF2-40B4-BE49-F238E27FC236}">
                <a16:creationId xmlns:a16="http://schemas.microsoft.com/office/drawing/2014/main" id="{650CF915-2E93-DBBC-8432-9CCF90546D76}"/>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32</a:t>
            </a:fld>
            <a:endParaRPr lang="en-US"/>
          </a:p>
        </p:txBody>
      </p:sp>
    </p:spTree>
    <p:extLst>
      <p:ext uri="{BB962C8B-B14F-4D97-AF65-F5344CB8AC3E}">
        <p14:creationId xmlns:p14="http://schemas.microsoft.com/office/powerpoint/2010/main" val="14940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2469"/>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1">
            <a:extLst>
              <a:ext uri="{FF2B5EF4-FFF2-40B4-BE49-F238E27FC236}">
                <a16:creationId xmlns:a16="http://schemas.microsoft.com/office/drawing/2014/main" id="{AD41E811-5EF7-F3B7-807D-54707C2BDD61}"/>
              </a:ext>
            </a:extLst>
          </p:cNvPr>
          <p:cNvSpPr>
            <a:spLocks noGrp="1"/>
          </p:cNvSpPr>
          <p:nvPr>
            <p:ph type="title"/>
          </p:nvPr>
        </p:nvSpPr>
        <p:spPr>
          <a:xfrm>
            <a:off x="719091" y="1606200"/>
            <a:ext cx="5909532" cy="8374689"/>
          </a:xfrm>
        </p:spPr>
        <p:txBody>
          <a:bodyPr>
            <a:normAutofit/>
          </a:bodyPr>
          <a:lstStyle/>
          <a:p>
            <a:pPr algn="r"/>
            <a:r>
              <a:rPr lang="en-US" sz="10200" dirty="0"/>
              <a:t>Applicant Resources</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092079" y="1698171"/>
            <a:ext cx="0" cy="8576359"/>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5B484541-694E-5543-CE43-C683168B1BFC}"/>
              </a:ext>
              <a:ext uri="{C183D7F6-B498-43B3-948B-1728B52AA6E4}">
                <adec:decorative xmlns:adec="http://schemas.microsoft.com/office/drawing/2017/decorative" val="1"/>
              </a:ext>
            </a:extLst>
          </p:cNvPr>
          <p:cNvGraphicFramePr>
            <a:graphicFrameLocks noGrp="1"/>
          </p:cNvGraphicFramePr>
          <p:nvPr>
            <p:ph idx="1"/>
            <p:extLst>
              <p:ext uri="{D42A27DB-BD31-4B8C-83A1-F6EECF244321}">
                <p14:modId xmlns:p14="http://schemas.microsoft.com/office/powerpoint/2010/main" val="932890522"/>
              </p:ext>
            </p:extLst>
          </p:nvPr>
        </p:nvGraphicFramePr>
        <p:xfrm>
          <a:off x="7662802" y="1068495"/>
          <a:ext cx="9367898" cy="8384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B74744E-87A8-C8AE-E00B-E62976DD2C09}"/>
              </a:ext>
            </a:extLst>
          </p:cNvPr>
          <p:cNvSpPr>
            <a:spLocks noGrp="1"/>
          </p:cNvSpPr>
          <p:nvPr>
            <p:ph type="sldNum" sz="quarter" idx="12"/>
          </p:nvPr>
        </p:nvSpPr>
        <p:spPr/>
        <p:txBody>
          <a:bodyPr/>
          <a:lstStyle/>
          <a:p>
            <a:fld id="{B6F15528-21DE-4FAA-801E-634DDDAF4B2B}" type="slidenum">
              <a:rPr lang="en-US" smtClean="0"/>
              <a:t>33</a:t>
            </a:fld>
            <a:endParaRPr lang="en-US"/>
          </a:p>
        </p:txBody>
      </p:sp>
    </p:spTree>
    <p:extLst>
      <p:ext uri="{BB962C8B-B14F-4D97-AF65-F5344CB8AC3E}">
        <p14:creationId xmlns:p14="http://schemas.microsoft.com/office/powerpoint/2010/main" val="10597443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8288000" cy="77807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4696" y="827941"/>
            <a:ext cx="16498608" cy="809992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7B07771B-FEAD-CFAE-F351-5305067BDFEF}"/>
              </a:ext>
            </a:extLst>
          </p:cNvPr>
          <p:cNvSpPr>
            <a:spLocks noGrp="1"/>
          </p:cNvSpPr>
          <p:nvPr>
            <p:ph type="title" idx="4294967295"/>
          </p:nvPr>
        </p:nvSpPr>
        <p:spPr>
          <a:xfrm>
            <a:off x="894696" y="303983"/>
            <a:ext cx="12253427" cy="280252"/>
          </a:xfrm>
        </p:spPr>
        <p:txBody>
          <a:bodyPr>
            <a:normAutofit fontScale="90000"/>
          </a:bodyPr>
          <a:lstStyle/>
          <a:p>
            <a:r>
              <a:rPr lang="en-US" dirty="0"/>
              <a:t>DICAS Login</a:t>
            </a:r>
          </a:p>
        </p:txBody>
      </p:sp>
      <p:pic>
        <p:nvPicPr>
          <p:cNvPr id="4" name="Picture 3" descr="Screenshot of a login page for DiCAS, a Dietetics Centralized Application Service for applying to ACEND accredited dietetics supervised practice programs. The page features a background with various healthy foods alongside fields for email and password entry, sign-in button, and options to create an account or recover a forgotten password. &#10;">
            <a:extLst>
              <a:ext uri="{FF2B5EF4-FFF2-40B4-BE49-F238E27FC236}">
                <a16:creationId xmlns:a16="http://schemas.microsoft.com/office/drawing/2014/main" id="{9BF0823E-E9B4-856C-EA82-1F960E50BF5E}"/>
              </a:ext>
            </a:extLst>
          </p:cNvPr>
          <p:cNvPicPr>
            <a:picLocks noChangeAspect="1"/>
          </p:cNvPicPr>
          <p:nvPr/>
        </p:nvPicPr>
        <p:blipFill>
          <a:blip r:embed="rId2"/>
          <a:srcRect r="1" b="512"/>
          <a:stretch>
            <a:fillRect/>
          </a:stretch>
        </p:blipFill>
        <p:spPr>
          <a:xfrm>
            <a:off x="1257300" y="1131222"/>
            <a:ext cx="15773400" cy="7493362"/>
          </a:xfrm>
          <a:prstGeom prst="rect">
            <a:avLst/>
          </a:prstGeom>
        </p:spPr>
      </p:pic>
      <p:cxnSp>
        <p:nvCxnSpPr>
          <p:cNvPr id="15" name="Straight Connector 14">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94696" y="9494653"/>
            <a:ext cx="1650034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DF08DCB6-49FE-D491-CA88-D646507C44EC}"/>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4</a:t>
            </a:fld>
            <a:endParaRPr lang="en-US" dirty="0"/>
          </a:p>
        </p:txBody>
      </p:sp>
    </p:spTree>
    <p:extLst>
      <p:ext uri="{BB962C8B-B14F-4D97-AF65-F5344CB8AC3E}">
        <p14:creationId xmlns:p14="http://schemas.microsoft.com/office/powerpoint/2010/main" val="2856880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6B5E516-C816-A40E-28D0-6C367574936C}"/>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65AC36-8F34-21CA-3726-B80F4CD074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DDCF456-0A30-610F-F538-C433CDA6B444}"/>
              </a:ext>
            </a:extLst>
          </p:cNvPr>
          <p:cNvSpPr>
            <a:spLocks noGrp="1"/>
          </p:cNvSpPr>
          <p:nvPr>
            <p:ph type="title"/>
          </p:nvPr>
        </p:nvSpPr>
        <p:spPr>
          <a:xfrm>
            <a:off x="858739" y="357808"/>
            <a:ext cx="16527780" cy="2151623"/>
          </a:xfrm>
        </p:spPr>
        <p:txBody>
          <a:bodyPr anchor="b">
            <a:normAutofit/>
          </a:bodyPr>
          <a:lstStyle/>
          <a:p>
            <a:r>
              <a:rPr lang="en-US" sz="8100" dirty="0"/>
              <a:t>DICAS Help Center</a:t>
            </a:r>
          </a:p>
        </p:txBody>
      </p:sp>
      <p:sp>
        <p:nvSpPr>
          <p:cNvPr id="12" name="sketchy line">
            <a:extLst>
              <a:ext uri="{FF2B5EF4-FFF2-40B4-BE49-F238E27FC236}">
                <a16:creationId xmlns:a16="http://schemas.microsoft.com/office/drawing/2014/main" id="{B437212E-1342-8C83-0185-AA15B0C81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8739" y="2522316"/>
            <a:ext cx="16459200" cy="27432"/>
          </a:xfrm>
          <a:custGeom>
            <a:avLst/>
            <a:gdLst>
              <a:gd name="csX0" fmla="*/ 0 w 16459200"/>
              <a:gd name="csY0" fmla="*/ 0 h 27432"/>
              <a:gd name="csX1" fmla="*/ 192024 w 16459200"/>
              <a:gd name="csY1" fmla="*/ 0 h 27432"/>
              <a:gd name="csX2" fmla="*/ 1042416 w 16459200"/>
              <a:gd name="csY2" fmla="*/ 0 h 27432"/>
              <a:gd name="csX3" fmla="*/ 1728216 w 16459200"/>
              <a:gd name="csY3" fmla="*/ 0 h 27432"/>
              <a:gd name="csX4" fmla="*/ 1920240 w 16459200"/>
              <a:gd name="csY4" fmla="*/ 0 h 27432"/>
              <a:gd name="csX5" fmla="*/ 2441448 w 16459200"/>
              <a:gd name="csY5" fmla="*/ 0 h 27432"/>
              <a:gd name="csX6" fmla="*/ 2798064 w 16459200"/>
              <a:gd name="csY6" fmla="*/ 0 h 27432"/>
              <a:gd name="csX7" fmla="*/ 3648456 w 16459200"/>
              <a:gd name="csY7" fmla="*/ 0 h 27432"/>
              <a:gd name="csX8" fmla="*/ 4005072 w 16459200"/>
              <a:gd name="csY8" fmla="*/ 0 h 27432"/>
              <a:gd name="csX9" fmla="*/ 5020056 w 16459200"/>
              <a:gd name="csY9" fmla="*/ 0 h 27432"/>
              <a:gd name="csX10" fmla="*/ 5212080 w 16459200"/>
              <a:gd name="csY10" fmla="*/ 0 h 27432"/>
              <a:gd name="csX11" fmla="*/ 5568696 w 16459200"/>
              <a:gd name="csY11" fmla="*/ 0 h 27432"/>
              <a:gd name="csX12" fmla="*/ 6089904 w 16459200"/>
              <a:gd name="csY12" fmla="*/ 0 h 27432"/>
              <a:gd name="csX13" fmla="*/ 6611112 w 16459200"/>
              <a:gd name="csY13" fmla="*/ 0 h 27432"/>
              <a:gd name="csX14" fmla="*/ 7461504 w 16459200"/>
              <a:gd name="csY14" fmla="*/ 0 h 27432"/>
              <a:gd name="csX15" fmla="*/ 8476488 w 16459200"/>
              <a:gd name="csY15" fmla="*/ 0 h 27432"/>
              <a:gd name="csX16" fmla="*/ 9326880 w 16459200"/>
              <a:gd name="csY16" fmla="*/ 0 h 27432"/>
              <a:gd name="csX17" fmla="*/ 9683496 w 16459200"/>
              <a:gd name="csY17" fmla="*/ 0 h 27432"/>
              <a:gd name="csX18" fmla="*/ 9875520 w 16459200"/>
              <a:gd name="csY18" fmla="*/ 0 h 27432"/>
              <a:gd name="csX19" fmla="*/ 10067544 w 16459200"/>
              <a:gd name="csY19" fmla="*/ 0 h 27432"/>
              <a:gd name="csX20" fmla="*/ 10424160 w 16459200"/>
              <a:gd name="csY20" fmla="*/ 0 h 27432"/>
              <a:gd name="csX21" fmla="*/ 10945368 w 16459200"/>
              <a:gd name="csY21" fmla="*/ 0 h 27432"/>
              <a:gd name="csX22" fmla="*/ 11795760 w 16459200"/>
              <a:gd name="csY22" fmla="*/ 0 h 27432"/>
              <a:gd name="csX23" fmla="*/ 12152376 w 16459200"/>
              <a:gd name="csY23" fmla="*/ 0 h 27432"/>
              <a:gd name="csX24" fmla="*/ 12838176 w 16459200"/>
              <a:gd name="csY24" fmla="*/ 0 h 27432"/>
              <a:gd name="csX25" fmla="*/ 13853160 w 16459200"/>
              <a:gd name="csY25" fmla="*/ 0 h 27432"/>
              <a:gd name="csX26" fmla="*/ 14209776 w 16459200"/>
              <a:gd name="csY26" fmla="*/ 0 h 27432"/>
              <a:gd name="csX27" fmla="*/ 14895576 w 16459200"/>
              <a:gd name="csY27" fmla="*/ 0 h 27432"/>
              <a:gd name="csX28" fmla="*/ 15581376 w 16459200"/>
              <a:gd name="csY28" fmla="*/ 0 h 27432"/>
              <a:gd name="csX29" fmla="*/ 15773400 w 16459200"/>
              <a:gd name="csY29" fmla="*/ 0 h 27432"/>
              <a:gd name="csX30" fmla="*/ 16459200 w 16459200"/>
              <a:gd name="csY30" fmla="*/ 0 h 27432"/>
              <a:gd name="csX31" fmla="*/ 16459200 w 16459200"/>
              <a:gd name="csY31" fmla="*/ 27432 h 27432"/>
              <a:gd name="csX32" fmla="*/ 15444216 w 16459200"/>
              <a:gd name="csY32" fmla="*/ 27432 h 27432"/>
              <a:gd name="csX33" fmla="*/ 15087600 w 16459200"/>
              <a:gd name="csY33" fmla="*/ 27432 h 27432"/>
              <a:gd name="csX34" fmla="*/ 14401800 w 16459200"/>
              <a:gd name="csY34" fmla="*/ 27432 h 27432"/>
              <a:gd name="csX35" fmla="*/ 13551408 w 16459200"/>
              <a:gd name="csY35" fmla="*/ 27432 h 27432"/>
              <a:gd name="csX36" fmla="*/ 13030200 w 16459200"/>
              <a:gd name="csY36" fmla="*/ 27432 h 27432"/>
              <a:gd name="csX37" fmla="*/ 12179808 w 16459200"/>
              <a:gd name="csY37" fmla="*/ 27432 h 27432"/>
              <a:gd name="csX38" fmla="*/ 11329416 w 16459200"/>
              <a:gd name="csY38" fmla="*/ 27432 h 27432"/>
              <a:gd name="csX39" fmla="*/ 10479024 w 16459200"/>
              <a:gd name="csY39" fmla="*/ 27432 h 27432"/>
              <a:gd name="csX40" fmla="*/ 9793224 w 16459200"/>
              <a:gd name="csY40" fmla="*/ 27432 h 27432"/>
              <a:gd name="csX41" fmla="*/ 9436608 w 16459200"/>
              <a:gd name="csY41" fmla="*/ 27432 h 27432"/>
              <a:gd name="csX42" fmla="*/ 9079992 w 16459200"/>
              <a:gd name="csY42" fmla="*/ 27432 h 27432"/>
              <a:gd name="csX43" fmla="*/ 8229600 w 16459200"/>
              <a:gd name="csY43" fmla="*/ 27432 h 27432"/>
              <a:gd name="csX44" fmla="*/ 7543800 w 16459200"/>
              <a:gd name="csY44" fmla="*/ 27432 h 27432"/>
              <a:gd name="csX45" fmla="*/ 7187184 w 16459200"/>
              <a:gd name="csY45" fmla="*/ 27432 h 27432"/>
              <a:gd name="csX46" fmla="*/ 6830568 w 16459200"/>
              <a:gd name="csY46" fmla="*/ 27432 h 27432"/>
              <a:gd name="csX47" fmla="*/ 6473952 w 16459200"/>
              <a:gd name="csY47" fmla="*/ 27432 h 27432"/>
              <a:gd name="csX48" fmla="*/ 5788152 w 16459200"/>
              <a:gd name="csY48" fmla="*/ 27432 h 27432"/>
              <a:gd name="csX49" fmla="*/ 5431536 w 16459200"/>
              <a:gd name="csY49" fmla="*/ 27432 h 27432"/>
              <a:gd name="csX50" fmla="*/ 4910328 w 16459200"/>
              <a:gd name="csY50" fmla="*/ 27432 h 27432"/>
              <a:gd name="csX51" fmla="*/ 4389120 w 16459200"/>
              <a:gd name="csY51" fmla="*/ 27432 h 27432"/>
              <a:gd name="csX52" fmla="*/ 3374136 w 16459200"/>
              <a:gd name="csY52" fmla="*/ 27432 h 27432"/>
              <a:gd name="csX53" fmla="*/ 2852928 w 16459200"/>
              <a:gd name="csY53" fmla="*/ 27432 h 27432"/>
              <a:gd name="csX54" fmla="*/ 2331720 w 16459200"/>
              <a:gd name="csY54" fmla="*/ 27432 h 27432"/>
              <a:gd name="csX55" fmla="*/ 1316736 w 16459200"/>
              <a:gd name="csY55" fmla="*/ 27432 h 27432"/>
              <a:gd name="csX56" fmla="*/ 1124712 w 16459200"/>
              <a:gd name="csY56" fmla="*/ 27432 h 27432"/>
              <a:gd name="csX57" fmla="*/ 0 w 16459200"/>
              <a:gd name="csY57" fmla="*/ 27432 h 27432"/>
              <a:gd name="csX58" fmla="*/ 0 w 16459200"/>
              <a:gd name="csY58" fmla="*/ 0 h 2743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Lst>
            <a:rect l="l" t="t" r="r" b="b"/>
            <a:pathLst>
              <a:path w="16459200" h="27432" fill="none" extrusionOk="0">
                <a:moveTo>
                  <a:pt x="0" y="0"/>
                </a:moveTo>
                <a:cubicBezTo>
                  <a:pt x="47956" y="-7424"/>
                  <a:pt x="130909" y="-3461"/>
                  <a:pt x="192024" y="0"/>
                </a:cubicBezTo>
                <a:cubicBezTo>
                  <a:pt x="253139" y="3461"/>
                  <a:pt x="713864" y="27473"/>
                  <a:pt x="1042416" y="0"/>
                </a:cubicBezTo>
                <a:cubicBezTo>
                  <a:pt x="1370968" y="-27473"/>
                  <a:pt x="1433592" y="6590"/>
                  <a:pt x="1728216" y="0"/>
                </a:cubicBezTo>
                <a:cubicBezTo>
                  <a:pt x="2022840" y="-6590"/>
                  <a:pt x="1862554" y="2847"/>
                  <a:pt x="1920240" y="0"/>
                </a:cubicBezTo>
                <a:cubicBezTo>
                  <a:pt x="1977926" y="-2847"/>
                  <a:pt x="2325911" y="-6884"/>
                  <a:pt x="2441448" y="0"/>
                </a:cubicBezTo>
                <a:cubicBezTo>
                  <a:pt x="2556985" y="6884"/>
                  <a:pt x="2631822" y="6977"/>
                  <a:pt x="2798064" y="0"/>
                </a:cubicBezTo>
                <a:cubicBezTo>
                  <a:pt x="2964306" y="-6977"/>
                  <a:pt x="3274078" y="-12213"/>
                  <a:pt x="3648456" y="0"/>
                </a:cubicBezTo>
                <a:cubicBezTo>
                  <a:pt x="4022834" y="12213"/>
                  <a:pt x="3857573" y="-925"/>
                  <a:pt x="4005072" y="0"/>
                </a:cubicBezTo>
                <a:cubicBezTo>
                  <a:pt x="4152571" y="925"/>
                  <a:pt x="4671117" y="36098"/>
                  <a:pt x="5020056" y="0"/>
                </a:cubicBezTo>
                <a:cubicBezTo>
                  <a:pt x="5368995" y="-36098"/>
                  <a:pt x="5129234" y="2763"/>
                  <a:pt x="5212080" y="0"/>
                </a:cubicBezTo>
                <a:cubicBezTo>
                  <a:pt x="5294926" y="-2763"/>
                  <a:pt x="5456351" y="-1340"/>
                  <a:pt x="5568696" y="0"/>
                </a:cubicBezTo>
                <a:cubicBezTo>
                  <a:pt x="5681041" y="1340"/>
                  <a:pt x="5957028" y="11791"/>
                  <a:pt x="6089904" y="0"/>
                </a:cubicBezTo>
                <a:cubicBezTo>
                  <a:pt x="6222780" y="-11791"/>
                  <a:pt x="6485557" y="8010"/>
                  <a:pt x="6611112" y="0"/>
                </a:cubicBezTo>
                <a:cubicBezTo>
                  <a:pt x="6736667" y="-8010"/>
                  <a:pt x="7207166" y="34517"/>
                  <a:pt x="7461504" y="0"/>
                </a:cubicBezTo>
                <a:cubicBezTo>
                  <a:pt x="7715842" y="-34517"/>
                  <a:pt x="7997652" y="4727"/>
                  <a:pt x="8476488" y="0"/>
                </a:cubicBezTo>
                <a:cubicBezTo>
                  <a:pt x="8955324" y="-4727"/>
                  <a:pt x="9009263" y="-31226"/>
                  <a:pt x="9326880" y="0"/>
                </a:cubicBezTo>
                <a:cubicBezTo>
                  <a:pt x="9644497" y="31226"/>
                  <a:pt x="9567141" y="-14781"/>
                  <a:pt x="9683496" y="0"/>
                </a:cubicBezTo>
                <a:cubicBezTo>
                  <a:pt x="9799851" y="14781"/>
                  <a:pt x="9804032" y="8468"/>
                  <a:pt x="9875520" y="0"/>
                </a:cubicBezTo>
                <a:cubicBezTo>
                  <a:pt x="9947008" y="-8468"/>
                  <a:pt x="9977677" y="-8510"/>
                  <a:pt x="10067544" y="0"/>
                </a:cubicBezTo>
                <a:cubicBezTo>
                  <a:pt x="10157411" y="8510"/>
                  <a:pt x="10259211" y="-4808"/>
                  <a:pt x="10424160" y="0"/>
                </a:cubicBezTo>
                <a:cubicBezTo>
                  <a:pt x="10589109" y="4808"/>
                  <a:pt x="10698874" y="12995"/>
                  <a:pt x="10945368" y="0"/>
                </a:cubicBezTo>
                <a:cubicBezTo>
                  <a:pt x="11191862" y="-12995"/>
                  <a:pt x="11497620" y="30979"/>
                  <a:pt x="11795760" y="0"/>
                </a:cubicBezTo>
                <a:cubicBezTo>
                  <a:pt x="12093900" y="-30979"/>
                  <a:pt x="12033359" y="17306"/>
                  <a:pt x="12152376" y="0"/>
                </a:cubicBezTo>
                <a:cubicBezTo>
                  <a:pt x="12271393" y="-17306"/>
                  <a:pt x="12698740" y="-6151"/>
                  <a:pt x="12838176" y="0"/>
                </a:cubicBezTo>
                <a:cubicBezTo>
                  <a:pt x="12977612" y="6151"/>
                  <a:pt x="13351157" y="-21667"/>
                  <a:pt x="13853160" y="0"/>
                </a:cubicBezTo>
                <a:cubicBezTo>
                  <a:pt x="14355163" y="21667"/>
                  <a:pt x="14035345" y="-172"/>
                  <a:pt x="14209776" y="0"/>
                </a:cubicBezTo>
                <a:cubicBezTo>
                  <a:pt x="14384207" y="172"/>
                  <a:pt x="14629222" y="-31393"/>
                  <a:pt x="14895576" y="0"/>
                </a:cubicBezTo>
                <a:cubicBezTo>
                  <a:pt x="15161930" y="31393"/>
                  <a:pt x="15418721" y="3319"/>
                  <a:pt x="15581376" y="0"/>
                </a:cubicBezTo>
                <a:cubicBezTo>
                  <a:pt x="15744031" y="-3319"/>
                  <a:pt x="15695632" y="-9543"/>
                  <a:pt x="15773400" y="0"/>
                </a:cubicBezTo>
                <a:cubicBezTo>
                  <a:pt x="15851168" y="9543"/>
                  <a:pt x="16150974" y="-26032"/>
                  <a:pt x="16459200" y="0"/>
                </a:cubicBezTo>
                <a:cubicBezTo>
                  <a:pt x="16459222" y="9322"/>
                  <a:pt x="16459920" y="14106"/>
                  <a:pt x="16459200" y="27432"/>
                </a:cubicBezTo>
                <a:cubicBezTo>
                  <a:pt x="16249330" y="65783"/>
                  <a:pt x="15931504" y="34569"/>
                  <a:pt x="15444216" y="27432"/>
                </a:cubicBezTo>
                <a:cubicBezTo>
                  <a:pt x="14956928" y="20295"/>
                  <a:pt x="15245263" y="43793"/>
                  <a:pt x="15087600" y="27432"/>
                </a:cubicBezTo>
                <a:cubicBezTo>
                  <a:pt x="14929937" y="11071"/>
                  <a:pt x="14595147" y="61679"/>
                  <a:pt x="14401800" y="27432"/>
                </a:cubicBezTo>
                <a:cubicBezTo>
                  <a:pt x="14208453" y="-6815"/>
                  <a:pt x="13937267" y="-2756"/>
                  <a:pt x="13551408" y="27432"/>
                </a:cubicBezTo>
                <a:cubicBezTo>
                  <a:pt x="13165549" y="57620"/>
                  <a:pt x="13244142" y="31152"/>
                  <a:pt x="13030200" y="27432"/>
                </a:cubicBezTo>
                <a:cubicBezTo>
                  <a:pt x="12816258" y="23712"/>
                  <a:pt x="12596900" y="37491"/>
                  <a:pt x="12179808" y="27432"/>
                </a:cubicBezTo>
                <a:cubicBezTo>
                  <a:pt x="11762716" y="17373"/>
                  <a:pt x="11577023" y="27593"/>
                  <a:pt x="11329416" y="27432"/>
                </a:cubicBezTo>
                <a:cubicBezTo>
                  <a:pt x="11081809" y="27271"/>
                  <a:pt x="10723385" y="19623"/>
                  <a:pt x="10479024" y="27432"/>
                </a:cubicBezTo>
                <a:cubicBezTo>
                  <a:pt x="10234663" y="35241"/>
                  <a:pt x="9989517" y="31460"/>
                  <a:pt x="9793224" y="27432"/>
                </a:cubicBezTo>
                <a:cubicBezTo>
                  <a:pt x="9596931" y="23404"/>
                  <a:pt x="9533524" y="22036"/>
                  <a:pt x="9436608" y="27432"/>
                </a:cubicBezTo>
                <a:cubicBezTo>
                  <a:pt x="9339692" y="32828"/>
                  <a:pt x="9173466" y="18472"/>
                  <a:pt x="9079992" y="27432"/>
                </a:cubicBezTo>
                <a:cubicBezTo>
                  <a:pt x="8986518" y="36392"/>
                  <a:pt x="8593794" y="42926"/>
                  <a:pt x="8229600" y="27432"/>
                </a:cubicBezTo>
                <a:cubicBezTo>
                  <a:pt x="7865406" y="11938"/>
                  <a:pt x="7848302" y="3496"/>
                  <a:pt x="7543800" y="27432"/>
                </a:cubicBezTo>
                <a:cubicBezTo>
                  <a:pt x="7239298" y="51368"/>
                  <a:pt x="7267744" y="29308"/>
                  <a:pt x="7187184" y="27432"/>
                </a:cubicBezTo>
                <a:cubicBezTo>
                  <a:pt x="7106624" y="25556"/>
                  <a:pt x="6904393" y="10681"/>
                  <a:pt x="6830568" y="27432"/>
                </a:cubicBezTo>
                <a:cubicBezTo>
                  <a:pt x="6756743" y="44183"/>
                  <a:pt x="6651191" y="39884"/>
                  <a:pt x="6473952" y="27432"/>
                </a:cubicBezTo>
                <a:cubicBezTo>
                  <a:pt x="6296713" y="14980"/>
                  <a:pt x="6119980" y="24308"/>
                  <a:pt x="5788152" y="27432"/>
                </a:cubicBezTo>
                <a:cubicBezTo>
                  <a:pt x="5456324" y="30556"/>
                  <a:pt x="5529306" y="26210"/>
                  <a:pt x="5431536" y="27432"/>
                </a:cubicBezTo>
                <a:cubicBezTo>
                  <a:pt x="5333766" y="28654"/>
                  <a:pt x="5016672" y="6571"/>
                  <a:pt x="4910328" y="27432"/>
                </a:cubicBezTo>
                <a:cubicBezTo>
                  <a:pt x="4803984" y="48293"/>
                  <a:pt x="4553431" y="43362"/>
                  <a:pt x="4389120" y="27432"/>
                </a:cubicBezTo>
                <a:cubicBezTo>
                  <a:pt x="4224809" y="11502"/>
                  <a:pt x="3616062" y="38135"/>
                  <a:pt x="3374136" y="27432"/>
                </a:cubicBezTo>
                <a:cubicBezTo>
                  <a:pt x="3132210" y="16729"/>
                  <a:pt x="3042843" y="45542"/>
                  <a:pt x="2852928" y="27432"/>
                </a:cubicBezTo>
                <a:cubicBezTo>
                  <a:pt x="2663013" y="9322"/>
                  <a:pt x="2455267" y="47011"/>
                  <a:pt x="2331720" y="27432"/>
                </a:cubicBezTo>
                <a:cubicBezTo>
                  <a:pt x="2208173" y="7853"/>
                  <a:pt x="1589346" y="70708"/>
                  <a:pt x="1316736" y="27432"/>
                </a:cubicBezTo>
                <a:cubicBezTo>
                  <a:pt x="1044126" y="-15844"/>
                  <a:pt x="1186720" y="35239"/>
                  <a:pt x="1124712" y="27432"/>
                </a:cubicBezTo>
                <a:cubicBezTo>
                  <a:pt x="1062704" y="19625"/>
                  <a:pt x="503031" y="33212"/>
                  <a:pt x="0" y="27432"/>
                </a:cubicBezTo>
                <a:cubicBezTo>
                  <a:pt x="-1295" y="16310"/>
                  <a:pt x="-432" y="13385"/>
                  <a:pt x="0" y="0"/>
                </a:cubicBezTo>
                <a:close/>
              </a:path>
              <a:path w="16459200" h="27432" stroke="0" extrusionOk="0">
                <a:moveTo>
                  <a:pt x="0" y="0"/>
                </a:moveTo>
                <a:cubicBezTo>
                  <a:pt x="169209" y="4271"/>
                  <a:pt x="248605" y="9913"/>
                  <a:pt x="356616" y="0"/>
                </a:cubicBezTo>
                <a:cubicBezTo>
                  <a:pt x="464627" y="-9913"/>
                  <a:pt x="484749" y="7422"/>
                  <a:pt x="548640" y="0"/>
                </a:cubicBezTo>
                <a:cubicBezTo>
                  <a:pt x="612531" y="-7422"/>
                  <a:pt x="809859" y="-22"/>
                  <a:pt x="905256" y="0"/>
                </a:cubicBezTo>
                <a:cubicBezTo>
                  <a:pt x="1000653" y="22"/>
                  <a:pt x="1309175" y="26161"/>
                  <a:pt x="1591056" y="0"/>
                </a:cubicBezTo>
                <a:cubicBezTo>
                  <a:pt x="1872937" y="-26161"/>
                  <a:pt x="2030413" y="-34546"/>
                  <a:pt x="2441448" y="0"/>
                </a:cubicBezTo>
                <a:cubicBezTo>
                  <a:pt x="2852483" y="34546"/>
                  <a:pt x="3014836" y="32798"/>
                  <a:pt x="3456432" y="0"/>
                </a:cubicBezTo>
                <a:cubicBezTo>
                  <a:pt x="3898028" y="-32798"/>
                  <a:pt x="4190634" y="34192"/>
                  <a:pt x="4471416" y="0"/>
                </a:cubicBezTo>
                <a:cubicBezTo>
                  <a:pt x="4752198" y="-34192"/>
                  <a:pt x="4816290" y="10056"/>
                  <a:pt x="4992624" y="0"/>
                </a:cubicBezTo>
                <a:cubicBezTo>
                  <a:pt x="5168958" y="-10056"/>
                  <a:pt x="5425571" y="37166"/>
                  <a:pt x="5843016" y="0"/>
                </a:cubicBezTo>
                <a:cubicBezTo>
                  <a:pt x="6260461" y="-37166"/>
                  <a:pt x="6243365" y="-11909"/>
                  <a:pt x="6528816" y="0"/>
                </a:cubicBezTo>
                <a:cubicBezTo>
                  <a:pt x="6814267" y="11909"/>
                  <a:pt x="6865850" y="-3059"/>
                  <a:pt x="7050024" y="0"/>
                </a:cubicBezTo>
                <a:cubicBezTo>
                  <a:pt x="7234198" y="3059"/>
                  <a:pt x="7529059" y="-29032"/>
                  <a:pt x="7900416" y="0"/>
                </a:cubicBezTo>
                <a:cubicBezTo>
                  <a:pt x="8271773" y="29032"/>
                  <a:pt x="8040284" y="2293"/>
                  <a:pt x="8092440" y="0"/>
                </a:cubicBezTo>
                <a:cubicBezTo>
                  <a:pt x="8144596" y="-2293"/>
                  <a:pt x="8377772" y="18969"/>
                  <a:pt x="8613648" y="0"/>
                </a:cubicBezTo>
                <a:cubicBezTo>
                  <a:pt x="8849524" y="-18969"/>
                  <a:pt x="9039253" y="20479"/>
                  <a:pt x="9299448" y="0"/>
                </a:cubicBezTo>
                <a:cubicBezTo>
                  <a:pt x="9559643" y="-20479"/>
                  <a:pt x="9864452" y="14915"/>
                  <a:pt x="10149840" y="0"/>
                </a:cubicBezTo>
                <a:cubicBezTo>
                  <a:pt x="10435228" y="-14915"/>
                  <a:pt x="10504375" y="14787"/>
                  <a:pt x="10835640" y="0"/>
                </a:cubicBezTo>
                <a:cubicBezTo>
                  <a:pt x="11166905" y="-14787"/>
                  <a:pt x="11598715" y="31089"/>
                  <a:pt x="11850624" y="0"/>
                </a:cubicBezTo>
                <a:cubicBezTo>
                  <a:pt x="12102533" y="-31089"/>
                  <a:pt x="11992592" y="4447"/>
                  <a:pt x="12042648" y="0"/>
                </a:cubicBezTo>
                <a:cubicBezTo>
                  <a:pt x="12092704" y="-4447"/>
                  <a:pt x="12426578" y="2532"/>
                  <a:pt x="12728448" y="0"/>
                </a:cubicBezTo>
                <a:cubicBezTo>
                  <a:pt x="13030318" y="-2532"/>
                  <a:pt x="12877528" y="-7149"/>
                  <a:pt x="12920472" y="0"/>
                </a:cubicBezTo>
                <a:cubicBezTo>
                  <a:pt x="12963416" y="7149"/>
                  <a:pt x="13485109" y="-36483"/>
                  <a:pt x="13935456" y="0"/>
                </a:cubicBezTo>
                <a:cubicBezTo>
                  <a:pt x="14385803" y="36483"/>
                  <a:pt x="14219125" y="12279"/>
                  <a:pt x="14292072" y="0"/>
                </a:cubicBezTo>
                <a:cubicBezTo>
                  <a:pt x="14365019" y="-12279"/>
                  <a:pt x="14443877" y="8821"/>
                  <a:pt x="14484096" y="0"/>
                </a:cubicBezTo>
                <a:cubicBezTo>
                  <a:pt x="14524315" y="-8821"/>
                  <a:pt x="14905426" y="-30068"/>
                  <a:pt x="15169896" y="0"/>
                </a:cubicBezTo>
                <a:cubicBezTo>
                  <a:pt x="15434366" y="30068"/>
                  <a:pt x="15424434" y="12479"/>
                  <a:pt x="15526512" y="0"/>
                </a:cubicBezTo>
                <a:cubicBezTo>
                  <a:pt x="15628590" y="-12479"/>
                  <a:pt x="16062010" y="-12069"/>
                  <a:pt x="16459200" y="0"/>
                </a:cubicBezTo>
                <a:cubicBezTo>
                  <a:pt x="16459049" y="7706"/>
                  <a:pt x="16460087" y="13931"/>
                  <a:pt x="16459200" y="27432"/>
                </a:cubicBezTo>
                <a:cubicBezTo>
                  <a:pt x="16315339" y="20935"/>
                  <a:pt x="16231909" y="42819"/>
                  <a:pt x="16102584" y="27432"/>
                </a:cubicBezTo>
                <a:cubicBezTo>
                  <a:pt x="15973259" y="12045"/>
                  <a:pt x="15580560" y="51242"/>
                  <a:pt x="15416784" y="27432"/>
                </a:cubicBezTo>
                <a:cubicBezTo>
                  <a:pt x="15253008" y="3622"/>
                  <a:pt x="15181626" y="26334"/>
                  <a:pt x="15060168" y="27432"/>
                </a:cubicBezTo>
                <a:cubicBezTo>
                  <a:pt x="14938710" y="28530"/>
                  <a:pt x="14400846" y="21299"/>
                  <a:pt x="14209776" y="27432"/>
                </a:cubicBezTo>
                <a:cubicBezTo>
                  <a:pt x="14018706" y="33565"/>
                  <a:pt x="13805385" y="48505"/>
                  <a:pt x="13688568" y="27432"/>
                </a:cubicBezTo>
                <a:cubicBezTo>
                  <a:pt x="13571751" y="6359"/>
                  <a:pt x="13472548" y="26552"/>
                  <a:pt x="13331952" y="27432"/>
                </a:cubicBezTo>
                <a:cubicBezTo>
                  <a:pt x="13191356" y="28312"/>
                  <a:pt x="13234055" y="20883"/>
                  <a:pt x="13139928" y="27432"/>
                </a:cubicBezTo>
                <a:cubicBezTo>
                  <a:pt x="13045801" y="33981"/>
                  <a:pt x="12707747" y="18669"/>
                  <a:pt x="12454128" y="27432"/>
                </a:cubicBezTo>
                <a:cubicBezTo>
                  <a:pt x="12200509" y="36195"/>
                  <a:pt x="11974339" y="1821"/>
                  <a:pt x="11603736" y="27432"/>
                </a:cubicBezTo>
                <a:cubicBezTo>
                  <a:pt x="11233133" y="53043"/>
                  <a:pt x="11202281" y="15642"/>
                  <a:pt x="10917936" y="27432"/>
                </a:cubicBezTo>
                <a:cubicBezTo>
                  <a:pt x="10633591" y="39222"/>
                  <a:pt x="10351188" y="-7651"/>
                  <a:pt x="9902952" y="27432"/>
                </a:cubicBezTo>
                <a:cubicBezTo>
                  <a:pt x="9454716" y="62515"/>
                  <a:pt x="9540812" y="35851"/>
                  <a:pt x="9381744" y="27432"/>
                </a:cubicBezTo>
                <a:cubicBezTo>
                  <a:pt x="9222676" y="19013"/>
                  <a:pt x="9279274" y="24639"/>
                  <a:pt x="9189720" y="27432"/>
                </a:cubicBezTo>
                <a:cubicBezTo>
                  <a:pt x="9100166" y="30225"/>
                  <a:pt x="9040114" y="24993"/>
                  <a:pt x="8997696" y="27432"/>
                </a:cubicBezTo>
                <a:cubicBezTo>
                  <a:pt x="8955278" y="29871"/>
                  <a:pt x="8568270" y="-9750"/>
                  <a:pt x="8147304" y="27432"/>
                </a:cubicBezTo>
                <a:cubicBezTo>
                  <a:pt x="7726338" y="64614"/>
                  <a:pt x="7756575" y="58097"/>
                  <a:pt x="7461504" y="27432"/>
                </a:cubicBezTo>
                <a:cubicBezTo>
                  <a:pt x="7166433" y="-3233"/>
                  <a:pt x="6691777" y="23003"/>
                  <a:pt x="6446520" y="27432"/>
                </a:cubicBezTo>
                <a:cubicBezTo>
                  <a:pt x="6201263" y="31861"/>
                  <a:pt x="6055564" y="5822"/>
                  <a:pt x="5760720" y="27432"/>
                </a:cubicBezTo>
                <a:cubicBezTo>
                  <a:pt x="5465876" y="49042"/>
                  <a:pt x="5182562" y="-15037"/>
                  <a:pt x="4910328" y="27432"/>
                </a:cubicBezTo>
                <a:cubicBezTo>
                  <a:pt x="4638094" y="69901"/>
                  <a:pt x="4524349" y="1902"/>
                  <a:pt x="4224528" y="27432"/>
                </a:cubicBezTo>
                <a:cubicBezTo>
                  <a:pt x="3924707" y="52962"/>
                  <a:pt x="3780041" y="5974"/>
                  <a:pt x="3538728" y="27432"/>
                </a:cubicBezTo>
                <a:cubicBezTo>
                  <a:pt x="3297415" y="48890"/>
                  <a:pt x="3195183" y="15951"/>
                  <a:pt x="3017520" y="27432"/>
                </a:cubicBezTo>
                <a:cubicBezTo>
                  <a:pt x="2839857" y="38913"/>
                  <a:pt x="2369331" y="20768"/>
                  <a:pt x="2167128" y="27432"/>
                </a:cubicBezTo>
                <a:cubicBezTo>
                  <a:pt x="1964925" y="34096"/>
                  <a:pt x="1784521" y="20363"/>
                  <a:pt x="1481328" y="27432"/>
                </a:cubicBezTo>
                <a:cubicBezTo>
                  <a:pt x="1178135" y="34501"/>
                  <a:pt x="971590" y="55923"/>
                  <a:pt x="630936" y="27432"/>
                </a:cubicBezTo>
                <a:cubicBezTo>
                  <a:pt x="290282" y="-1059"/>
                  <a:pt x="133182" y="8818"/>
                  <a:pt x="0" y="27432"/>
                </a:cubicBezTo>
                <a:cubicBezTo>
                  <a:pt x="-1246" y="21545"/>
                  <a:pt x="-1312" y="12780"/>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92DE2CCD-8311-5A73-CEEB-82E2EBDD42BC}"/>
              </a:ext>
            </a:extLst>
          </p:cNvPr>
          <p:cNvSpPr>
            <a:spLocks noGrp="1"/>
          </p:cNvSpPr>
          <p:nvPr>
            <p:ph idx="1"/>
          </p:nvPr>
        </p:nvSpPr>
        <p:spPr>
          <a:xfrm>
            <a:off x="858738" y="2867239"/>
            <a:ext cx="16171961" cy="7034521"/>
          </a:xfrm>
        </p:spPr>
        <p:txBody>
          <a:bodyPr anchor="t">
            <a:normAutofit fontScale="92500" lnSpcReduction="10000"/>
          </a:bodyPr>
          <a:lstStyle/>
          <a:p>
            <a:r>
              <a:rPr lang="en-US" sz="3300" dirty="0"/>
              <a:t>DICAS maintains a robust Applicant Help Center</a:t>
            </a:r>
          </a:p>
          <a:p>
            <a:pPr lvl="1"/>
            <a:r>
              <a:rPr lang="en-US" sz="2700" dirty="0">
                <a:hlinkClick r:id="rId2"/>
              </a:rPr>
              <a:t>https://help.liaisonedu.com/DICAS_Applicant_Help_Center</a:t>
            </a:r>
            <a:endParaRPr lang="en-US" sz="2700" dirty="0"/>
          </a:p>
          <a:p>
            <a:pPr lvl="1"/>
            <a:endParaRPr lang="en-US" sz="2700" dirty="0"/>
          </a:p>
          <a:p>
            <a:r>
              <a:rPr lang="en-US" sz="3300" dirty="0"/>
              <a:t>Key information to get started:</a:t>
            </a:r>
          </a:p>
          <a:p>
            <a:pPr lvl="1"/>
            <a:r>
              <a:rPr lang="en-US" sz="2800" dirty="0">
                <a:hlinkClick r:id="rId3"/>
              </a:rPr>
              <a:t>Starting your DICAS application </a:t>
            </a:r>
            <a:endParaRPr lang="en-US" sz="2000" dirty="0"/>
          </a:p>
          <a:p>
            <a:pPr lvl="1"/>
            <a:r>
              <a:rPr lang="en-US" sz="2700" dirty="0"/>
              <a:t>Filling Out Your DICAS Application</a:t>
            </a:r>
          </a:p>
          <a:p>
            <a:pPr lvl="1"/>
            <a:r>
              <a:rPr lang="en-US" sz="2700" dirty="0"/>
              <a:t>Sending Your Official Transcripts to DICAS</a:t>
            </a:r>
          </a:p>
          <a:p>
            <a:pPr lvl="1"/>
            <a:r>
              <a:rPr lang="en-US" sz="2700" dirty="0"/>
              <a:t>Submitting and Monitoring Your DICAS Application</a:t>
            </a:r>
          </a:p>
          <a:p>
            <a:pPr marL="0" indent="0">
              <a:buNone/>
            </a:pPr>
            <a:endParaRPr lang="en-US" sz="3300" dirty="0"/>
          </a:p>
          <a:p>
            <a:r>
              <a:rPr lang="en-US" sz="3300" dirty="0"/>
              <a:t>For help with application-related questions, you can log in to your application and contact DICAS using the chat icon in the lower right corner. You can also contact Help by email at </a:t>
            </a:r>
            <a:r>
              <a:rPr lang="en-US" sz="3300" dirty="0">
                <a:hlinkClick r:id="rId4"/>
              </a:rPr>
              <a:t>support@dicas.myliaison.com</a:t>
            </a:r>
            <a:r>
              <a:rPr lang="en-US" sz="3300" dirty="0"/>
              <a:t> or by phone at </a:t>
            </a:r>
            <a:r>
              <a:rPr lang="en-US" sz="3300" b="1" dirty="0"/>
              <a:t>617-612-2855</a:t>
            </a:r>
            <a:r>
              <a:rPr lang="en-US" sz="3300" dirty="0"/>
              <a:t>. </a:t>
            </a:r>
          </a:p>
          <a:p>
            <a:pPr lvl="1"/>
            <a:r>
              <a:rPr lang="en-US" sz="2700" dirty="0"/>
              <a:t>Hours of operation: Monday – Friday, 9 AM – 5 PM ET (closed holidays).</a:t>
            </a:r>
          </a:p>
          <a:p>
            <a:pPr lvl="1"/>
            <a:r>
              <a:rPr lang="en-US" sz="2700" dirty="0"/>
              <a:t>For the quickest response, log in to your application and use the chat.</a:t>
            </a:r>
          </a:p>
          <a:p>
            <a:pPr lvl="1"/>
            <a:r>
              <a:rPr lang="en-US" sz="2700" dirty="0"/>
              <a:t>Be sure to have your CAS ID number (located under your name in the upper-right corner of the application) when contacting DICAS.</a:t>
            </a:r>
          </a:p>
        </p:txBody>
      </p:sp>
      <p:pic>
        <p:nvPicPr>
          <p:cNvPr id="8" name="Picture 7" descr="Cassie, the Virtual Assistant, Screen Shot from DICAS.">
            <a:extLst>
              <a:ext uri="{FF2B5EF4-FFF2-40B4-BE49-F238E27FC236}">
                <a16:creationId xmlns:a16="http://schemas.microsoft.com/office/drawing/2014/main" id="{3957BCAC-EBDA-EB56-0B35-F8C3302444D6}"/>
              </a:ext>
            </a:extLst>
          </p:cNvPr>
          <p:cNvPicPr>
            <a:picLocks noChangeAspect="1"/>
          </p:cNvPicPr>
          <p:nvPr/>
        </p:nvPicPr>
        <p:blipFill>
          <a:blip r:embed="rId5"/>
          <a:stretch>
            <a:fillRect/>
          </a:stretch>
        </p:blipFill>
        <p:spPr>
          <a:xfrm>
            <a:off x="11796784" y="1320559"/>
            <a:ext cx="3244648" cy="4880324"/>
          </a:xfrm>
          <a:prstGeom prst="rect">
            <a:avLst/>
          </a:prstGeom>
        </p:spPr>
      </p:pic>
      <p:pic>
        <p:nvPicPr>
          <p:cNvPr id="6" name="Picture 5" descr="Chat button in DICAS">
            <a:extLst>
              <a:ext uri="{FF2B5EF4-FFF2-40B4-BE49-F238E27FC236}">
                <a16:creationId xmlns:a16="http://schemas.microsoft.com/office/drawing/2014/main" id="{F55002D2-3EDF-2655-7E85-02A41A37AB05}"/>
              </a:ext>
            </a:extLst>
          </p:cNvPr>
          <p:cNvPicPr>
            <a:picLocks noChangeAspect="1"/>
          </p:cNvPicPr>
          <p:nvPr/>
        </p:nvPicPr>
        <p:blipFill>
          <a:blip r:embed="rId6"/>
          <a:srcRect l="15880" t="12103" r="12818" b="22005"/>
          <a:stretch>
            <a:fillRect/>
          </a:stretch>
        </p:blipFill>
        <p:spPr>
          <a:xfrm>
            <a:off x="11619363" y="8372671"/>
            <a:ext cx="1296537" cy="668740"/>
          </a:xfrm>
          <a:prstGeom prst="rect">
            <a:avLst/>
          </a:prstGeom>
        </p:spPr>
      </p:pic>
      <p:sp>
        <p:nvSpPr>
          <p:cNvPr id="4" name="Slide Number Placeholder 3">
            <a:extLst>
              <a:ext uri="{FF2B5EF4-FFF2-40B4-BE49-F238E27FC236}">
                <a16:creationId xmlns:a16="http://schemas.microsoft.com/office/drawing/2014/main" id="{2820E6AA-1A13-95A1-AA4F-9B8280AB4662}"/>
              </a:ext>
            </a:extLst>
          </p:cNvPr>
          <p:cNvSpPr>
            <a:spLocks noGrp="1"/>
          </p:cNvSpPr>
          <p:nvPr>
            <p:ph type="sldNum" sz="quarter" idx="12"/>
          </p:nvPr>
        </p:nvSpPr>
        <p:spPr/>
        <p:txBody>
          <a:bodyPr/>
          <a:lstStyle/>
          <a:p>
            <a:fld id="{B6F15528-21DE-4FAA-801E-634DDDAF4B2B}" type="slidenum">
              <a:rPr lang="en-US" smtClean="0"/>
              <a:t>5</a:t>
            </a:fld>
            <a:endParaRPr lang="en-US" dirty="0"/>
          </a:p>
        </p:txBody>
      </p:sp>
    </p:spTree>
    <p:extLst>
      <p:ext uri="{BB962C8B-B14F-4D97-AF65-F5344CB8AC3E}">
        <p14:creationId xmlns:p14="http://schemas.microsoft.com/office/powerpoint/2010/main" val="1239243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95BD511-C64D-92F2-371F-0266E3A705CF}"/>
              </a:ext>
            </a:extLst>
          </p:cNvPr>
          <p:cNvSpPr>
            <a:spLocks noGrp="1"/>
          </p:cNvSpPr>
          <p:nvPr>
            <p:ph type="title"/>
          </p:nvPr>
        </p:nvSpPr>
        <p:spPr>
          <a:xfrm>
            <a:off x="1212957" y="580395"/>
            <a:ext cx="13855050" cy="1783425"/>
          </a:xfrm>
        </p:spPr>
        <p:txBody>
          <a:bodyPr anchor="b">
            <a:normAutofit/>
          </a:bodyPr>
          <a:lstStyle/>
          <a:p>
            <a:r>
              <a:rPr lang="en-US" sz="8100" dirty="0"/>
              <a:t>Setting Up Your Profile</a:t>
            </a:r>
          </a:p>
        </p:txBody>
      </p:sp>
      <p:grpSp>
        <p:nvGrpSpPr>
          <p:cNvPr id="32" name="Group 31">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2997552"/>
            <a:ext cx="17542625" cy="1173264"/>
            <a:chOff x="-2" y="1998368"/>
            <a:chExt cx="11695083" cy="782176"/>
          </a:xfrm>
        </p:grpSpPr>
        <p:sp>
          <p:nvSpPr>
            <p:cNvPr id="33" name="Rectangle 32">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Rectangle 3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22176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8C696A67-E52B-7CF4-0866-53AEBDE7F460}"/>
              </a:ext>
            </a:extLst>
          </p:cNvPr>
          <p:cNvSpPr>
            <a:spLocks noGrp="1"/>
          </p:cNvSpPr>
          <p:nvPr>
            <p:ph idx="1"/>
          </p:nvPr>
        </p:nvSpPr>
        <p:spPr>
          <a:xfrm>
            <a:off x="1190490" y="3425589"/>
            <a:ext cx="15215502" cy="5626972"/>
          </a:xfrm>
        </p:spPr>
        <p:txBody>
          <a:bodyPr anchor="ctr">
            <a:normAutofit fontScale="85000" lnSpcReduction="20000"/>
          </a:bodyPr>
          <a:lstStyle/>
          <a:p>
            <a:r>
              <a:rPr lang="en-US" sz="3600" dirty="0"/>
              <a:t>Visit </a:t>
            </a:r>
            <a:r>
              <a:rPr lang="en-US" sz="3600" dirty="0">
                <a:hlinkClick r:id="rId2"/>
              </a:rPr>
              <a:t>DICAS</a:t>
            </a:r>
            <a:r>
              <a:rPr lang="en-US" sz="3600" dirty="0"/>
              <a:t> to create your account.</a:t>
            </a:r>
          </a:p>
          <a:p>
            <a:r>
              <a:rPr lang="en-US" sz="3600" dirty="0"/>
              <a:t>There is no cost to the applicant to create an account.</a:t>
            </a:r>
          </a:p>
          <a:p>
            <a:r>
              <a:rPr lang="en-US" sz="3600" dirty="0"/>
              <a:t>You will be asked questions about your:</a:t>
            </a:r>
          </a:p>
          <a:p>
            <a:pPr lvl="1"/>
            <a:r>
              <a:rPr lang="en-US" sz="3000" dirty="0"/>
              <a:t>Biographic Information </a:t>
            </a:r>
          </a:p>
          <a:p>
            <a:pPr lvl="1"/>
            <a:r>
              <a:rPr lang="en-US" sz="3000" dirty="0"/>
              <a:t>Contact Information</a:t>
            </a:r>
          </a:p>
          <a:p>
            <a:pPr lvl="1"/>
            <a:r>
              <a:rPr lang="en-US" sz="3000" dirty="0"/>
              <a:t>Citizenship Information</a:t>
            </a:r>
          </a:p>
          <a:p>
            <a:pPr lvl="1"/>
            <a:r>
              <a:rPr lang="en-US" sz="3000" dirty="0"/>
              <a:t>Other Information</a:t>
            </a:r>
          </a:p>
          <a:p>
            <a:pPr lvl="1"/>
            <a:r>
              <a:rPr lang="en-US" sz="3000" dirty="0"/>
              <a:t>Release Statement</a:t>
            </a:r>
          </a:p>
          <a:p>
            <a:r>
              <a:rPr lang="en-US" sz="3600" dirty="0"/>
              <a:t>Once you create your account, you will first be asked:</a:t>
            </a:r>
          </a:p>
          <a:p>
            <a:pPr lvl="1"/>
            <a:r>
              <a:rPr lang="en-US" sz="3100" dirty="0"/>
              <a:t>What type of applicant are you? </a:t>
            </a:r>
          </a:p>
          <a:p>
            <a:pPr lvl="1"/>
            <a:r>
              <a:rPr lang="en-US" sz="3100" dirty="0"/>
              <a:t>What is your DPD Standing? </a:t>
            </a:r>
          </a:p>
          <a:p>
            <a:r>
              <a:rPr lang="en-US" sz="3600" dirty="0"/>
              <a:t>Use the Save &amp; Continue button to navigate forward in the application</a:t>
            </a:r>
          </a:p>
        </p:txBody>
      </p:sp>
      <p:pic>
        <p:nvPicPr>
          <p:cNvPr id="8" name="Picture 7" descr="Save &amp; Continue button in DICAS">
            <a:extLst>
              <a:ext uri="{FF2B5EF4-FFF2-40B4-BE49-F238E27FC236}">
                <a16:creationId xmlns:a16="http://schemas.microsoft.com/office/drawing/2014/main" id="{013E7745-AE11-7725-9FC7-19F40ED7E83C}"/>
              </a:ext>
            </a:extLst>
          </p:cNvPr>
          <p:cNvPicPr>
            <a:picLocks noChangeAspect="1"/>
          </p:cNvPicPr>
          <p:nvPr/>
        </p:nvPicPr>
        <p:blipFill>
          <a:blip r:embed="rId3"/>
          <a:stretch>
            <a:fillRect/>
          </a:stretch>
        </p:blipFill>
        <p:spPr>
          <a:xfrm>
            <a:off x="13420508" y="8249796"/>
            <a:ext cx="1552792" cy="523948"/>
          </a:xfrm>
          <a:prstGeom prst="rect">
            <a:avLst/>
          </a:prstGeom>
        </p:spPr>
      </p:pic>
      <p:sp>
        <p:nvSpPr>
          <p:cNvPr id="4" name="Slide Number Placeholder 3">
            <a:extLst>
              <a:ext uri="{FF2B5EF4-FFF2-40B4-BE49-F238E27FC236}">
                <a16:creationId xmlns:a16="http://schemas.microsoft.com/office/drawing/2014/main" id="{9EA18C98-FD73-854A-6FA4-743399310527}"/>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6</a:t>
            </a:fld>
            <a:endParaRPr lang="en-US" dirty="0"/>
          </a:p>
        </p:txBody>
      </p:sp>
    </p:spTree>
    <p:extLst>
      <p:ext uri="{BB962C8B-B14F-4D97-AF65-F5344CB8AC3E}">
        <p14:creationId xmlns:p14="http://schemas.microsoft.com/office/powerpoint/2010/main" val="193005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FB762B-344E-338F-9B66-9E6F18DBE07D}"/>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A8320510-739A-2272-91E6-76775B962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8BD27F6-353C-64FD-269B-4326FA539084}"/>
              </a:ext>
            </a:extLst>
          </p:cNvPr>
          <p:cNvSpPr>
            <a:spLocks noGrp="1"/>
          </p:cNvSpPr>
          <p:nvPr>
            <p:ph type="title"/>
          </p:nvPr>
        </p:nvSpPr>
        <p:spPr>
          <a:xfrm>
            <a:off x="1212957" y="580395"/>
            <a:ext cx="13855050" cy="1783425"/>
          </a:xfrm>
        </p:spPr>
        <p:txBody>
          <a:bodyPr anchor="b">
            <a:normAutofit/>
          </a:bodyPr>
          <a:lstStyle/>
          <a:p>
            <a:r>
              <a:rPr lang="en-US" sz="8100" dirty="0"/>
              <a:t>Release Statements</a:t>
            </a:r>
          </a:p>
        </p:txBody>
      </p:sp>
      <p:grpSp>
        <p:nvGrpSpPr>
          <p:cNvPr id="32" name="Group 31">
            <a:extLst>
              <a:ext uri="{FF2B5EF4-FFF2-40B4-BE49-F238E27FC236}">
                <a16:creationId xmlns:a16="http://schemas.microsoft.com/office/drawing/2014/main" id="{152AEF02-0EFE-EBCC-3BB9-A473BD644B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2997552"/>
            <a:ext cx="17542625" cy="1173264"/>
            <a:chOff x="-2" y="1998368"/>
            <a:chExt cx="11695083" cy="782176"/>
          </a:xfrm>
        </p:grpSpPr>
        <p:sp>
          <p:nvSpPr>
            <p:cNvPr id="33" name="Rectangle 32">
              <a:extLst>
                <a:ext uri="{FF2B5EF4-FFF2-40B4-BE49-F238E27FC236}">
                  <a16:creationId xmlns:a16="http://schemas.microsoft.com/office/drawing/2014/main" id="{C8109AF3-C7C5-8A8C-6321-262248F819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99976E56-ECAA-1677-9BAC-A088525D0A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Rectangle 35">
            <a:extLst>
              <a:ext uri="{FF2B5EF4-FFF2-40B4-BE49-F238E27FC236}">
                <a16:creationId xmlns:a16="http://schemas.microsoft.com/office/drawing/2014/main" id="{3AF2901B-B3C6-6924-0C81-60552DDD55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22176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CBC039AF-0D83-EB3F-C9D2-287F3039D43E}"/>
              </a:ext>
            </a:extLst>
          </p:cNvPr>
          <p:cNvSpPr>
            <a:spLocks noGrp="1"/>
          </p:cNvSpPr>
          <p:nvPr>
            <p:ph idx="1"/>
          </p:nvPr>
        </p:nvSpPr>
        <p:spPr>
          <a:xfrm>
            <a:off x="1190490" y="3425589"/>
            <a:ext cx="15215502" cy="5626972"/>
          </a:xfrm>
        </p:spPr>
        <p:txBody>
          <a:bodyPr anchor="ctr">
            <a:normAutofit/>
          </a:bodyPr>
          <a:lstStyle/>
          <a:p>
            <a:r>
              <a:rPr lang="en-US" sz="3600" b="1" dirty="0"/>
              <a:t>Applicant's Certification</a:t>
            </a:r>
          </a:p>
          <a:p>
            <a:pPr lvl="1"/>
            <a:r>
              <a:rPr lang="en-US" sz="3100" dirty="0"/>
              <a:t>This section certifies that you have read and agree to the terms of the listed statements. Your certification of these statements is binding and serves the same purpose as a legal signature.</a:t>
            </a:r>
          </a:p>
          <a:p>
            <a:pPr lvl="1"/>
            <a:r>
              <a:rPr lang="en-US" sz="3100" dirty="0"/>
              <a:t>Key items include:</a:t>
            </a:r>
          </a:p>
          <a:p>
            <a:pPr lvl="2"/>
            <a:r>
              <a:rPr lang="en-US" sz="2500" dirty="0"/>
              <a:t>Accuracy, completeness, integrity and honesty in application materials. </a:t>
            </a:r>
          </a:p>
          <a:p>
            <a:pPr lvl="2"/>
            <a:r>
              <a:rPr lang="en-US" sz="2500" dirty="0"/>
              <a:t>Use of Artificial Intelligence (AI) requirements differ for each program application.</a:t>
            </a:r>
          </a:p>
          <a:p>
            <a:pPr lvl="2"/>
            <a:r>
              <a:rPr lang="en-US" sz="2500" dirty="0"/>
              <a:t>DICAS Application Deadline Policy.</a:t>
            </a:r>
          </a:p>
          <a:p>
            <a:pPr lvl="2"/>
            <a:r>
              <a:rPr lang="en-US" sz="2500" dirty="0"/>
              <a:t>DICAS Refund Policy.</a:t>
            </a:r>
          </a:p>
          <a:p>
            <a:pPr lvl="2"/>
            <a:r>
              <a:rPr lang="en-US" sz="2500" dirty="0">
                <a:hlinkClick r:id="rId2"/>
              </a:rPr>
              <a:t>Dietetics Application Traffic Rules</a:t>
            </a:r>
            <a:r>
              <a:rPr lang="en-US" sz="2500" dirty="0"/>
              <a:t> must be adhered to by applicants and programs.</a:t>
            </a:r>
          </a:p>
          <a:p>
            <a:pPr lvl="1"/>
            <a:endParaRPr lang="en-US" sz="3600" dirty="0"/>
          </a:p>
        </p:txBody>
      </p:sp>
      <p:sp>
        <p:nvSpPr>
          <p:cNvPr id="4" name="Slide Number Placeholder 3">
            <a:extLst>
              <a:ext uri="{FF2B5EF4-FFF2-40B4-BE49-F238E27FC236}">
                <a16:creationId xmlns:a16="http://schemas.microsoft.com/office/drawing/2014/main" id="{DFC6432C-885A-5373-2BD6-2D62067186C8}"/>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7</a:t>
            </a:fld>
            <a:endParaRPr lang="en-US" dirty="0"/>
          </a:p>
        </p:txBody>
      </p:sp>
    </p:spTree>
    <p:extLst>
      <p:ext uri="{BB962C8B-B14F-4D97-AF65-F5344CB8AC3E}">
        <p14:creationId xmlns:p14="http://schemas.microsoft.com/office/powerpoint/2010/main" val="66399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916AA69-05BA-79A2-7BB4-3FBE69E4F611}"/>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F5CEE3E4-0E3E-E18B-B484-10FB5DFC27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B770350-BAE9-6683-AAC3-45834F630CA2}"/>
              </a:ext>
            </a:extLst>
          </p:cNvPr>
          <p:cNvSpPr>
            <a:spLocks noGrp="1"/>
          </p:cNvSpPr>
          <p:nvPr>
            <p:ph type="title"/>
          </p:nvPr>
        </p:nvSpPr>
        <p:spPr>
          <a:xfrm>
            <a:off x="1212957" y="580395"/>
            <a:ext cx="13855050" cy="1783425"/>
          </a:xfrm>
        </p:spPr>
        <p:txBody>
          <a:bodyPr anchor="b">
            <a:normAutofit fontScale="90000"/>
          </a:bodyPr>
          <a:lstStyle/>
          <a:p>
            <a:r>
              <a:rPr lang="en-US" sz="8100" dirty="0"/>
              <a:t>Dietetics Application Traffic Rules</a:t>
            </a:r>
          </a:p>
        </p:txBody>
      </p:sp>
      <p:grpSp>
        <p:nvGrpSpPr>
          <p:cNvPr id="32" name="Group 31">
            <a:extLst>
              <a:ext uri="{FF2B5EF4-FFF2-40B4-BE49-F238E27FC236}">
                <a16:creationId xmlns:a16="http://schemas.microsoft.com/office/drawing/2014/main" id="{69391504-98DF-83E8-CD4E-D7738B875D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2997552"/>
            <a:ext cx="17542625" cy="1173264"/>
            <a:chOff x="-2" y="1998368"/>
            <a:chExt cx="11695083" cy="782176"/>
          </a:xfrm>
        </p:grpSpPr>
        <p:sp>
          <p:nvSpPr>
            <p:cNvPr id="33" name="Rectangle 32">
              <a:extLst>
                <a:ext uri="{FF2B5EF4-FFF2-40B4-BE49-F238E27FC236}">
                  <a16:creationId xmlns:a16="http://schemas.microsoft.com/office/drawing/2014/main" id="{33CE6B8E-41E6-A4CF-38D7-9C30AC882B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0278F510-3E4B-3EDE-148A-150E8E1A2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Rectangle 35">
            <a:extLst>
              <a:ext uri="{FF2B5EF4-FFF2-40B4-BE49-F238E27FC236}">
                <a16:creationId xmlns:a16="http://schemas.microsoft.com/office/drawing/2014/main" id="{15A0ED08-4BC9-0609-77C2-D18B02A8E2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04618"/>
            <a:ext cx="17075043" cy="622176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226AA90C-2970-4A14-7F1C-8D7BBA5D07CA}"/>
              </a:ext>
            </a:extLst>
          </p:cNvPr>
          <p:cNvSpPr>
            <a:spLocks noGrp="1"/>
          </p:cNvSpPr>
          <p:nvPr>
            <p:ph idx="1"/>
          </p:nvPr>
        </p:nvSpPr>
        <p:spPr>
          <a:xfrm>
            <a:off x="1190490" y="3425589"/>
            <a:ext cx="15215502" cy="5626972"/>
          </a:xfrm>
        </p:spPr>
        <p:txBody>
          <a:bodyPr anchor="ctr">
            <a:normAutofit fontScale="92500" lnSpcReduction="10000"/>
          </a:bodyPr>
          <a:lstStyle/>
          <a:p>
            <a:r>
              <a:rPr lang="en-US" sz="3600" b="1" dirty="0"/>
              <a:t>ACEND establishes rules for programs and applicants for the process-</a:t>
            </a:r>
          </a:p>
          <a:p>
            <a:pPr lvl="1"/>
            <a:r>
              <a:rPr lang="en-US" sz="3100" dirty="0"/>
              <a:t>DICAS opens on August 5</a:t>
            </a:r>
            <a:r>
              <a:rPr lang="en-US" sz="3100" baseline="30000" dirty="0"/>
              <a:t>th</a:t>
            </a:r>
            <a:r>
              <a:rPr lang="en-US" sz="3100" dirty="0"/>
              <a:t> and closes on July 31</a:t>
            </a:r>
            <a:r>
              <a:rPr lang="en-US" sz="3100" baseline="30000" dirty="0"/>
              <a:t>st</a:t>
            </a:r>
            <a:r>
              <a:rPr lang="en-US" sz="3100" dirty="0"/>
              <a:t> for each application cycle.</a:t>
            </a:r>
          </a:p>
          <a:p>
            <a:pPr lvl="1"/>
            <a:r>
              <a:rPr lang="en-US" sz="3100" dirty="0"/>
              <a:t>Programs may establish individual deadlines within the guidelines.</a:t>
            </a:r>
          </a:p>
          <a:p>
            <a:pPr lvl="2"/>
            <a:r>
              <a:rPr lang="en-US" sz="2500" dirty="0"/>
              <a:t>Programs should notify all applicants by </a:t>
            </a:r>
            <a:r>
              <a:rPr lang="en-US" sz="2500" b="1" dirty="0"/>
              <a:t>November 1 (Fall) or March 1 (Spring) </a:t>
            </a:r>
            <a:r>
              <a:rPr lang="en-US" sz="2500" dirty="0"/>
              <a:t>if they receive an offer, are waitlisted, or are rejected. </a:t>
            </a:r>
          </a:p>
          <a:p>
            <a:pPr lvl="2"/>
            <a:r>
              <a:rPr lang="en-US" sz="2500" dirty="0"/>
              <a:t>Applicants may not be required to notify programs of their decision until on or after </a:t>
            </a:r>
            <a:r>
              <a:rPr lang="en-US" sz="2500" b="1" dirty="0"/>
              <a:t>November 10 (Fall) or March 10 (Spring). </a:t>
            </a:r>
          </a:p>
          <a:p>
            <a:pPr lvl="1"/>
            <a:r>
              <a:rPr lang="en-US" sz="3100" dirty="0"/>
              <a:t>Applicants may apply to programs throughout the entire application cycle.</a:t>
            </a:r>
          </a:p>
          <a:p>
            <a:pPr lvl="2"/>
            <a:r>
              <a:rPr lang="en-US" sz="2500" dirty="0"/>
              <a:t>Applicants who have accepted an offer should withdraw their application and/or decline offers from other program(s) by contacting the program director. </a:t>
            </a:r>
          </a:p>
          <a:p>
            <a:pPr lvl="2"/>
            <a:r>
              <a:rPr lang="en-US" sz="2500" dirty="0"/>
              <a:t>If you receive and accept an alternative offer after you have already accepted an offer, you MUST rescind/withdraw your acceptance at the program where you had previously accepted an offer within 24 hours of accepting the offer at the new program. </a:t>
            </a:r>
          </a:p>
          <a:p>
            <a:pPr lvl="1"/>
            <a:r>
              <a:rPr lang="en-US" sz="3100" dirty="0"/>
              <a:t>Learn more by visiting the </a:t>
            </a:r>
            <a:r>
              <a:rPr lang="en-US" sz="3100" dirty="0">
                <a:hlinkClick r:id="rId2"/>
              </a:rPr>
              <a:t>Dietetic Application Traffic Rules</a:t>
            </a:r>
            <a:r>
              <a:rPr lang="en-US" sz="3100" dirty="0"/>
              <a:t> resources</a:t>
            </a:r>
          </a:p>
        </p:txBody>
      </p:sp>
      <p:sp>
        <p:nvSpPr>
          <p:cNvPr id="4" name="Slide Number Placeholder 3">
            <a:extLst>
              <a:ext uri="{FF2B5EF4-FFF2-40B4-BE49-F238E27FC236}">
                <a16:creationId xmlns:a16="http://schemas.microsoft.com/office/drawing/2014/main" id="{355472A7-398B-D539-9B0B-9662124AC620}"/>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8</a:t>
            </a:fld>
            <a:endParaRPr lang="en-US" dirty="0"/>
          </a:p>
        </p:txBody>
      </p:sp>
      <p:sp>
        <p:nvSpPr>
          <p:cNvPr id="6" name="object 4">
            <a:extLst>
              <a:ext uri="{FF2B5EF4-FFF2-40B4-BE49-F238E27FC236}">
                <a16:creationId xmlns:a16="http://schemas.microsoft.com/office/drawing/2014/main" id="{82CD3360-DB68-EB3C-A3E4-DBF580F30910}"/>
              </a:ext>
            </a:extLst>
          </p:cNvPr>
          <p:cNvSpPr txBox="1"/>
          <p:nvPr/>
        </p:nvSpPr>
        <p:spPr>
          <a:xfrm>
            <a:off x="11626660" y="9605795"/>
            <a:ext cx="4749800" cy="289823"/>
          </a:xfrm>
          <a:prstGeom prst="rect">
            <a:avLst/>
          </a:prstGeom>
        </p:spPr>
        <p:txBody>
          <a:bodyPr vert="horz" wrap="square" lIns="0" tIns="12700" rIns="0" bIns="0" rtlCol="0">
            <a:spAutoFit/>
          </a:bodyPr>
          <a:lstStyle/>
          <a:p>
            <a:pPr marL="12700">
              <a:lnSpc>
                <a:spcPct val="100000"/>
              </a:lnSpc>
              <a:spcBef>
                <a:spcPts val="100"/>
              </a:spcBef>
            </a:pPr>
            <a:r>
              <a:rPr sz="1800" spc="-114" dirty="0">
                <a:latin typeface="Arial"/>
                <a:cs typeface="Arial"/>
              </a:rPr>
              <a:t>Source:</a:t>
            </a:r>
            <a:r>
              <a:rPr sz="1800" spc="-55" dirty="0">
                <a:latin typeface="Arial"/>
                <a:cs typeface="Arial"/>
              </a:rPr>
              <a:t> </a:t>
            </a:r>
            <a:r>
              <a:rPr lang="en-US" sz="1800" u="sng" spc="-25" dirty="0">
                <a:solidFill>
                  <a:srgbClr val="0000FF"/>
                </a:solidFill>
                <a:uFill>
                  <a:solidFill>
                    <a:srgbClr val="0000FF"/>
                  </a:solidFill>
                </a:uFill>
                <a:latin typeface="Arial"/>
                <a:cs typeface="Arial"/>
                <a:hlinkClick r:id="rId3"/>
              </a:rPr>
              <a:t>DICAS Applicant Information Handout</a:t>
            </a:r>
            <a:endParaRPr sz="1800" dirty="0">
              <a:latin typeface="Arial"/>
              <a:cs typeface="Arial"/>
            </a:endParaRPr>
          </a:p>
        </p:txBody>
      </p:sp>
    </p:spTree>
    <p:extLst>
      <p:ext uri="{BB962C8B-B14F-4D97-AF65-F5344CB8AC3E}">
        <p14:creationId xmlns:p14="http://schemas.microsoft.com/office/powerpoint/2010/main" val="16190833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68D429-7387-6B9B-B151-6B658710BED3}"/>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61E4A380-87D4-CFEC-5BB6-A054A1097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076B552-4656-572E-ECC1-2D20A6A4DB06}"/>
              </a:ext>
            </a:extLst>
          </p:cNvPr>
          <p:cNvSpPr>
            <a:spLocks noGrp="1"/>
          </p:cNvSpPr>
          <p:nvPr>
            <p:ph type="title"/>
          </p:nvPr>
        </p:nvSpPr>
        <p:spPr>
          <a:xfrm>
            <a:off x="967595" y="788973"/>
            <a:ext cx="6948105" cy="1800541"/>
          </a:xfrm>
        </p:spPr>
        <p:txBody>
          <a:bodyPr anchor="b">
            <a:normAutofit/>
          </a:bodyPr>
          <a:lstStyle/>
          <a:p>
            <a:r>
              <a:rPr lang="en-US" sz="5400" dirty="0"/>
              <a:t>DPD Standing Question</a:t>
            </a:r>
          </a:p>
        </p:txBody>
      </p:sp>
      <p:sp>
        <p:nvSpPr>
          <p:cNvPr id="19" name="Rectangle 18">
            <a:extLst>
              <a:ext uri="{FF2B5EF4-FFF2-40B4-BE49-F238E27FC236}">
                <a16:creationId xmlns:a16="http://schemas.microsoft.com/office/drawing/2014/main" id="{7C653847-69F5-7688-8BAC-1237DBF4A1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4799" y="2917369"/>
            <a:ext cx="603504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6C0EBA07-5DF1-89F3-4124-F9BC3D0FB2CE}"/>
              </a:ext>
            </a:extLst>
          </p:cNvPr>
          <p:cNvSpPr>
            <a:spLocks noGrp="1"/>
          </p:cNvSpPr>
          <p:nvPr>
            <p:ph idx="1"/>
          </p:nvPr>
        </p:nvSpPr>
        <p:spPr>
          <a:xfrm>
            <a:off x="967599" y="3046651"/>
            <a:ext cx="7577586" cy="5267915"/>
          </a:xfrm>
        </p:spPr>
        <p:txBody>
          <a:bodyPr anchor="ctr">
            <a:normAutofit lnSpcReduction="10000"/>
          </a:bodyPr>
          <a:lstStyle/>
          <a:p>
            <a:r>
              <a:rPr lang="en-US" sz="3200" dirty="0"/>
              <a:t>A </a:t>
            </a:r>
            <a:r>
              <a:rPr lang="en-US" sz="3200" b="1" dirty="0"/>
              <a:t>Didactic Program in Dietetics (DPD) </a:t>
            </a:r>
            <a:r>
              <a:rPr lang="en-US" sz="3200" dirty="0"/>
              <a:t>is an ACEND accredited program that provides the academic coursework required to apply to some DICAS programs.</a:t>
            </a:r>
          </a:p>
          <a:p>
            <a:pPr lvl="1"/>
            <a:r>
              <a:rPr lang="en-US" sz="2800" b="1" dirty="0"/>
              <a:t>If you are enrolled in, in progress toward, or have a completed a DPD you should answer “Yes” to this DPD standing question.</a:t>
            </a:r>
          </a:p>
          <a:p>
            <a:pPr lvl="1"/>
            <a:r>
              <a:rPr lang="en-US" sz="2800" dirty="0"/>
              <a:t>If you are unsure if you should answer this Yes or No, contact your program director or search for your program at the ACEND accredited program directory. </a:t>
            </a:r>
          </a:p>
          <a:p>
            <a:pPr lvl="1"/>
            <a:endParaRPr lang="en-US" sz="2100" dirty="0"/>
          </a:p>
        </p:txBody>
      </p:sp>
      <p:sp>
        <p:nvSpPr>
          <p:cNvPr id="21" name="Rectangle 20">
            <a:extLst>
              <a:ext uri="{FF2B5EF4-FFF2-40B4-BE49-F238E27FC236}">
                <a16:creationId xmlns:a16="http://schemas.microsoft.com/office/drawing/2014/main" id="{FBF45EBC-9AB8-67EE-74DF-404B092103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8765" y="9080040"/>
            <a:ext cx="1110996" cy="2311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C7BC9207-FF79-152A-CFDE-DAC221B12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857385" y="322802"/>
            <a:ext cx="1110996" cy="177502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0CE33D05-6468-16AE-3F7E-653CA2C684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45189" y="532438"/>
            <a:ext cx="9277460" cy="887281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descr="Screen shot of DPD Standing General Information and questions in DICAS.">
            <a:extLst>
              <a:ext uri="{FF2B5EF4-FFF2-40B4-BE49-F238E27FC236}">
                <a16:creationId xmlns:a16="http://schemas.microsoft.com/office/drawing/2014/main" id="{CD0B62D5-0017-E98A-D335-9D7AB54688BC}"/>
              </a:ext>
            </a:extLst>
          </p:cNvPr>
          <p:cNvPicPr>
            <a:picLocks noChangeAspect="1"/>
          </p:cNvPicPr>
          <p:nvPr/>
        </p:nvPicPr>
        <p:blipFill>
          <a:blip r:embed="rId2"/>
          <a:srcRect l="2644" r="33117" b="14652"/>
          <a:stretch>
            <a:fillRect/>
          </a:stretch>
        </p:blipFill>
        <p:spPr>
          <a:xfrm>
            <a:off x="8981607" y="1491861"/>
            <a:ext cx="8442027" cy="6953972"/>
          </a:xfrm>
          <a:prstGeom prst="rect">
            <a:avLst/>
          </a:prstGeom>
        </p:spPr>
      </p:pic>
      <p:sp>
        <p:nvSpPr>
          <p:cNvPr id="4" name="Slide Number Placeholder 3">
            <a:extLst>
              <a:ext uri="{FF2B5EF4-FFF2-40B4-BE49-F238E27FC236}">
                <a16:creationId xmlns:a16="http://schemas.microsoft.com/office/drawing/2014/main" id="{FB9742D3-4BD0-16B8-351F-6AA98B7D1635}"/>
              </a:ext>
            </a:extLst>
          </p:cNvPr>
          <p:cNvSpPr>
            <a:spLocks noGrp="1"/>
          </p:cNvSpPr>
          <p:nvPr>
            <p:ph type="sldNum" sz="quarter" idx="12"/>
          </p:nvPr>
        </p:nvSpPr>
        <p:spPr>
          <a:xfrm>
            <a:off x="12915900" y="9738360"/>
            <a:ext cx="4114800" cy="547687"/>
          </a:xfrm>
        </p:spPr>
        <p:txBody>
          <a:bodyPr>
            <a:normAutofit/>
          </a:bodyPr>
          <a:lstStyle/>
          <a:p>
            <a:pPr>
              <a:spcAft>
                <a:spcPts val="600"/>
              </a:spcAft>
            </a:pPr>
            <a:fld id="{B6F15528-21DE-4FAA-801E-634DDDAF4B2B}" type="slidenum">
              <a:rPr lang="en-US" smtClean="0"/>
              <a:pPr>
                <a:spcAft>
                  <a:spcPts val="600"/>
                </a:spcAft>
              </a:pPr>
              <a:t>9</a:t>
            </a:fld>
            <a:endParaRPr lang="en-US" dirty="0"/>
          </a:p>
        </p:txBody>
      </p:sp>
    </p:spTree>
    <p:extLst>
      <p:ext uri="{BB962C8B-B14F-4D97-AF65-F5344CB8AC3E}">
        <p14:creationId xmlns:p14="http://schemas.microsoft.com/office/powerpoint/2010/main" val="5356399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0956884-10ad-40fa-863d-4f32c1e3a37a}" enabled="0" method="" siteId="{60956884-10ad-40fa-863d-4f32c1e3a37a}" removed="1"/>
</clbl:labelList>
</file>

<file path=docProps/app.xml><?xml version="1.0" encoding="utf-8"?>
<Properties xmlns="http://schemas.openxmlformats.org/officeDocument/2006/extended-properties" xmlns:vt="http://schemas.openxmlformats.org/officeDocument/2006/docPropsVTypes">
  <Template/>
  <TotalTime>5518</TotalTime>
  <Words>2427</Words>
  <Application>Microsoft Office PowerPoint</Application>
  <PresentationFormat>Custom</PresentationFormat>
  <Paragraphs>240</Paragraphs>
  <Slides>33</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Aptos</vt:lpstr>
      <vt:lpstr>Aptos Display</vt:lpstr>
      <vt:lpstr>Arial</vt:lpstr>
      <vt:lpstr>Calibri</vt:lpstr>
      <vt:lpstr>Helvetica</vt:lpstr>
      <vt:lpstr>ITC Avant Garde Gothic Bold</vt:lpstr>
      <vt:lpstr>Office Theme</vt:lpstr>
      <vt:lpstr> A Guide for Applicants to DICAS: Dietetics Centralized Application Service </vt:lpstr>
      <vt:lpstr>What is DICAS (DiCAS)?</vt:lpstr>
      <vt:lpstr>What are ACEND accredited programs?</vt:lpstr>
      <vt:lpstr>DICAS Login</vt:lpstr>
      <vt:lpstr>DICAS Help Center</vt:lpstr>
      <vt:lpstr>Setting Up Your Profile</vt:lpstr>
      <vt:lpstr>Release Statements</vt:lpstr>
      <vt:lpstr>Dietetics Application Traffic Rules</vt:lpstr>
      <vt:lpstr>DPD Standing Question</vt:lpstr>
      <vt:lpstr>DPD Standing- Yes</vt:lpstr>
      <vt:lpstr>Where may I apply if I am not a DPD Student or Alumni?</vt:lpstr>
      <vt:lpstr>Learning About Programs</vt:lpstr>
      <vt:lpstr>Using Filters to Find Programs</vt:lpstr>
      <vt:lpstr>Six Search Filters Available for Programs</vt:lpstr>
      <vt:lpstr>Reviewing and Removing Programs</vt:lpstr>
      <vt:lpstr>Completing Program Specific Materials</vt:lpstr>
      <vt:lpstr>DICAS Homepage</vt:lpstr>
      <vt:lpstr>DICAS Homepage</vt:lpstr>
      <vt:lpstr>Personal Information</vt:lpstr>
      <vt:lpstr>Academic History</vt:lpstr>
      <vt:lpstr>Academic History: Coursework Entry</vt:lpstr>
      <vt:lpstr>Academic Records: Official Transcripts</vt:lpstr>
      <vt:lpstr>Supporting Information</vt:lpstr>
      <vt:lpstr>Supporting Information: Documents</vt:lpstr>
      <vt:lpstr>Submitting Your Application</vt:lpstr>
      <vt:lpstr>Submitting Your Application</vt:lpstr>
      <vt:lpstr>Checking Application Status </vt:lpstr>
      <vt:lpstr>Important DICAS Standardized Dates</vt:lpstr>
      <vt:lpstr>Applying to a Program at your Current Institution</vt:lpstr>
      <vt:lpstr>Receiving Multiple Offers</vt:lpstr>
      <vt:lpstr>Receiving Multiple Offers</vt:lpstr>
      <vt:lpstr>Reapplication</vt:lpstr>
      <vt:lpstr>Applicant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Guide to DICAS: Dietary Inclusive Centralized Application Service Student Overview</dc:title>
  <dc:creator>Lauren Bozich</dc:creator>
  <cp:lastModifiedBy>Lauren Bozich</cp:lastModifiedBy>
  <cp:revision>4</cp:revision>
  <dcterms:created xsi:type="dcterms:W3CDTF">2024-09-23T16:39:17Z</dcterms:created>
  <dcterms:modified xsi:type="dcterms:W3CDTF">2026-08-03T15:27:06Z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2024-07-17T00:00:00Z</vt:filetime>
  </property>
  <property fmtid="{D5CDD505-2E9C-101B-9397-08002B2CF9AE}" pid="3" name="LastSaved">
    <vt:filetime>2024-09-23T00:00:00Z</vt:filetime>
  </property>
  <property fmtid="{D5CDD505-2E9C-101B-9397-08002B2CF9AE}" pid="4" name="Producer">
    <vt:lpwstr>macOS Version 14.5 (Build 23F79) Quartz PDFContext</vt:lpwstr>
  </property>
</Properties>
</file>