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7"/>
  </p:notesMasterIdLst>
  <p:sldIdLst>
    <p:sldId id="2495" r:id="rId2"/>
    <p:sldId id="2523" r:id="rId3"/>
    <p:sldId id="2526" r:id="rId4"/>
    <p:sldId id="1075" r:id="rId5"/>
    <p:sldId id="288" r:id="rId6"/>
    <p:sldId id="337" r:id="rId7"/>
    <p:sldId id="339" r:id="rId8"/>
    <p:sldId id="316" r:id="rId9"/>
    <p:sldId id="284" r:id="rId10"/>
    <p:sldId id="2520" r:id="rId11"/>
    <p:sldId id="2506" r:id="rId12"/>
    <p:sldId id="2527" r:id="rId13"/>
    <p:sldId id="2507" r:id="rId14"/>
    <p:sldId id="2493" r:id="rId15"/>
    <p:sldId id="348" r:id="rId16"/>
    <p:sldId id="347" r:id="rId17"/>
    <p:sldId id="338" r:id="rId18"/>
    <p:sldId id="340" r:id="rId19"/>
    <p:sldId id="2525" r:id="rId20"/>
    <p:sldId id="343" r:id="rId21"/>
    <p:sldId id="264" r:id="rId22"/>
    <p:sldId id="267" r:id="rId23"/>
    <p:sldId id="268" r:id="rId24"/>
    <p:sldId id="332" r:id="rId25"/>
    <p:sldId id="2511" r:id="rId26"/>
    <p:sldId id="2509" r:id="rId27"/>
    <p:sldId id="330" r:id="rId28"/>
    <p:sldId id="335" r:id="rId29"/>
    <p:sldId id="336" r:id="rId30"/>
    <p:sldId id="261" r:id="rId31"/>
    <p:sldId id="323" r:id="rId32"/>
    <p:sldId id="320" r:id="rId33"/>
    <p:sldId id="2512" r:id="rId34"/>
    <p:sldId id="321" r:id="rId35"/>
    <p:sldId id="322" r:id="rId36"/>
    <p:sldId id="2513" r:id="rId37"/>
    <p:sldId id="299" r:id="rId38"/>
    <p:sldId id="295" r:id="rId39"/>
    <p:sldId id="301" r:id="rId40"/>
    <p:sldId id="312" r:id="rId41"/>
    <p:sldId id="2514" r:id="rId42"/>
    <p:sldId id="2518" r:id="rId43"/>
    <p:sldId id="2515" r:id="rId44"/>
    <p:sldId id="2516" r:id="rId45"/>
    <p:sldId id="2517" r:id="rId46"/>
    <p:sldId id="313" r:id="rId47"/>
    <p:sldId id="302" r:id="rId48"/>
    <p:sldId id="326" r:id="rId49"/>
    <p:sldId id="303" r:id="rId50"/>
    <p:sldId id="304" r:id="rId51"/>
    <p:sldId id="325" r:id="rId52"/>
    <p:sldId id="2521" r:id="rId53"/>
    <p:sldId id="315" r:id="rId54"/>
    <p:sldId id="2522" r:id="rId55"/>
    <p:sldId id="34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Ann Taccona" initials="MAT" lastIdx="62" clrIdx="0">
    <p:extLst>
      <p:ext uri="{19B8F6BF-5375-455C-9EA6-DF929625EA0E}">
        <p15:presenceInfo xmlns:p15="http://schemas.microsoft.com/office/powerpoint/2012/main" userId="S::mtaccona@eatright.org::2a9b50aa-1dda-44f8-be30-cda74e043bf0" providerId="AD"/>
      </p:ext>
    </p:extLst>
  </p:cmAuthor>
  <p:cmAuthor id="2" name="Elise Cowie" initials="EC" lastIdx="14" clrIdx="1">
    <p:extLst>
      <p:ext uri="{19B8F6BF-5375-455C-9EA6-DF929625EA0E}">
        <p15:presenceInfo xmlns:p15="http://schemas.microsoft.com/office/powerpoint/2012/main" userId="S-1-5-21-155745222-1251091517-619646970-9324" providerId="AD"/>
      </p:ext>
    </p:extLst>
  </p:cmAuthor>
  <p:cmAuthor id="3" name="Amy Anichini" initials="AA" lastIdx="16" clrIdx="2">
    <p:extLst>
      <p:ext uri="{19B8F6BF-5375-455C-9EA6-DF929625EA0E}">
        <p15:presenceInfo xmlns:p15="http://schemas.microsoft.com/office/powerpoint/2012/main" userId="S::aanichini@eatright.org::c7e01cb2-2370-45ff-ad46-3b3ab1f54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99"/>
    <a:srgbClr val="0066CC"/>
    <a:srgbClr val="9E480E"/>
    <a:srgbClr val="6699FF"/>
    <a:srgbClr val="000000"/>
    <a:srgbClr val="009999"/>
    <a:srgbClr val="800080"/>
    <a:srgbClr val="CC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59107" autoAdjust="0"/>
  </p:normalViewPr>
  <p:slideViewPr>
    <p:cSldViewPr snapToGrid="0">
      <p:cViewPr varScale="1">
        <p:scale>
          <a:sx n="50" d="100"/>
          <a:sy n="50" d="100"/>
        </p:scale>
        <p:origin x="2184"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hyperlink" Target="https://www.eatrightpro.org/futuremode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eatrightpro.org/futuremode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C8F89-10BC-4FD0-B5AF-ABB0A6ADB837}" type="doc">
      <dgm:prSet loTypeId="urn:microsoft.com/office/officeart/2016/7/layout/VerticalSolidActionList" loCatId="List" qsTypeId="urn:microsoft.com/office/officeart/2005/8/quickstyle/3d1" qsCatId="3D" csTypeId="urn:microsoft.com/office/officeart/2005/8/colors/colorful2" csCatId="colorful" phldr="1"/>
      <dgm:spPr/>
      <dgm:t>
        <a:bodyPr/>
        <a:lstStyle/>
        <a:p>
          <a:endParaRPr lang="en-US"/>
        </a:p>
      </dgm:t>
    </dgm:pt>
    <dgm:pt modelId="{81240819-A370-40E5-BAAD-401F0FE9FE76}">
      <dgm:prSet custT="1"/>
      <dgm:spPr/>
      <dgm:t>
        <a:bodyPr/>
        <a:lstStyle/>
        <a:p>
          <a:r>
            <a:rPr lang="en-US" sz="2400" b="1" dirty="0"/>
            <a:t>In Cohorts 1, 2 &amp; 3 </a:t>
          </a:r>
        </a:p>
      </dgm:t>
    </dgm:pt>
    <dgm:pt modelId="{DEB83DA1-3964-4D02-A2FC-054E75875756}" type="parTrans" cxnId="{77385DD5-17C1-4B18-A959-A12DC1414B33}">
      <dgm:prSet/>
      <dgm:spPr/>
      <dgm:t>
        <a:bodyPr/>
        <a:lstStyle/>
        <a:p>
          <a:endParaRPr lang="en-US" sz="2400"/>
        </a:p>
      </dgm:t>
    </dgm:pt>
    <dgm:pt modelId="{1D5806E6-EB43-43B3-851E-05439AE77E19}" type="sibTrans" cxnId="{77385DD5-17C1-4B18-A959-A12DC1414B33}">
      <dgm:prSet/>
      <dgm:spPr/>
      <dgm:t>
        <a:bodyPr/>
        <a:lstStyle/>
        <a:p>
          <a:endParaRPr lang="en-US" sz="2400"/>
        </a:p>
      </dgm:t>
    </dgm:pt>
    <dgm:pt modelId="{46435958-4E9A-4685-B5C2-18015B8C2E31}">
      <dgm:prSet custT="1"/>
      <dgm:spPr/>
      <dgm:t>
        <a:bodyPr/>
        <a:lstStyle/>
        <a:p>
          <a:pPr marL="0" indent="174625">
            <a:buFont typeface="+mj-lt"/>
            <a:buAutoNum type="romanUcPeriod"/>
          </a:pPr>
          <a:r>
            <a:rPr lang="en-US" sz="2000" dirty="0"/>
            <a:t>30 Future Graduate</a:t>
          </a:r>
        </a:p>
        <a:p>
          <a:pPr marL="0" indent="174625">
            <a:buFont typeface="+mj-lt"/>
            <a:buAutoNum type="romanUcPeriod"/>
          </a:pPr>
          <a:r>
            <a:rPr lang="en-US" sz="2000" dirty="0"/>
            <a:t>3 Future Bachelor’s</a:t>
          </a:r>
        </a:p>
        <a:p>
          <a:pPr marL="0" indent="174625">
            <a:buFont typeface="+mj-lt"/>
            <a:buAutoNum type="romanUcPeriod"/>
          </a:pPr>
          <a:r>
            <a:rPr lang="en-US" sz="2000" dirty="0"/>
            <a:t>25 programs in process</a:t>
          </a:r>
        </a:p>
      </dgm:t>
    </dgm:pt>
    <dgm:pt modelId="{A1472D45-3B9C-4C6B-9A7D-472F7338637E}" type="parTrans" cxnId="{A234E7C0-7DF5-4972-A2AB-E24CD925B29B}">
      <dgm:prSet/>
      <dgm:spPr/>
      <dgm:t>
        <a:bodyPr/>
        <a:lstStyle/>
        <a:p>
          <a:endParaRPr lang="en-US" sz="2400"/>
        </a:p>
      </dgm:t>
    </dgm:pt>
    <dgm:pt modelId="{ABFD0752-968C-4987-9FBA-A7B224030D85}" type="sibTrans" cxnId="{A234E7C0-7DF5-4972-A2AB-E24CD925B29B}">
      <dgm:prSet/>
      <dgm:spPr/>
      <dgm:t>
        <a:bodyPr/>
        <a:lstStyle/>
        <a:p>
          <a:endParaRPr lang="en-US" sz="2400"/>
        </a:p>
      </dgm:t>
    </dgm:pt>
    <dgm:pt modelId="{A341369A-4EC6-4E7A-AD9A-BC477E6CE7FA}">
      <dgm:prSet custT="1"/>
      <dgm:spPr/>
      <dgm:t>
        <a:bodyPr/>
        <a:lstStyle/>
        <a:p>
          <a:r>
            <a:rPr lang="en-US" sz="2400" b="1" dirty="0"/>
            <a:t>Cohort 4</a:t>
          </a:r>
        </a:p>
      </dgm:t>
    </dgm:pt>
    <dgm:pt modelId="{401A4A7E-BF3A-4678-A486-2EF18DA44A8D}" type="parTrans" cxnId="{E46EAA07-035A-4366-81B0-D64CFC2BB900}">
      <dgm:prSet/>
      <dgm:spPr/>
      <dgm:t>
        <a:bodyPr/>
        <a:lstStyle/>
        <a:p>
          <a:endParaRPr lang="en-US" sz="2400"/>
        </a:p>
      </dgm:t>
    </dgm:pt>
    <dgm:pt modelId="{B5436987-74F4-47CF-BE85-5BEF72477191}" type="sibTrans" cxnId="{E46EAA07-035A-4366-81B0-D64CFC2BB900}">
      <dgm:prSet/>
      <dgm:spPr/>
      <dgm:t>
        <a:bodyPr/>
        <a:lstStyle/>
        <a:p>
          <a:endParaRPr lang="en-US" sz="2400"/>
        </a:p>
      </dgm:t>
    </dgm:pt>
    <dgm:pt modelId="{385D0E22-F1DB-4D27-9538-D2BC5BA1B870}">
      <dgm:prSet custT="1"/>
      <dgm:spPr/>
      <dgm:t>
        <a:bodyPr/>
        <a:lstStyle/>
        <a:p>
          <a:pPr marL="174625" indent="0"/>
          <a:r>
            <a:rPr lang="en-US" sz="2000" dirty="0"/>
            <a:t>Applications were reviewed and 28 are in process</a:t>
          </a:r>
        </a:p>
      </dgm:t>
    </dgm:pt>
    <dgm:pt modelId="{5C71F167-A396-46B2-92FC-281D90CDCADF}" type="parTrans" cxnId="{D6D7A7D4-CD3B-4358-A006-303268A12119}">
      <dgm:prSet/>
      <dgm:spPr/>
      <dgm:t>
        <a:bodyPr/>
        <a:lstStyle/>
        <a:p>
          <a:endParaRPr lang="en-US" sz="2400"/>
        </a:p>
      </dgm:t>
    </dgm:pt>
    <dgm:pt modelId="{DD5FDD0E-3C3F-4293-BFBC-1C6BBFE5C5CD}" type="sibTrans" cxnId="{D6D7A7D4-CD3B-4358-A006-303268A12119}">
      <dgm:prSet/>
      <dgm:spPr/>
      <dgm:t>
        <a:bodyPr/>
        <a:lstStyle/>
        <a:p>
          <a:endParaRPr lang="en-US" sz="2400"/>
        </a:p>
      </dgm:t>
    </dgm:pt>
    <dgm:pt modelId="{3970646D-C4D3-499A-8D36-7301285B86C8}">
      <dgm:prSet custT="1"/>
      <dgm:spPr/>
      <dgm:t>
        <a:bodyPr/>
        <a:lstStyle/>
        <a:p>
          <a:r>
            <a:rPr lang="en-US" sz="2400" b="1" dirty="0"/>
            <a:t>Cohort 5</a:t>
          </a:r>
        </a:p>
      </dgm:t>
    </dgm:pt>
    <dgm:pt modelId="{CBC3FC77-4CE4-47A6-97B6-F34C02A0A30F}" type="parTrans" cxnId="{9DCF2D21-BA27-479E-8D1A-EC8091F085D0}">
      <dgm:prSet/>
      <dgm:spPr/>
      <dgm:t>
        <a:bodyPr/>
        <a:lstStyle/>
        <a:p>
          <a:endParaRPr lang="en-US" sz="2400"/>
        </a:p>
      </dgm:t>
    </dgm:pt>
    <dgm:pt modelId="{FA1EFB8D-1EB7-4977-B404-9DF9449792E6}" type="sibTrans" cxnId="{9DCF2D21-BA27-479E-8D1A-EC8091F085D0}">
      <dgm:prSet/>
      <dgm:spPr/>
      <dgm:t>
        <a:bodyPr/>
        <a:lstStyle/>
        <a:p>
          <a:endParaRPr lang="en-US" sz="2400"/>
        </a:p>
      </dgm:t>
    </dgm:pt>
    <dgm:pt modelId="{DAF71C15-78DB-4D4D-BA5D-8661E75C6485}">
      <dgm:prSet custT="1"/>
      <dgm:spPr/>
      <dgm:t>
        <a:bodyPr/>
        <a:lstStyle/>
        <a:p>
          <a:pPr marL="0" indent="174625"/>
          <a:r>
            <a:rPr lang="en-US" sz="2000" dirty="0"/>
            <a:t>Applications due December 2, 2020</a:t>
          </a:r>
        </a:p>
      </dgm:t>
    </dgm:pt>
    <dgm:pt modelId="{6459ACA7-D94E-4525-B119-800F6122C676}" type="parTrans" cxnId="{1AB01687-085E-47E6-808E-28806929E486}">
      <dgm:prSet/>
      <dgm:spPr/>
      <dgm:t>
        <a:bodyPr/>
        <a:lstStyle/>
        <a:p>
          <a:endParaRPr lang="en-US" sz="2400"/>
        </a:p>
      </dgm:t>
    </dgm:pt>
    <dgm:pt modelId="{674C0A88-7B38-4B86-95EC-7E4976257042}" type="sibTrans" cxnId="{1AB01687-085E-47E6-808E-28806929E486}">
      <dgm:prSet/>
      <dgm:spPr/>
      <dgm:t>
        <a:bodyPr/>
        <a:lstStyle/>
        <a:p>
          <a:endParaRPr lang="en-US" sz="2400"/>
        </a:p>
      </dgm:t>
    </dgm:pt>
    <dgm:pt modelId="{92E9CB63-BAB3-43FD-804B-4FC7F68751E6}">
      <dgm:prSet custT="1"/>
      <dgm:spPr/>
      <dgm:t>
        <a:bodyPr/>
        <a:lstStyle/>
        <a:p>
          <a:pPr marL="174625" indent="0"/>
          <a:r>
            <a:rPr lang="en-US" sz="2000" dirty="0"/>
            <a:t>Posted on the ACEND website: </a:t>
          </a:r>
          <a:r>
            <a:rPr lang="en-US" sz="1800" dirty="0">
              <a:hlinkClick xmlns:r="http://schemas.openxmlformats.org/officeDocument/2006/relationships" r:id="rId1"/>
            </a:rPr>
            <a:t>https://www.eatrightpro.org/futuremodel</a:t>
          </a:r>
          <a:r>
            <a:rPr lang="en-US" sz="1800" dirty="0"/>
            <a:t> </a:t>
          </a:r>
        </a:p>
      </dgm:t>
    </dgm:pt>
    <dgm:pt modelId="{3DC7B3FB-6A4A-4D19-8317-D9A79FC0CEEF}" type="parTrans" cxnId="{AF33E3FD-7CD0-4B8C-A252-D14770495645}">
      <dgm:prSet/>
      <dgm:spPr/>
      <dgm:t>
        <a:bodyPr/>
        <a:lstStyle/>
        <a:p>
          <a:endParaRPr lang="en-US" sz="2400"/>
        </a:p>
      </dgm:t>
    </dgm:pt>
    <dgm:pt modelId="{B2635129-30A7-4546-B08E-7F0ACE977ECF}" type="sibTrans" cxnId="{AF33E3FD-7CD0-4B8C-A252-D14770495645}">
      <dgm:prSet/>
      <dgm:spPr/>
      <dgm:t>
        <a:bodyPr/>
        <a:lstStyle/>
        <a:p>
          <a:endParaRPr lang="en-US" sz="2400"/>
        </a:p>
      </dgm:t>
    </dgm:pt>
    <dgm:pt modelId="{F1C7A946-2851-4C8A-AE3A-73D9865719F9}" type="pres">
      <dgm:prSet presAssocID="{585C8F89-10BC-4FD0-B5AF-ABB0A6ADB837}" presName="Name0" presStyleCnt="0">
        <dgm:presLayoutVars>
          <dgm:dir/>
          <dgm:animLvl val="lvl"/>
          <dgm:resizeHandles val="exact"/>
        </dgm:presLayoutVars>
      </dgm:prSet>
      <dgm:spPr/>
    </dgm:pt>
    <dgm:pt modelId="{D6A0F2B8-6845-4791-94DB-173BA4B56BE2}" type="pres">
      <dgm:prSet presAssocID="{81240819-A370-40E5-BAAD-401F0FE9FE76}" presName="linNode" presStyleCnt="0"/>
      <dgm:spPr/>
    </dgm:pt>
    <dgm:pt modelId="{EE437259-ADAB-4AF9-AFAB-D851F5A53A19}" type="pres">
      <dgm:prSet presAssocID="{81240819-A370-40E5-BAAD-401F0FE9FE76}" presName="parentText" presStyleLbl="alignNode1" presStyleIdx="0" presStyleCnt="3">
        <dgm:presLayoutVars>
          <dgm:chMax val="1"/>
          <dgm:bulletEnabled/>
        </dgm:presLayoutVars>
      </dgm:prSet>
      <dgm:spPr/>
    </dgm:pt>
    <dgm:pt modelId="{905DF738-BED9-4A77-9685-63DBA04B1474}" type="pres">
      <dgm:prSet presAssocID="{81240819-A370-40E5-BAAD-401F0FE9FE76}" presName="descendantText" presStyleLbl="alignAccFollowNode1" presStyleIdx="0" presStyleCnt="3" custLinFactNeighborX="-1053" custLinFactNeighborY="-12626">
        <dgm:presLayoutVars>
          <dgm:bulletEnabled/>
        </dgm:presLayoutVars>
      </dgm:prSet>
      <dgm:spPr/>
    </dgm:pt>
    <dgm:pt modelId="{15D90A89-2AC1-4EC9-A801-B7EA8F037D77}" type="pres">
      <dgm:prSet presAssocID="{1D5806E6-EB43-43B3-851E-05439AE77E19}" presName="sp" presStyleCnt="0"/>
      <dgm:spPr/>
    </dgm:pt>
    <dgm:pt modelId="{55852EA8-818A-4AFC-8644-85084D58A9B0}" type="pres">
      <dgm:prSet presAssocID="{A341369A-4EC6-4E7A-AD9A-BC477E6CE7FA}" presName="linNode" presStyleCnt="0"/>
      <dgm:spPr/>
    </dgm:pt>
    <dgm:pt modelId="{B545E16E-3AD7-4241-A142-085D967E53D7}" type="pres">
      <dgm:prSet presAssocID="{A341369A-4EC6-4E7A-AD9A-BC477E6CE7FA}" presName="parentText" presStyleLbl="alignNode1" presStyleIdx="1" presStyleCnt="3">
        <dgm:presLayoutVars>
          <dgm:chMax val="1"/>
          <dgm:bulletEnabled/>
        </dgm:presLayoutVars>
      </dgm:prSet>
      <dgm:spPr/>
    </dgm:pt>
    <dgm:pt modelId="{359AF129-4975-4412-BFD8-0F2F3FF43AAF}" type="pres">
      <dgm:prSet presAssocID="{A341369A-4EC6-4E7A-AD9A-BC477E6CE7FA}" presName="descendantText" presStyleLbl="alignAccFollowNode1" presStyleIdx="1" presStyleCnt="3">
        <dgm:presLayoutVars>
          <dgm:bulletEnabled/>
        </dgm:presLayoutVars>
      </dgm:prSet>
      <dgm:spPr/>
    </dgm:pt>
    <dgm:pt modelId="{7FA2789D-DF39-47C4-8885-F3583DD1690E}" type="pres">
      <dgm:prSet presAssocID="{B5436987-74F4-47CF-BE85-5BEF72477191}" presName="sp" presStyleCnt="0"/>
      <dgm:spPr/>
    </dgm:pt>
    <dgm:pt modelId="{ADC22D3E-E19B-4729-B356-2566FC54DD4F}" type="pres">
      <dgm:prSet presAssocID="{3970646D-C4D3-499A-8D36-7301285B86C8}" presName="linNode" presStyleCnt="0"/>
      <dgm:spPr/>
    </dgm:pt>
    <dgm:pt modelId="{878A65D7-0848-4671-ABAA-E24D601760ED}" type="pres">
      <dgm:prSet presAssocID="{3970646D-C4D3-499A-8D36-7301285B86C8}" presName="parentText" presStyleLbl="alignNode1" presStyleIdx="2" presStyleCnt="3">
        <dgm:presLayoutVars>
          <dgm:chMax val="1"/>
          <dgm:bulletEnabled/>
        </dgm:presLayoutVars>
      </dgm:prSet>
      <dgm:spPr/>
    </dgm:pt>
    <dgm:pt modelId="{8BEF469D-35B2-4EBD-89EF-E3AF4E5D5CEB}" type="pres">
      <dgm:prSet presAssocID="{3970646D-C4D3-499A-8D36-7301285B86C8}" presName="descendantText" presStyleLbl="alignAccFollowNode1" presStyleIdx="2" presStyleCnt="3">
        <dgm:presLayoutVars>
          <dgm:bulletEnabled/>
        </dgm:presLayoutVars>
      </dgm:prSet>
      <dgm:spPr/>
    </dgm:pt>
  </dgm:ptLst>
  <dgm:cxnLst>
    <dgm:cxn modelId="{E46EAA07-035A-4366-81B0-D64CFC2BB900}" srcId="{585C8F89-10BC-4FD0-B5AF-ABB0A6ADB837}" destId="{A341369A-4EC6-4E7A-AD9A-BC477E6CE7FA}" srcOrd="1" destOrd="0" parTransId="{401A4A7E-BF3A-4678-A486-2EF18DA44A8D}" sibTransId="{B5436987-74F4-47CF-BE85-5BEF72477191}"/>
    <dgm:cxn modelId="{0A828920-4B81-4583-90D8-4A9F07B55031}" type="presOf" srcId="{81240819-A370-40E5-BAAD-401F0FE9FE76}" destId="{EE437259-ADAB-4AF9-AFAB-D851F5A53A19}" srcOrd="0" destOrd="0" presId="urn:microsoft.com/office/officeart/2016/7/layout/VerticalSolidActionList"/>
    <dgm:cxn modelId="{9DCF2D21-BA27-479E-8D1A-EC8091F085D0}" srcId="{585C8F89-10BC-4FD0-B5AF-ABB0A6ADB837}" destId="{3970646D-C4D3-499A-8D36-7301285B86C8}" srcOrd="2" destOrd="0" parTransId="{CBC3FC77-4CE4-47A6-97B6-F34C02A0A30F}" sibTransId="{FA1EFB8D-1EB7-4977-B404-9DF9449792E6}"/>
    <dgm:cxn modelId="{527CEE2B-18D9-4A84-B9C6-27F5FFC08C2E}" type="presOf" srcId="{46435958-4E9A-4685-B5C2-18015B8C2E31}" destId="{905DF738-BED9-4A77-9685-63DBA04B1474}" srcOrd="0" destOrd="0" presId="urn:microsoft.com/office/officeart/2016/7/layout/VerticalSolidActionList"/>
    <dgm:cxn modelId="{569C3E63-E7AA-4644-A05D-FBA334086175}" type="presOf" srcId="{385D0E22-F1DB-4D27-9538-D2BC5BA1B870}" destId="{359AF129-4975-4412-BFD8-0F2F3FF43AAF}" srcOrd="0" destOrd="0" presId="urn:microsoft.com/office/officeart/2016/7/layout/VerticalSolidActionList"/>
    <dgm:cxn modelId="{3D76EE48-81B7-4609-A3D5-021049ECA5AB}" type="presOf" srcId="{3970646D-C4D3-499A-8D36-7301285B86C8}" destId="{878A65D7-0848-4671-ABAA-E24D601760ED}" srcOrd="0" destOrd="0" presId="urn:microsoft.com/office/officeart/2016/7/layout/VerticalSolidActionList"/>
    <dgm:cxn modelId="{A865F971-1322-414A-87FA-5311A56B0E9A}" type="presOf" srcId="{585C8F89-10BC-4FD0-B5AF-ABB0A6ADB837}" destId="{F1C7A946-2851-4C8A-AE3A-73D9865719F9}" srcOrd="0" destOrd="0" presId="urn:microsoft.com/office/officeart/2016/7/layout/VerticalSolidActionList"/>
    <dgm:cxn modelId="{1AB01687-085E-47E6-808E-28806929E486}" srcId="{3970646D-C4D3-499A-8D36-7301285B86C8}" destId="{DAF71C15-78DB-4D4D-BA5D-8661E75C6485}" srcOrd="0" destOrd="0" parTransId="{6459ACA7-D94E-4525-B119-800F6122C676}" sibTransId="{674C0A88-7B38-4B86-95EC-7E4976257042}"/>
    <dgm:cxn modelId="{6449559D-1E2D-48A6-9951-D279E5307AFD}" type="presOf" srcId="{DAF71C15-78DB-4D4D-BA5D-8661E75C6485}" destId="{8BEF469D-35B2-4EBD-89EF-E3AF4E5D5CEB}" srcOrd="0" destOrd="0" presId="urn:microsoft.com/office/officeart/2016/7/layout/VerticalSolidActionList"/>
    <dgm:cxn modelId="{A234E7C0-7DF5-4972-A2AB-E24CD925B29B}" srcId="{81240819-A370-40E5-BAAD-401F0FE9FE76}" destId="{46435958-4E9A-4685-B5C2-18015B8C2E31}" srcOrd="0" destOrd="0" parTransId="{A1472D45-3B9C-4C6B-9A7D-472F7338637E}" sibTransId="{ABFD0752-968C-4987-9FBA-A7B224030D85}"/>
    <dgm:cxn modelId="{A94DBECF-6337-4E71-B53B-4734ADC29E2F}" type="presOf" srcId="{92E9CB63-BAB3-43FD-804B-4FC7F68751E6}" destId="{8BEF469D-35B2-4EBD-89EF-E3AF4E5D5CEB}" srcOrd="0" destOrd="1" presId="urn:microsoft.com/office/officeart/2016/7/layout/VerticalSolidActionList"/>
    <dgm:cxn modelId="{D6D7A7D4-CD3B-4358-A006-303268A12119}" srcId="{A341369A-4EC6-4E7A-AD9A-BC477E6CE7FA}" destId="{385D0E22-F1DB-4D27-9538-D2BC5BA1B870}" srcOrd="0" destOrd="0" parTransId="{5C71F167-A396-46B2-92FC-281D90CDCADF}" sibTransId="{DD5FDD0E-3C3F-4293-BFBC-1C6BBFE5C5CD}"/>
    <dgm:cxn modelId="{77385DD5-17C1-4B18-A959-A12DC1414B33}" srcId="{585C8F89-10BC-4FD0-B5AF-ABB0A6ADB837}" destId="{81240819-A370-40E5-BAAD-401F0FE9FE76}" srcOrd="0" destOrd="0" parTransId="{DEB83DA1-3964-4D02-A2FC-054E75875756}" sibTransId="{1D5806E6-EB43-43B3-851E-05439AE77E19}"/>
    <dgm:cxn modelId="{55C9E1DC-3D4D-4C95-B6EB-DDD1B5E4AA06}" type="presOf" srcId="{A341369A-4EC6-4E7A-AD9A-BC477E6CE7FA}" destId="{B545E16E-3AD7-4241-A142-085D967E53D7}" srcOrd="0" destOrd="0" presId="urn:microsoft.com/office/officeart/2016/7/layout/VerticalSolidActionList"/>
    <dgm:cxn modelId="{AF33E3FD-7CD0-4B8C-A252-D14770495645}" srcId="{3970646D-C4D3-499A-8D36-7301285B86C8}" destId="{92E9CB63-BAB3-43FD-804B-4FC7F68751E6}" srcOrd="1" destOrd="0" parTransId="{3DC7B3FB-6A4A-4D19-8317-D9A79FC0CEEF}" sibTransId="{B2635129-30A7-4546-B08E-7F0ACE977ECF}"/>
    <dgm:cxn modelId="{DA4DD9AB-AE3A-4A7B-BA0E-00A8EB1F283F}" type="presParOf" srcId="{F1C7A946-2851-4C8A-AE3A-73D9865719F9}" destId="{D6A0F2B8-6845-4791-94DB-173BA4B56BE2}" srcOrd="0" destOrd="0" presId="urn:microsoft.com/office/officeart/2016/7/layout/VerticalSolidActionList"/>
    <dgm:cxn modelId="{59C536AD-DE6D-4D19-BC47-B6D8D89CF62B}" type="presParOf" srcId="{D6A0F2B8-6845-4791-94DB-173BA4B56BE2}" destId="{EE437259-ADAB-4AF9-AFAB-D851F5A53A19}" srcOrd="0" destOrd="0" presId="urn:microsoft.com/office/officeart/2016/7/layout/VerticalSolidActionList"/>
    <dgm:cxn modelId="{F52D2D8F-3B88-46F4-B56D-66E1686619B2}" type="presParOf" srcId="{D6A0F2B8-6845-4791-94DB-173BA4B56BE2}" destId="{905DF738-BED9-4A77-9685-63DBA04B1474}" srcOrd="1" destOrd="0" presId="urn:microsoft.com/office/officeart/2016/7/layout/VerticalSolidActionList"/>
    <dgm:cxn modelId="{5D921FBE-A408-466C-9D79-2AEA184BBA82}" type="presParOf" srcId="{F1C7A946-2851-4C8A-AE3A-73D9865719F9}" destId="{15D90A89-2AC1-4EC9-A801-B7EA8F037D77}" srcOrd="1" destOrd="0" presId="urn:microsoft.com/office/officeart/2016/7/layout/VerticalSolidActionList"/>
    <dgm:cxn modelId="{2DA4A8EB-0564-4156-9431-ED58D56CB3B7}" type="presParOf" srcId="{F1C7A946-2851-4C8A-AE3A-73D9865719F9}" destId="{55852EA8-818A-4AFC-8644-85084D58A9B0}" srcOrd="2" destOrd="0" presId="urn:microsoft.com/office/officeart/2016/7/layout/VerticalSolidActionList"/>
    <dgm:cxn modelId="{3ED5E2C2-5D6F-42BD-9613-14037ECCEEA2}" type="presParOf" srcId="{55852EA8-818A-4AFC-8644-85084D58A9B0}" destId="{B545E16E-3AD7-4241-A142-085D967E53D7}" srcOrd="0" destOrd="0" presId="urn:microsoft.com/office/officeart/2016/7/layout/VerticalSolidActionList"/>
    <dgm:cxn modelId="{7A3EC86E-F71A-471A-9F5E-FA39447EE2C8}" type="presParOf" srcId="{55852EA8-818A-4AFC-8644-85084D58A9B0}" destId="{359AF129-4975-4412-BFD8-0F2F3FF43AAF}" srcOrd="1" destOrd="0" presId="urn:microsoft.com/office/officeart/2016/7/layout/VerticalSolidActionList"/>
    <dgm:cxn modelId="{0E864442-13D7-4DBA-9A74-8E69EAA12720}" type="presParOf" srcId="{F1C7A946-2851-4C8A-AE3A-73D9865719F9}" destId="{7FA2789D-DF39-47C4-8885-F3583DD1690E}" srcOrd="3" destOrd="0" presId="urn:microsoft.com/office/officeart/2016/7/layout/VerticalSolidActionList"/>
    <dgm:cxn modelId="{EA95EE9A-1876-45A2-A68E-F830A1F9C632}" type="presParOf" srcId="{F1C7A946-2851-4C8A-AE3A-73D9865719F9}" destId="{ADC22D3E-E19B-4729-B356-2566FC54DD4F}" srcOrd="4" destOrd="0" presId="urn:microsoft.com/office/officeart/2016/7/layout/VerticalSolidActionList"/>
    <dgm:cxn modelId="{A71CF935-4A23-4B6C-8437-89DB6011FC4C}" type="presParOf" srcId="{ADC22D3E-E19B-4729-B356-2566FC54DD4F}" destId="{878A65D7-0848-4671-ABAA-E24D601760ED}" srcOrd="0" destOrd="0" presId="urn:microsoft.com/office/officeart/2016/7/layout/VerticalSolidActionList"/>
    <dgm:cxn modelId="{EA66DB44-BD4E-4441-A96E-9964C975CD0E}" type="presParOf" srcId="{ADC22D3E-E19B-4729-B356-2566FC54DD4F}" destId="{8BEF469D-35B2-4EBD-89EF-E3AF4E5D5CEB}"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l">
            <a:lnSpc>
              <a:spcPct val="70000"/>
            </a:lnSpc>
          </a:pPr>
          <a:r>
            <a:rPr lang="en-US" sz="2000" dirty="0">
              <a:solidFill>
                <a:schemeClr val="accent4">
                  <a:lumMod val="20000"/>
                  <a:lumOff val="80000"/>
                </a:schemeClr>
              </a:solidFill>
            </a:rPr>
            <a:t>Combine with a graduate degree </a:t>
          </a:r>
          <a:endParaRPr lang="en-US" sz="2000" b="1" dirty="0">
            <a:solidFill>
              <a:schemeClr val="bg1"/>
            </a:solidFill>
          </a:endParaRP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pPr algn="ctr">
            <a:lnSpc>
              <a:spcPct val="70000"/>
            </a:lnSpc>
            <a:spcAft>
              <a:spcPts val="600"/>
            </a:spcAft>
          </a:pPr>
          <a:r>
            <a:rPr lang="en-US" sz="3200" b="1" dirty="0">
              <a:solidFill>
                <a:schemeClr val="bg1"/>
              </a:solidFill>
            </a:rPr>
            <a:t>Form a consortium</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l">
            <a:lnSpc>
              <a:spcPct val="70000"/>
            </a:lnSpc>
          </a:pPr>
          <a:r>
            <a:rPr lang="en-US" sz="2000" dirty="0">
              <a:solidFill>
                <a:schemeClr val="accent4">
                  <a:lumMod val="20000"/>
                  <a:lumOff val="80000"/>
                </a:schemeClr>
              </a:solidFill>
            </a:rPr>
            <a:t>Combine with a graduate degree </a:t>
          </a:r>
          <a:endParaRPr lang="en-US" sz="2000" b="1" dirty="0">
            <a:solidFill>
              <a:schemeClr val="bg1"/>
            </a:solidFill>
          </a:endParaRP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pPr algn="ctr">
            <a:lnSpc>
              <a:spcPct val="70000"/>
            </a:lnSpc>
            <a:spcAft>
              <a:spcPts val="600"/>
            </a:spcAft>
          </a:pPr>
          <a:r>
            <a:rPr lang="en-US" sz="3200" b="1" dirty="0">
              <a:solidFill>
                <a:schemeClr val="bg1"/>
              </a:solidFill>
            </a:rPr>
            <a:t>Form a consortium</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l">
            <a:lnSpc>
              <a:spcPct val="70000"/>
            </a:lnSpc>
          </a:pPr>
          <a:r>
            <a:rPr lang="en-US" sz="2000" dirty="0">
              <a:solidFill>
                <a:schemeClr val="accent4">
                  <a:lumMod val="20000"/>
                  <a:lumOff val="80000"/>
                </a:schemeClr>
              </a:solidFill>
            </a:rPr>
            <a:t>Combine with a graduate degree </a:t>
          </a:r>
          <a:endParaRPr lang="en-US" sz="2000" b="1" dirty="0">
            <a:solidFill>
              <a:schemeClr val="bg1"/>
            </a:solidFill>
          </a:endParaRP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pPr algn="ctr">
            <a:lnSpc>
              <a:spcPct val="70000"/>
            </a:lnSpc>
            <a:spcAft>
              <a:spcPts val="600"/>
            </a:spcAft>
          </a:pPr>
          <a:r>
            <a:rPr lang="en-US" sz="3200" b="1" dirty="0">
              <a:solidFill>
                <a:schemeClr val="bg1"/>
              </a:solidFill>
            </a:rPr>
            <a:t>Form a consortium</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l">
            <a:lnSpc>
              <a:spcPct val="70000"/>
            </a:lnSpc>
          </a:pPr>
          <a:r>
            <a:rPr lang="en-US" sz="2000" dirty="0">
              <a:solidFill>
                <a:schemeClr val="accent4">
                  <a:lumMod val="20000"/>
                  <a:lumOff val="80000"/>
                </a:schemeClr>
              </a:solidFill>
            </a:rPr>
            <a:t>Combine with a graduate degree </a:t>
          </a:r>
          <a:endParaRPr lang="en-US" sz="2000" b="1" dirty="0">
            <a:solidFill>
              <a:schemeClr val="bg1"/>
            </a:solidFill>
          </a:endParaRP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pPr algn="l">
            <a:lnSpc>
              <a:spcPct val="70000"/>
            </a:lnSpc>
            <a:spcAft>
              <a:spcPts val="600"/>
            </a:spcAft>
          </a:pPr>
          <a:r>
            <a:rPr lang="en-US" sz="2400" b="0" dirty="0">
              <a:solidFill>
                <a:schemeClr val="accent4">
                  <a:lumMod val="20000"/>
                  <a:lumOff val="80000"/>
                </a:schemeClr>
              </a:solidFill>
            </a:rPr>
            <a:t>Form a consortium</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pPr algn="ctr">
            <a:lnSpc>
              <a:spcPct val="70000"/>
            </a:lnSpc>
          </a:pPr>
          <a:r>
            <a:rPr lang="en-US" sz="2800" b="1" dirty="0">
              <a:solidFill>
                <a:schemeClr val="bg1"/>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l">
            <a:lnSpc>
              <a:spcPct val="70000"/>
            </a:lnSpc>
          </a:pPr>
          <a:r>
            <a:rPr lang="en-US" sz="2000" dirty="0">
              <a:solidFill>
                <a:schemeClr val="accent4">
                  <a:lumMod val="20000"/>
                  <a:lumOff val="80000"/>
                </a:schemeClr>
              </a:solidFill>
            </a:rPr>
            <a:t>Combine with a graduate degree </a:t>
          </a:r>
          <a:endParaRPr lang="en-US" sz="2000" b="1" dirty="0">
            <a:solidFill>
              <a:schemeClr val="bg1"/>
            </a:solidFill>
          </a:endParaRP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pPr algn="l">
            <a:lnSpc>
              <a:spcPct val="70000"/>
            </a:lnSpc>
            <a:spcAft>
              <a:spcPts val="600"/>
            </a:spcAft>
          </a:pPr>
          <a:r>
            <a:rPr lang="en-US" sz="2400" b="0" dirty="0">
              <a:solidFill>
                <a:schemeClr val="accent4">
                  <a:lumMod val="20000"/>
                  <a:lumOff val="80000"/>
                </a:schemeClr>
              </a:solidFill>
            </a:rPr>
            <a:t>Form a consortium</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pPr algn="ctr">
            <a:lnSpc>
              <a:spcPct val="70000"/>
            </a:lnSpc>
          </a:pPr>
          <a:r>
            <a:rPr lang="en-US" sz="2800" b="1" dirty="0">
              <a:solidFill>
                <a:schemeClr val="bg1"/>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85D3D221-DB5C-40CA-8FC4-B69F3D19CDE4}">
      <dgm:prSet phldrT="[Text]" custT="1"/>
      <dgm:spPr/>
      <dgm:t>
        <a:bodyPr/>
        <a:lstStyle/>
        <a:p>
          <a:r>
            <a:rPr lang="en-US" sz="2000" b="0" dirty="0">
              <a:solidFill>
                <a:schemeClr val="accent4">
                  <a:lumMod val="20000"/>
                  <a:lumOff val="80000"/>
                </a:schemeClr>
              </a:solidFill>
            </a:rPr>
            <a:t>No change</a:t>
          </a:r>
          <a:endParaRPr lang="en-US" sz="2400" b="0" dirty="0">
            <a:solidFill>
              <a:schemeClr val="accent4">
                <a:lumMod val="20000"/>
                <a:lumOff val="80000"/>
              </a:schemeClr>
            </a:solidFill>
          </a:endParaRPr>
        </a:p>
      </dgm:t>
    </dgm:pt>
    <dgm:pt modelId="{FD6E6167-F27D-4353-81EF-EBA9C4095FFA}" type="parTrans" cxnId="{76F17BC5-EA57-4B27-A405-BE92F6CE8311}">
      <dgm:prSet/>
      <dgm:spPr/>
      <dgm:t>
        <a:bodyPr/>
        <a:lstStyle/>
        <a:p>
          <a:endParaRPr lang="en-US" sz="2400"/>
        </a:p>
      </dgm:t>
    </dgm:pt>
    <dgm:pt modelId="{81A9FA1B-8EC6-4EC7-B388-CEB73C008AA6}" type="sibTrans" cxnId="{76F17BC5-EA57-4B27-A405-BE92F6CE8311}">
      <dgm:prSet/>
      <dgm:spPr/>
      <dgm:t>
        <a:bodyPr/>
        <a:lstStyle/>
        <a:p>
          <a:endParaRPr lang="en-US" sz="2400"/>
        </a:p>
      </dgm:t>
    </dgm:pt>
    <dgm:pt modelId="{B38FD019-E121-4524-B026-F8A74A9350B7}">
      <dgm:prSet phldrT="[Text]" custT="1"/>
      <dgm:spPr/>
      <dgm:t>
        <a:bodyPr/>
        <a:lstStyle/>
        <a:p>
          <a:pPr algn="l">
            <a:lnSpc>
              <a:spcPct val="70000"/>
            </a:lnSpc>
          </a:pPr>
          <a:r>
            <a:rPr lang="en-US" sz="2000" b="0" dirty="0">
              <a:solidFill>
                <a:schemeClr val="accent4">
                  <a:lumMod val="20000"/>
                  <a:lumOff val="80000"/>
                </a:schemeClr>
              </a:solidFill>
            </a:rPr>
            <a:t>Only admit interns with graduate degree</a:t>
          </a:r>
        </a:p>
      </dgm:t>
    </dgm:pt>
    <dgm:pt modelId="{12987B91-8BAD-4D14-9F25-2D6801949DFC}" type="parTrans" cxnId="{D594AB1A-B802-4253-9720-0B53DEB55CDC}">
      <dgm:prSet/>
      <dgm:spPr/>
      <dgm:t>
        <a:bodyPr/>
        <a:lstStyle/>
        <a:p>
          <a:endParaRPr lang="en-US" sz="2400"/>
        </a:p>
      </dgm:t>
    </dgm:pt>
    <dgm:pt modelId="{846FC4FF-2D94-4EFE-85FD-F1A22C60CEC3}" type="sibTrans" cxnId="{D594AB1A-B802-4253-9720-0B53DEB55CDC}">
      <dgm:prSet/>
      <dgm:spPr/>
      <dgm:t>
        <a:bodyPr/>
        <a:lstStyle/>
        <a:p>
          <a:endParaRPr lang="en-US" sz="2400"/>
        </a:p>
      </dgm:t>
    </dgm:pt>
    <dgm:pt modelId="{6CF6B901-760B-448A-BA93-CE3F03914C94}">
      <dgm:prSet phldrT="[Text]" custT="1"/>
      <dgm:spPr/>
      <dgm:t>
        <a:bodyPr/>
        <a:lstStyle/>
        <a:p>
          <a:pPr>
            <a:lnSpc>
              <a:spcPct val="70000"/>
            </a:lnSpc>
          </a:pPr>
          <a:r>
            <a:rPr lang="en-US" sz="2000" dirty="0">
              <a:solidFill>
                <a:schemeClr val="accent4">
                  <a:lumMod val="20000"/>
                  <a:lumOff val="80000"/>
                </a:schemeClr>
              </a:solidFill>
            </a:rPr>
            <a:t>Offer the option of a graduate degree at another institution</a:t>
          </a:r>
        </a:p>
      </dgm:t>
    </dgm:pt>
    <dgm:pt modelId="{DA6AF0FB-B355-4AA1-B2A4-367204A29D6D}" type="parTrans" cxnId="{6E8E6716-554E-4F52-9DB3-0C6ED2DC83D7}">
      <dgm:prSet/>
      <dgm:spPr/>
      <dgm:t>
        <a:bodyPr/>
        <a:lstStyle/>
        <a:p>
          <a:endParaRPr lang="en-US" sz="2400"/>
        </a:p>
      </dgm:t>
    </dgm:pt>
    <dgm:pt modelId="{149A3652-5EC7-4640-8487-9224CC63D44F}" type="sibTrans" cxnId="{6E8E6716-554E-4F52-9DB3-0C6ED2DC83D7}">
      <dgm:prSet/>
      <dgm:spPr/>
      <dgm:t>
        <a:bodyPr/>
        <a:lstStyle/>
        <a:p>
          <a:endParaRPr lang="en-US" sz="2400"/>
        </a:p>
      </dgm:t>
    </dgm:pt>
    <dgm:pt modelId="{813A0F8C-8EFD-4243-B20F-C0F995950525}">
      <dgm:prSet phldrT="[Text]" custT="1"/>
      <dgm:spPr/>
      <dgm:t>
        <a:bodyPr/>
        <a:lstStyle/>
        <a:p>
          <a:pPr algn="l"/>
          <a:r>
            <a:rPr lang="en-US" sz="2000" b="0" dirty="0">
              <a:solidFill>
                <a:schemeClr val="accent4">
                  <a:lumMod val="20000"/>
                  <a:lumOff val="80000"/>
                </a:schemeClr>
              </a:solidFill>
            </a:rPr>
            <a:t>Submit change to graduate degree/DI</a:t>
          </a:r>
        </a:p>
      </dgm:t>
    </dgm:pt>
    <dgm:pt modelId="{94925472-02E1-468F-BBD4-FD6CE7878FD4}" type="parTrans" cxnId="{BC0272B5-DA80-474D-A029-3E11CA9FC3C4}">
      <dgm:prSet/>
      <dgm:spPr/>
      <dgm:t>
        <a:bodyPr/>
        <a:lstStyle/>
        <a:p>
          <a:endParaRPr lang="en-US" sz="2400"/>
        </a:p>
      </dgm:t>
    </dgm:pt>
    <dgm:pt modelId="{A8393941-4918-4094-9869-EDAB1B21CD20}" type="sibTrans" cxnId="{BC0272B5-DA80-474D-A029-3E11CA9FC3C4}">
      <dgm:prSet/>
      <dgm:spPr/>
      <dgm:t>
        <a:bodyPr/>
        <a:lstStyle/>
        <a:p>
          <a:endParaRPr lang="en-US" sz="2400"/>
        </a:p>
      </dgm:t>
    </dgm:pt>
    <dgm:pt modelId="{4F1365F9-B877-49B8-ACDD-374FD3F66981}">
      <dgm:prSet phldrT="[Text]" custT="1"/>
      <dgm:spPr/>
      <dgm:t>
        <a:bodyPr/>
        <a:lstStyle/>
        <a:p>
          <a:pPr algn="ctr">
            <a:spcAft>
              <a:spcPts val="0"/>
            </a:spcAft>
          </a:pPr>
          <a:r>
            <a:rPr lang="en-US" sz="2800" b="1" dirty="0"/>
            <a:t>Partner to offer an FG program</a:t>
          </a:r>
        </a:p>
      </dgm:t>
    </dgm:pt>
    <dgm:pt modelId="{546C5223-8B65-4AE7-8FD7-E3CAECB1C6E4}" type="parTrans" cxnId="{C4017896-8463-4B9B-802F-EE3ECCDC69C9}">
      <dgm:prSet/>
      <dgm:spPr/>
      <dgm:t>
        <a:bodyPr/>
        <a:lstStyle/>
        <a:p>
          <a:endParaRPr lang="en-US" sz="2400"/>
        </a:p>
      </dgm:t>
    </dgm:pt>
    <dgm:pt modelId="{0B26E6CA-B15A-4AEF-AC8E-92C43469AAF7}" type="sibTrans" cxnId="{C4017896-8463-4B9B-802F-EE3ECCDC69C9}">
      <dgm:prSet/>
      <dgm:spPr/>
      <dgm:t>
        <a:bodyPr/>
        <a:lstStyle/>
        <a:p>
          <a:endParaRPr lang="en-US" sz="24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5"/>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5"/>
      <dgm:spPr/>
    </dgm:pt>
    <dgm:pt modelId="{F0178C99-2CB3-4BD7-BB6D-D38E90B8BFE5}" type="pres">
      <dgm:prSet presAssocID="{04C92EB0-6636-4CF6-BAC6-48ABFFE69062}" presName="dstNode" presStyleLbl="node1" presStyleIdx="0" presStyleCnt="5"/>
      <dgm:spPr/>
    </dgm:pt>
    <dgm:pt modelId="{5FA089E5-E1D5-43D3-AE75-BE24D812796F}" type="pres">
      <dgm:prSet presAssocID="{85D3D221-DB5C-40CA-8FC4-B69F3D19CDE4}" presName="text_1" presStyleLbl="node1" presStyleIdx="0" presStyleCnt="5" custScaleX="95049" custScaleY="105794">
        <dgm:presLayoutVars>
          <dgm:bulletEnabled val="1"/>
        </dgm:presLayoutVars>
      </dgm:prSet>
      <dgm:spPr/>
    </dgm:pt>
    <dgm:pt modelId="{29E8842F-02F2-43D6-B619-85FE411AC51E}" type="pres">
      <dgm:prSet presAssocID="{85D3D221-DB5C-40CA-8FC4-B69F3D19CDE4}" presName="accent_1" presStyleCnt="0"/>
      <dgm:spPr/>
    </dgm:pt>
    <dgm:pt modelId="{239AA758-18E9-4C95-AB0A-89B7A78ED810}" type="pres">
      <dgm:prSet presAssocID="{85D3D221-DB5C-40CA-8FC4-B69F3D19CDE4}" presName="accentRepeatNode" presStyleLbl="solidFgAcc1" presStyleIdx="0" presStyleCnt="5" custScaleX="104048" custScaleY="94919"/>
      <dgm:spPr/>
    </dgm:pt>
    <dgm:pt modelId="{9BF4B879-2417-44AB-8003-CB745CBE2E7B}" type="pres">
      <dgm:prSet presAssocID="{B38FD019-E121-4524-B026-F8A74A9350B7}" presName="text_2" presStyleLbl="node1" presStyleIdx="1" presStyleCnt="5" custScaleX="97782" custScaleY="119088" custLinFactNeighborX="-1426" custLinFactNeighborY="-3955">
        <dgm:presLayoutVars>
          <dgm:bulletEnabled val="1"/>
        </dgm:presLayoutVars>
      </dgm:prSet>
      <dgm:spPr/>
    </dgm:pt>
    <dgm:pt modelId="{18314A44-9D3D-47E3-B2D3-DE49CE07040C}" type="pres">
      <dgm:prSet presAssocID="{B38FD019-E121-4524-B026-F8A74A9350B7}" presName="accent_2" presStyleCnt="0"/>
      <dgm:spPr/>
    </dgm:pt>
    <dgm:pt modelId="{44790D47-97DD-4947-8EAD-B826C5BF4889}" type="pres">
      <dgm:prSet presAssocID="{B38FD019-E121-4524-B026-F8A74A9350B7}" presName="accentRepeatNode" presStyleLbl="solidFgAcc1" presStyleIdx="1" presStyleCnt="5" custScaleX="103695" custScaleY="93573" custLinFactNeighborX="-12238" custLinFactNeighborY="-4837"/>
      <dgm:spPr/>
    </dgm:pt>
    <dgm:pt modelId="{BBBB0965-3177-45AE-94D4-9E276AD432CC}" type="pres">
      <dgm:prSet presAssocID="{6CF6B901-760B-448A-BA93-CE3F03914C94}" presName="text_3" presStyleLbl="node1" presStyleIdx="2" presStyleCnt="5" custScaleX="95468" custScaleY="120189" custLinFactNeighborX="-432">
        <dgm:presLayoutVars>
          <dgm:bulletEnabled val="1"/>
        </dgm:presLayoutVars>
      </dgm:prSet>
      <dgm:spPr/>
    </dgm:pt>
    <dgm:pt modelId="{E32C1ADF-17FA-44C7-851D-9AEF99907163}" type="pres">
      <dgm:prSet presAssocID="{6CF6B901-760B-448A-BA93-CE3F03914C94}" presName="accent_3" presStyleCnt="0"/>
      <dgm:spPr/>
    </dgm:pt>
    <dgm:pt modelId="{BAEC89EC-3F14-433C-BA38-E841FC8674B3}" type="pres">
      <dgm:prSet presAssocID="{6CF6B901-760B-448A-BA93-CE3F03914C94}" presName="accentRepeatNode" presStyleLbl="solidFgAcc1" presStyleIdx="2" presStyleCnt="5" custScaleX="95073" custScaleY="89190"/>
      <dgm:spPr/>
    </dgm:pt>
    <dgm:pt modelId="{2CB42CCD-C900-4306-BFBE-73D676463021}" type="pres">
      <dgm:prSet presAssocID="{813A0F8C-8EFD-4243-B20F-C0F995950525}" presName="text_4" presStyleLbl="node1" presStyleIdx="3" presStyleCnt="5" custScaleX="97349" custScaleY="104629" custLinFactNeighborX="-1055">
        <dgm:presLayoutVars>
          <dgm:bulletEnabled val="1"/>
        </dgm:presLayoutVars>
      </dgm:prSet>
      <dgm:spPr/>
    </dgm:pt>
    <dgm:pt modelId="{85F4F859-1155-4178-B1A9-EAE006A308AF}" type="pres">
      <dgm:prSet presAssocID="{813A0F8C-8EFD-4243-B20F-C0F995950525}" presName="accent_4" presStyleCnt="0"/>
      <dgm:spPr/>
    </dgm:pt>
    <dgm:pt modelId="{19BFC022-6E77-4D3E-B338-E08C3AF9ED6C}" type="pres">
      <dgm:prSet presAssocID="{813A0F8C-8EFD-4243-B20F-C0F995950525}" presName="accentRepeatNode" presStyleLbl="solidFgAcc1" presStyleIdx="3" presStyleCnt="5" custScaleX="94212" custScaleY="89296" custLinFactNeighborX="-10893" custLinFactNeighborY="-1491"/>
      <dgm:spPr/>
    </dgm:pt>
    <dgm:pt modelId="{A68454EC-42A8-46B9-8D95-B40F8D020093}" type="pres">
      <dgm:prSet presAssocID="{4F1365F9-B877-49B8-ACDD-374FD3F66981}" presName="text_5" presStyleLbl="node1" presStyleIdx="4" presStyleCnt="5" custScaleX="99899" custScaleY="155196">
        <dgm:presLayoutVars>
          <dgm:bulletEnabled val="1"/>
        </dgm:presLayoutVars>
      </dgm:prSet>
      <dgm:spPr/>
    </dgm:pt>
    <dgm:pt modelId="{42F11FE1-AC04-4256-8353-C6D85C0201DE}" type="pres">
      <dgm:prSet presAssocID="{4F1365F9-B877-49B8-ACDD-374FD3F66981}" presName="accent_5" presStyleCnt="0"/>
      <dgm:spPr/>
    </dgm:pt>
    <dgm:pt modelId="{6386D5BB-6748-45E5-B25B-C3A6AB1D8A9D}" type="pres">
      <dgm:prSet presAssocID="{4F1365F9-B877-49B8-ACDD-374FD3F66981}" presName="accentRepeatNode" presStyleLbl="solidFgAcc1" presStyleIdx="4" presStyleCnt="5" custScaleX="130584" custScaleY="116571"/>
      <dgm:spPr/>
    </dgm:pt>
  </dgm:ptLst>
  <dgm:cxnLst>
    <dgm:cxn modelId="{6E8E6716-554E-4F52-9DB3-0C6ED2DC83D7}" srcId="{04C92EB0-6636-4CF6-BAC6-48ABFFE69062}" destId="{6CF6B901-760B-448A-BA93-CE3F03914C94}" srcOrd="2" destOrd="0" parTransId="{DA6AF0FB-B355-4AA1-B2A4-367204A29D6D}" sibTransId="{149A3652-5EC7-4640-8487-9224CC63D44F}"/>
    <dgm:cxn modelId="{D594AB1A-B802-4253-9720-0B53DEB55CDC}" srcId="{04C92EB0-6636-4CF6-BAC6-48ABFFE69062}" destId="{B38FD019-E121-4524-B026-F8A74A9350B7}" srcOrd="1" destOrd="0" parTransId="{12987B91-8BAD-4D14-9F25-2D6801949DFC}" sibTransId="{846FC4FF-2D94-4EFE-85FD-F1A22C60CEC3}"/>
    <dgm:cxn modelId="{A8D96C34-565B-4F40-A4A3-4CD911B8E329}" type="presOf" srcId="{4F1365F9-B877-49B8-ACDD-374FD3F66981}" destId="{A68454EC-42A8-46B9-8D95-B40F8D020093}" srcOrd="0" destOrd="0" presId="urn:microsoft.com/office/officeart/2008/layout/VerticalCurvedList"/>
    <dgm:cxn modelId="{DC96928E-1823-4BFF-AE51-EE5B3A42F7E0}" type="presOf" srcId="{6CF6B901-760B-448A-BA93-CE3F03914C94}" destId="{BBBB0965-3177-45AE-94D4-9E276AD432CC}" srcOrd="0" destOrd="0" presId="urn:microsoft.com/office/officeart/2008/layout/VerticalCurvedList"/>
    <dgm:cxn modelId="{C4017896-8463-4B9B-802F-EE3ECCDC69C9}" srcId="{04C92EB0-6636-4CF6-BAC6-48ABFFE69062}" destId="{4F1365F9-B877-49B8-ACDD-374FD3F66981}" srcOrd="4" destOrd="0" parTransId="{546C5223-8B65-4AE7-8FD7-E3CAECB1C6E4}" sibTransId="{0B26E6CA-B15A-4AEF-AC8E-92C43469AAF7}"/>
    <dgm:cxn modelId="{DB9A0399-FC19-4220-B9EB-96B73980F3C6}" type="presOf" srcId="{85D3D221-DB5C-40CA-8FC4-B69F3D19CDE4}" destId="{5FA089E5-E1D5-43D3-AE75-BE24D812796F}" srcOrd="0" destOrd="0" presId="urn:microsoft.com/office/officeart/2008/layout/VerticalCurvedList"/>
    <dgm:cxn modelId="{CC1689AB-854F-450F-85FC-F47F67FE9A3F}" type="presOf" srcId="{B38FD019-E121-4524-B026-F8A74A9350B7}" destId="{9BF4B879-2417-44AB-8003-CB745CBE2E7B}" srcOrd="0" destOrd="0" presId="urn:microsoft.com/office/officeart/2008/layout/VerticalCurvedList"/>
    <dgm:cxn modelId="{BC0272B5-DA80-474D-A029-3E11CA9FC3C4}" srcId="{04C92EB0-6636-4CF6-BAC6-48ABFFE69062}" destId="{813A0F8C-8EFD-4243-B20F-C0F995950525}" srcOrd="3" destOrd="0" parTransId="{94925472-02E1-468F-BBD4-FD6CE7878FD4}" sibTransId="{A8393941-4918-4094-9869-EDAB1B21CD20}"/>
    <dgm:cxn modelId="{76F17BC5-EA57-4B27-A405-BE92F6CE8311}" srcId="{04C92EB0-6636-4CF6-BAC6-48ABFFE69062}" destId="{85D3D221-DB5C-40CA-8FC4-B69F3D19CDE4}" srcOrd="0" destOrd="0" parTransId="{FD6E6167-F27D-4353-81EF-EBA9C4095FFA}" sibTransId="{81A9FA1B-8EC6-4EC7-B388-CEB73C008AA6}"/>
    <dgm:cxn modelId="{D0AEBDC5-0C72-48CE-8E92-9A9F7CD22B09}" type="presOf" srcId="{04C92EB0-6636-4CF6-BAC6-48ABFFE69062}" destId="{001C7D65-260E-40BC-ABB2-252ED5D9824B}" srcOrd="0" destOrd="0" presId="urn:microsoft.com/office/officeart/2008/layout/VerticalCurvedList"/>
    <dgm:cxn modelId="{21CBF1E5-3520-493B-B595-BDC08F9DD7EC}" type="presOf" srcId="{813A0F8C-8EFD-4243-B20F-C0F995950525}" destId="{2CB42CCD-C900-4306-BFBE-73D676463021}" srcOrd="0" destOrd="0" presId="urn:microsoft.com/office/officeart/2008/layout/VerticalCurvedList"/>
    <dgm:cxn modelId="{84C7ADED-818E-49A5-9C56-9514115ED140}" type="presOf" srcId="{81A9FA1B-8EC6-4EC7-B388-CEB73C008AA6}" destId="{1A08F2E3-77D9-49FE-8507-45BF5598FB53}" srcOrd="0" destOrd="0" presId="urn:microsoft.com/office/officeart/2008/layout/VerticalCurvedList"/>
    <dgm:cxn modelId="{D78F50D1-1909-4602-AD56-34E35872F9C2}" type="presParOf" srcId="{001C7D65-260E-40BC-ABB2-252ED5D9824B}" destId="{E02B2FC7-8DED-407C-AB64-B3E021EF33C2}" srcOrd="0" destOrd="0" presId="urn:microsoft.com/office/officeart/2008/layout/VerticalCurvedList"/>
    <dgm:cxn modelId="{EF240EA3-BC21-4D6D-B134-063E6B2D6574}" type="presParOf" srcId="{E02B2FC7-8DED-407C-AB64-B3E021EF33C2}" destId="{3577CA28-0D71-4E0D-B970-ABB9A5DDD0E5}" srcOrd="0" destOrd="0" presId="urn:microsoft.com/office/officeart/2008/layout/VerticalCurvedList"/>
    <dgm:cxn modelId="{63996D33-AB93-47AF-B29F-CCC64EBCD181}" type="presParOf" srcId="{3577CA28-0D71-4E0D-B970-ABB9A5DDD0E5}" destId="{208483A9-7F6A-4275-AE0F-E9752B8A65B4}" srcOrd="0" destOrd="0" presId="urn:microsoft.com/office/officeart/2008/layout/VerticalCurvedList"/>
    <dgm:cxn modelId="{85B3860B-6765-4B8B-8BE0-D97FD3183C63}" type="presParOf" srcId="{3577CA28-0D71-4E0D-B970-ABB9A5DDD0E5}" destId="{1A08F2E3-77D9-49FE-8507-45BF5598FB53}" srcOrd="1" destOrd="0" presId="urn:microsoft.com/office/officeart/2008/layout/VerticalCurvedList"/>
    <dgm:cxn modelId="{59E40F45-7F44-427D-81CD-6116A16FE10E}" type="presParOf" srcId="{3577CA28-0D71-4E0D-B970-ABB9A5DDD0E5}" destId="{4F2411C5-50F5-486E-A17C-944E6C6FA924}" srcOrd="2" destOrd="0" presId="urn:microsoft.com/office/officeart/2008/layout/VerticalCurvedList"/>
    <dgm:cxn modelId="{94D85F88-B594-4EF7-ABD1-45B9F3F1DB1B}" type="presParOf" srcId="{3577CA28-0D71-4E0D-B970-ABB9A5DDD0E5}" destId="{F0178C99-2CB3-4BD7-BB6D-D38E90B8BFE5}" srcOrd="3" destOrd="0" presId="urn:microsoft.com/office/officeart/2008/layout/VerticalCurvedList"/>
    <dgm:cxn modelId="{8B9BE1D6-59D5-4D33-BB58-8BD3ADF94359}" type="presParOf" srcId="{E02B2FC7-8DED-407C-AB64-B3E021EF33C2}" destId="{5FA089E5-E1D5-43D3-AE75-BE24D812796F}" srcOrd="1" destOrd="0" presId="urn:microsoft.com/office/officeart/2008/layout/VerticalCurvedList"/>
    <dgm:cxn modelId="{9664F8CE-ACAD-4951-AD7C-D95129D4FBBD}" type="presParOf" srcId="{E02B2FC7-8DED-407C-AB64-B3E021EF33C2}" destId="{29E8842F-02F2-43D6-B619-85FE411AC51E}" srcOrd="2" destOrd="0" presId="urn:microsoft.com/office/officeart/2008/layout/VerticalCurvedList"/>
    <dgm:cxn modelId="{38CF0EE1-51C6-49B9-894A-6DE5ABFDEC23}" type="presParOf" srcId="{29E8842F-02F2-43D6-B619-85FE411AC51E}" destId="{239AA758-18E9-4C95-AB0A-89B7A78ED810}" srcOrd="0" destOrd="0" presId="urn:microsoft.com/office/officeart/2008/layout/VerticalCurvedList"/>
    <dgm:cxn modelId="{DEC810F7-525F-4938-A66C-D5AF9921CB58}" type="presParOf" srcId="{E02B2FC7-8DED-407C-AB64-B3E021EF33C2}" destId="{9BF4B879-2417-44AB-8003-CB745CBE2E7B}" srcOrd="3" destOrd="0" presId="urn:microsoft.com/office/officeart/2008/layout/VerticalCurvedList"/>
    <dgm:cxn modelId="{0C34846A-AB46-493B-A1F0-47A8E1D973A8}" type="presParOf" srcId="{E02B2FC7-8DED-407C-AB64-B3E021EF33C2}" destId="{18314A44-9D3D-47E3-B2D3-DE49CE07040C}" srcOrd="4" destOrd="0" presId="urn:microsoft.com/office/officeart/2008/layout/VerticalCurvedList"/>
    <dgm:cxn modelId="{73C8C7D8-EC14-431D-AD06-2856569ECEB7}" type="presParOf" srcId="{18314A44-9D3D-47E3-B2D3-DE49CE07040C}" destId="{44790D47-97DD-4947-8EAD-B826C5BF4889}" srcOrd="0" destOrd="0" presId="urn:microsoft.com/office/officeart/2008/layout/VerticalCurvedList"/>
    <dgm:cxn modelId="{91CB3DF2-141D-4F69-A957-7E2BC1E047E1}" type="presParOf" srcId="{E02B2FC7-8DED-407C-AB64-B3E021EF33C2}" destId="{BBBB0965-3177-45AE-94D4-9E276AD432CC}" srcOrd="5" destOrd="0" presId="urn:microsoft.com/office/officeart/2008/layout/VerticalCurvedList"/>
    <dgm:cxn modelId="{B5B02663-E82A-4F6D-83F7-8F612B0205BD}" type="presParOf" srcId="{E02B2FC7-8DED-407C-AB64-B3E021EF33C2}" destId="{E32C1ADF-17FA-44C7-851D-9AEF99907163}" srcOrd="6" destOrd="0" presId="urn:microsoft.com/office/officeart/2008/layout/VerticalCurvedList"/>
    <dgm:cxn modelId="{D9722843-51A0-4D5E-95FE-B429C835C9B0}" type="presParOf" srcId="{E32C1ADF-17FA-44C7-851D-9AEF99907163}" destId="{BAEC89EC-3F14-433C-BA38-E841FC8674B3}" srcOrd="0" destOrd="0" presId="urn:microsoft.com/office/officeart/2008/layout/VerticalCurvedList"/>
    <dgm:cxn modelId="{3EF4998A-FCD3-421C-B9F5-E2DD310B8194}" type="presParOf" srcId="{E02B2FC7-8DED-407C-AB64-B3E021EF33C2}" destId="{2CB42CCD-C900-4306-BFBE-73D676463021}" srcOrd="7" destOrd="0" presId="urn:microsoft.com/office/officeart/2008/layout/VerticalCurvedList"/>
    <dgm:cxn modelId="{587551AE-7162-4D7A-8606-42476EB9DAF5}" type="presParOf" srcId="{E02B2FC7-8DED-407C-AB64-B3E021EF33C2}" destId="{85F4F859-1155-4178-B1A9-EAE006A308AF}" srcOrd="8" destOrd="0" presId="urn:microsoft.com/office/officeart/2008/layout/VerticalCurvedList"/>
    <dgm:cxn modelId="{6FF7713E-F875-4996-8768-A9886D36C8D3}" type="presParOf" srcId="{85F4F859-1155-4178-B1A9-EAE006A308AF}" destId="{19BFC022-6E77-4D3E-B338-E08C3AF9ED6C}" srcOrd="0" destOrd="0" presId="urn:microsoft.com/office/officeart/2008/layout/VerticalCurvedList"/>
    <dgm:cxn modelId="{B3E9331C-6FAA-4610-9CB4-3F26D433FCF5}" type="presParOf" srcId="{E02B2FC7-8DED-407C-AB64-B3E021EF33C2}" destId="{A68454EC-42A8-46B9-8D95-B40F8D020093}" srcOrd="9" destOrd="0" presId="urn:microsoft.com/office/officeart/2008/layout/VerticalCurvedList"/>
    <dgm:cxn modelId="{888CCC10-9576-44D5-B52E-A149AEEA9BC5}" type="presParOf" srcId="{E02B2FC7-8DED-407C-AB64-B3E021EF33C2}" destId="{42F11FE1-AC04-4256-8353-C6D85C0201DE}" srcOrd="10" destOrd="0" presId="urn:microsoft.com/office/officeart/2008/layout/VerticalCurvedList"/>
    <dgm:cxn modelId="{155C106D-DC77-498F-8937-D573402030BE}" type="presParOf" srcId="{42F11FE1-AC04-4256-8353-C6D85C0201DE}"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B7863-998C-46E7-98C1-04CC551943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CC6474-8D06-46F7-A2F0-260DA59A6DA7}">
      <dgm:prSet phldrT="[Text]"/>
      <dgm:spPr/>
      <dgm:t>
        <a:bodyPr/>
        <a:lstStyle/>
        <a:p>
          <a:r>
            <a:rPr lang="en-US" dirty="0"/>
            <a:t>Academy of Nutrition and Dietetics</a:t>
          </a:r>
        </a:p>
      </dgm:t>
    </dgm:pt>
    <dgm:pt modelId="{2D355D15-5119-4FD3-A657-3763AD302CEB}" type="parTrans" cxnId="{BFEC5F45-A4EA-4473-AAE1-99CFED58AB5C}">
      <dgm:prSet/>
      <dgm:spPr/>
      <dgm:t>
        <a:bodyPr/>
        <a:lstStyle/>
        <a:p>
          <a:endParaRPr lang="en-US"/>
        </a:p>
      </dgm:t>
    </dgm:pt>
    <dgm:pt modelId="{B47CBB03-BBA5-4017-A7F9-0C9AA4BE05C0}" type="sibTrans" cxnId="{BFEC5F45-A4EA-4473-AAE1-99CFED58AB5C}">
      <dgm:prSet/>
      <dgm:spPr/>
      <dgm:t>
        <a:bodyPr/>
        <a:lstStyle/>
        <a:p>
          <a:endParaRPr lang="en-US"/>
        </a:p>
      </dgm:t>
    </dgm:pt>
    <dgm:pt modelId="{44E69D1F-4BE8-400F-A871-3B442DCF6E98}">
      <dgm:prSet phldrT="[Text]"/>
      <dgm:spPr>
        <a:solidFill>
          <a:srgbClr val="FC6D4B"/>
        </a:solidFill>
      </dgm:spPr>
      <dgm:t>
        <a:bodyPr/>
        <a:lstStyle/>
        <a:p>
          <a:r>
            <a:rPr lang="en-US" dirty="0"/>
            <a:t>ACEND</a:t>
          </a:r>
        </a:p>
      </dgm:t>
    </dgm:pt>
    <dgm:pt modelId="{F85002A2-5F34-4D42-9D4B-375CB9D6ABA6}" type="parTrans" cxnId="{3B26509D-98E2-4779-840D-0C84D2281B02}">
      <dgm:prSet/>
      <dgm:spPr>
        <a:ln w="19050">
          <a:prstDash val="dash"/>
        </a:ln>
      </dgm:spPr>
      <dgm:t>
        <a:bodyPr/>
        <a:lstStyle/>
        <a:p>
          <a:endParaRPr lang="en-US"/>
        </a:p>
      </dgm:t>
    </dgm:pt>
    <dgm:pt modelId="{5A0DDF23-DCAE-46EE-8548-5A6E513CB7BE}" type="sibTrans" cxnId="{3B26509D-98E2-4779-840D-0C84D2281B02}">
      <dgm:prSet/>
      <dgm:spPr/>
      <dgm:t>
        <a:bodyPr/>
        <a:lstStyle/>
        <a:p>
          <a:endParaRPr lang="en-US"/>
        </a:p>
      </dgm:t>
    </dgm:pt>
    <dgm:pt modelId="{9E23F264-C6D5-4641-B5F4-031CFC71B96D}">
      <dgm:prSet phldrT="[Text]"/>
      <dgm:spPr>
        <a:solidFill>
          <a:srgbClr val="F9BE4B"/>
        </a:solidFill>
      </dgm:spPr>
      <dgm:t>
        <a:bodyPr/>
        <a:lstStyle/>
        <a:p>
          <a:r>
            <a:rPr lang="en-US" dirty="0"/>
            <a:t>HOD</a:t>
          </a:r>
        </a:p>
      </dgm:t>
    </dgm:pt>
    <dgm:pt modelId="{08E8AD65-F117-47D1-BE0E-E283F2115CAC}" type="parTrans" cxnId="{5F359E32-DBFA-439B-9B4A-DA7CAEF614C3}">
      <dgm:prSet/>
      <dgm:spPr>
        <a:ln w="57150"/>
      </dgm:spPr>
      <dgm:t>
        <a:bodyPr/>
        <a:lstStyle/>
        <a:p>
          <a:endParaRPr lang="en-US"/>
        </a:p>
      </dgm:t>
    </dgm:pt>
    <dgm:pt modelId="{02BFD40A-FD62-4B4C-A1A7-66F6712FEF5F}" type="sibTrans" cxnId="{5F359E32-DBFA-439B-9B4A-DA7CAEF614C3}">
      <dgm:prSet/>
      <dgm:spPr/>
      <dgm:t>
        <a:bodyPr/>
        <a:lstStyle/>
        <a:p>
          <a:endParaRPr lang="en-US"/>
        </a:p>
      </dgm:t>
    </dgm:pt>
    <dgm:pt modelId="{5DB6F0CB-3F32-4977-A156-0B34D5DFE395}">
      <dgm:prSet phldrT="[Text]"/>
      <dgm:spPr>
        <a:solidFill>
          <a:srgbClr val="5F938C"/>
        </a:solidFill>
      </dgm:spPr>
      <dgm:t>
        <a:bodyPr/>
        <a:lstStyle/>
        <a:p>
          <a:r>
            <a:rPr lang="en-US" dirty="0"/>
            <a:t>CDR</a:t>
          </a:r>
        </a:p>
      </dgm:t>
    </dgm:pt>
    <dgm:pt modelId="{BBF147F2-DEB7-4865-827A-BEC4F2BEC8AA}" type="parTrans" cxnId="{87C460AF-B014-4873-84FD-C75D8DC63AF2}">
      <dgm:prSet/>
      <dgm:spPr>
        <a:ln w="25400">
          <a:prstDash val="dash"/>
        </a:ln>
      </dgm:spPr>
      <dgm:t>
        <a:bodyPr/>
        <a:lstStyle/>
        <a:p>
          <a:endParaRPr lang="en-US"/>
        </a:p>
      </dgm:t>
    </dgm:pt>
    <dgm:pt modelId="{50747494-73E6-4B81-8EC8-9099DB9B2B21}" type="sibTrans" cxnId="{87C460AF-B014-4873-84FD-C75D8DC63AF2}">
      <dgm:prSet/>
      <dgm:spPr/>
      <dgm:t>
        <a:bodyPr/>
        <a:lstStyle/>
        <a:p>
          <a:endParaRPr lang="en-US"/>
        </a:p>
      </dgm:t>
    </dgm:pt>
    <dgm:pt modelId="{A96804A8-E95A-4521-8201-2D986E3CE8E4}" type="pres">
      <dgm:prSet presAssocID="{14FB7863-998C-46E7-98C1-04CC55194355}" presName="hierChild1" presStyleCnt="0">
        <dgm:presLayoutVars>
          <dgm:orgChart val="1"/>
          <dgm:chPref val="1"/>
          <dgm:dir/>
          <dgm:animOne val="branch"/>
          <dgm:animLvl val="lvl"/>
          <dgm:resizeHandles/>
        </dgm:presLayoutVars>
      </dgm:prSet>
      <dgm:spPr/>
    </dgm:pt>
    <dgm:pt modelId="{DB6510C4-C077-44F3-825C-08A0B5603146}" type="pres">
      <dgm:prSet presAssocID="{38CC6474-8D06-46F7-A2F0-260DA59A6DA7}" presName="hierRoot1" presStyleCnt="0">
        <dgm:presLayoutVars>
          <dgm:hierBranch val="init"/>
        </dgm:presLayoutVars>
      </dgm:prSet>
      <dgm:spPr/>
    </dgm:pt>
    <dgm:pt modelId="{F261930E-86BA-4124-92D2-7FA03F48693C}" type="pres">
      <dgm:prSet presAssocID="{38CC6474-8D06-46F7-A2F0-260DA59A6DA7}" presName="rootComposite1" presStyleCnt="0"/>
      <dgm:spPr/>
    </dgm:pt>
    <dgm:pt modelId="{73E7500E-F9DD-4031-9B13-7B5B4B1AB458}" type="pres">
      <dgm:prSet presAssocID="{38CC6474-8D06-46F7-A2F0-260DA59A6DA7}" presName="rootText1" presStyleLbl="node0" presStyleIdx="0" presStyleCnt="1" custScaleX="177084" custLinFactNeighborY="2784">
        <dgm:presLayoutVars>
          <dgm:chPref val="3"/>
        </dgm:presLayoutVars>
      </dgm:prSet>
      <dgm:spPr/>
    </dgm:pt>
    <dgm:pt modelId="{B3E4C1A1-4260-49B7-BD63-359F16852AD7}" type="pres">
      <dgm:prSet presAssocID="{38CC6474-8D06-46F7-A2F0-260DA59A6DA7}" presName="rootConnector1" presStyleLbl="node1" presStyleIdx="0" presStyleCnt="0"/>
      <dgm:spPr/>
    </dgm:pt>
    <dgm:pt modelId="{3C1BF74E-8D1C-4648-8BE2-52E5D9F65B20}" type="pres">
      <dgm:prSet presAssocID="{38CC6474-8D06-46F7-A2F0-260DA59A6DA7}" presName="hierChild2" presStyleCnt="0"/>
      <dgm:spPr/>
    </dgm:pt>
    <dgm:pt modelId="{DF4B5BCC-9DEF-468C-B127-EF83CE8F9EE6}" type="pres">
      <dgm:prSet presAssocID="{F85002A2-5F34-4D42-9D4B-375CB9D6ABA6}" presName="Name37" presStyleLbl="parChTrans1D2" presStyleIdx="0" presStyleCnt="3"/>
      <dgm:spPr/>
    </dgm:pt>
    <dgm:pt modelId="{498FAEFE-5B58-4879-81BF-87A48DDCBA38}" type="pres">
      <dgm:prSet presAssocID="{44E69D1F-4BE8-400F-A871-3B442DCF6E98}" presName="hierRoot2" presStyleCnt="0">
        <dgm:presLayoutVars>
          <dgm:hierBranch val="init"/>
        </dgm:presLayoutVars>
      </dgm:prSet>
      <dgm:spPr/>
    </dgm:pt>
    <dgm:pt modelId="{6653A2E0-7C6A-4439-A1B7-AA5857175769}" type="pres">
      <dgm:prSet presAssocID="{44E69D1F-4BE8-400F-A871-3B442DCF6E98}" presName="rootComposite" presStyleCnt="0"/>
      <dgm:spPr/>
    </dgm:pt>
    <dgm:pt modelId="{59151EE6-A79B-45D1-B115-91EACFEF622E}" type="pres">
      <dgm:prSet presAssocID="{44E69D1F-4BE8-400F-A871-3B442DCF6E98}" presName="rootText" presStyleLbl="node2" presStyleIdx="0" presStyleCnt="3" custLinFactNeighborX="4312" custLinFactNeighborY="94241">
        <dgm:presLayoutVars>
          <dgm:chPref val="3"/>
        </dgm:presLayoutVars>
      </dgm:prSet>
      <dgm:spPr/>
    </dgm:pt>
    <dgm:pt modelId="{7C9E5B75-2B08-4387-A58F-2CF72E66A8D2}" type="pres">
      <dgm:prSet presAssocID="{44E69D1F-4BE8-400F-A871-3B442DCF6E98}" presName="rootConnector" presStyleLbl="node2" presStyleIdx="0" presStyleCnt="3"/>
      <dgm:spPr/>
    </dgm:pt>
    <dgm:pt modelId="{35230400-8117-4333-A221-8A6370F36AB3}" type="pres">
      <dgm:prSet presAssocID="{44E69D1F-4BE8-400F-A871-3B442DCF6E98}" presName="hierChild4" presStyleCnt="0"/>
      <dgm:spPr/>
    </dgm:pt>
    <dgm:pt modelId="{8D753E36-B8D3-48C8-BF35-0B61F0DEACB4}" type="pres">
      <dgm:prSet presAssocID="{44E69D1F-4BE8-400F-A871-3B442DCF6E98}" presName="hierChild5" presStyleCnt="0"/>
      <dgm:spPr/>
    </dgm:pt>
    <dgm:pt modelId="{3C44B831-37F0-417B-8A92-C5228FD620EC}" type="pres">
      <dgm:prSet presAssocID="{08E8AD65-F117-47D1-BE0E-E283F2115CAC}" presName="Name37" presStyleLbl="parChTrans1D2" presStyleIdx="1" presStyleCnt="3"/>
      <dgm:spPr/>
    </dgm:pt>
    <dgm:pt modelId="{B3C9921D-EFA9-4C0B-A34A-98574C4C4AE1}" type="pres">
      <dgm:prSet presAssocID="{9E23F264-C6D5-4641-B5F4-031CFC71B96D}" presName="hierRoot2" presStyleCnt="0">
        <dgm:presLayoutVars>
          <dgm:hierBranch val="init"/>
        </dgm:presLayoutVars>
      </dgm:prSet>
      <dgm:spPr/>
    </dgm:pt>
    <dgm:pt modelId="{6169D1D1-3E50-4223-B2BE-83BC91C24305}" type="pres">
      <dgm:prSet presAssocID="{9E23F264-C6D5-4641-B5F4-031CFC71B96D}" presName="rootComposite" presStyleCnt="0"/>
      <dgm:spPr/>
    </dgm:pt>
    <dgm:pt modelId="{F1A83155-B587-4045-859C-AAB8662C78E8}" type="pres">
      <dgm:prSet presAssocID="{9E23F264-C6D5-4641-B5F4-031CFC71B96D}" presName="rootText" presStyleLbl="node2" presStyleIdx="1" presStyleCnt="3" custLinFactNeighborX="93" custLinFactNeighborY="38650">
        <dgm:presLayoutVars>
          <dgm:chPref val="3"/>
        </dgm:presLayoutVars>
      </dgm:prSet>
      <dgm:spPr/>
    </dgm:pt>
    <dgm:pt modelId="{2FE78A19-A63F-4850-92C7-6FFB4ED68762}" type="pres">
      <dgm:prSet presAssocID="{9E23F264-C6D5-4641-B5F4-031CFC71B96D}" presName="rootConnector" presStyleLbl="node2" presStyleIdx="1" presStyleCnt="3"/>
      <dgm:spPr/>
    </dgm:pt>
    <dgm:pt modelId="{F2399581-7D6F-4EC9-B43D-4230DCB798C6}" type="pres">
      <dgm:prSet presAssocID="{9E23F264-C6D5-4641-B5F4-031CFC71B96D}" presName="hierChild4" presStyleCnt="0"/>
      <dgm:spPr/>
    </dgm:pt>
    <dgm:pt modelId="{79229299-2630-400E-8775-221CE68D2E40}" type="pres">
      <dgm:prSet presAssocID="{9E23F264-C6D5-4641-B5F4-031CFC71B96D}" presName="hierChild5" presStyleCnt="0"/>
      <dgm:spPr/>
    </dgm:pt>
    <dgm:pt modelId="{24E12839-5E0A-4497-8684-5DA41C16DDE4}" type="pres">
      <dgm:prSet presAssocID="{BBF147F2-DEB7-4865-827A-BEC4F2BEC8AA}" presName="Name37" presStyleLbl="parChTrans1D2" presStyleIdx="2" presStyleCnt="3"/>
      <dgm:spPr/>
    </dgm:pt>
    <dgm:pt modelId="{CF55BE38-2784-4C5A-8649-6C4D67C2D4DE}" type="pres">
      <dgm:prSet presAssocID="{5DB6F0CB-3F32-4977-A156-0B34D5DFE395}" presName="hierRoot2" presStyleCnt="0">
        <dgm:presLayoutVars>
          <dgm:hierBranch val="init"/>
        </dgm:presLayoutVars>
      </dgm:prSet>
      <dgm:spPr/>
    </dgm:pt>
    <dgm:pt modelId="{6123246E-D6E8-4232-A239-2715CA1E2C59}" type="pres">
      <dgm:prSet presAssocID="{5DB6F0CB-3F32-4977-A156-0B34D5DFE395}" presName="rootComposite" presStyleCnt="0"/>
      <dgm:spPr/>
    </dgm:pt>
    <dgm:pt modelId="{528460E6-D1E5-4AA6-8A33-CE2132344582}" type="pres">
      <dgm:prSet presAssocID="{5DB6F0CB-3F32-4977-A156-0B34D5DFE395}" presName="rootText" presStyleLbl="node2" presStyleIdx="2" presStyleCnt="3" custLinFactNeighborX="-6144" custLinFactNeighborY="39577">
        <dgm:presLayoutVars>
          <dgm:chPref val="3"/>
        </dgm:presLayoutVars>
      </dgm:prSet>
      <dgm:spPr/>
    </dgm:pt>
    <dgm:pt modelId="{F4CA4DA3-18FD-4AE2-B9B1-9E9955C98B3E}" type="pres">
      <dgm:prSet presAssocID="{5DB6F0CB-3F32-4977-A156-0B34D5DFE395}" presName="rootConnector" presStyleLbl="node2" presStyleIdx="2" presStyleCnt="3"/>
      <dgm:spPr/>
    </dgm:pt>
    <dgm:pt modelId="{277CCA34-71A6-4DF6-9EB2-449B508991F6}" type="pres">
      <dgm:prSet presAssocID="{5DB6F0CB-3F32-4977-A156-0B34D5DFE395}" presName="hierChild4" presStyleCnt="0"/>
      <dgm:spPr/>
    </dgm:pt>
    <dgm:pt modelId="{4C9C96AA-962E-4352-9229-8692BF8C2AC0}" type="pres">
      <dgm:prSet presAssocID="{5DB6F0CB-3F32-4977-A156-0B34D5DFE395}" presName="hierChild5" presStyleCnt="0"/>
      <dgm:spPr/>
    </dgm:pt>
    <dgm:pt modelId="{DC01812A-E326-4D57-A739-FD3335ADBB7F}" type="pres">
      <dgm:prSet presAssocID="{38CC6474-8D06-46F7-A2F0-260DA59A6DA7}" presName="hierChild3" presStyleCnt="0"/>
      <dgm:spPr/>
    </dgm:pt>
  </dgm:ptLst>
  <dgm:cxnLst>
    <dgm:cxn modelId="{5ED07C16-401A-4618-A482-EAD235129C3A}" type="presOf" srcId="{44E69D1F-4BE8-400F-A871-3B442DCF6E98}" destId="{59151EE6-A79B-45D1-B115-91EACFEF622E}" srcOrd="0" destOrd="0" presId="urn:microsoft.com/office/officeart/2005/8/layout/orgChart1"/>
    <dgm:cxn modelId="{316CD025-3048-4B41-9419-F7BE090B3E9F}" type="presOf" srcId="{38CC6474-8D06-46F7-A2F0-260DA59A6DA7}" destId="{B3E4C1A1-4260-49B7-BD63-359F16852AD7}" srcOrd="1" destOrd="0" presId="urn:microsoft.com/office/officeart/2005/8/layout/orgChart1"/>
    <dgm:cxn modelId="{5F359E32-DBFA-439B-9B4A-DA7CAEF614C3}" srcId="{38CC6474-8D06-46F7-A2F0-260DA59A6DA7}" destId="{9E23F264-C6D5-4641-B5F4-031CFC71B96D}" srcOrd="1" destOrd="0" parTransId="{08E8AD65-F117-47D1-BE0E-E283F2115CAC}" sibTransId="{02BFD40A-FD62-4B4C-A1A7-66F6712FEF5F}"/>
    <dgm:cxn modelId="{3272E041-9D94-4766-940D-ECA0447AA244}" type="presOf" srcId="{5DB6F0CB-3F32-4977-A156-0B34D5DFE395}" destId="{F4CA4DA3-18FD-4AE2-B9B1-9E9955C98B3E}" srcOrd="1" destOrd="0" presId="urn:microsoft.com/office/officeart/2005/8/layout/orgChart1"/>
    <dgm:cxn modelId="{BFEC5F45-A4EA-4473-AAE1-99CFED58AB5C}" srcId="{14FB7863-998C-46E7-98C1-04CC55194355}" destId="{38CC6474-8D06-46F7-A2F0-260DA59A6DA7}" srcOrd="0" destOrd="0" parTransId="{2D355D15-5119-4FD3-A657-3763AD302CEB}" sibTransId="{B47CBB03-BBA5-4017-A7F9-0C9AA4BE05C0}"/>
    <dgm:cxn modelId="{711DDB4C-B072-4A24-82F1-FFD2187183D5}" type="presOf" srcId="{38CC6474-8D06-46F7-A2F0-260DA59A6DA7}" destId="{73E7500E-F9DD-4031-9B13-7B5B4B1AB458}" srcOrd="0" destOrd="0" presId="urn:microsoft.com/office/officeart/2005/8/layout/orgChart1"/>
    <dgm:cxn modelId="{8AFC1474-EC48-481A-B77A-A08BEB24F928}" type="presOf" srcId="{BBF147F2-DEB7-4865-827A-BEC4F2BEC8AA}" destId="{24E12839-5E0A-4497-8684-5DA41C16DDE4}" srcOrd="0" destOrd="0" presId="urn:microsoft.com/office/officeart/2005/8/layout/orgChart1"/>
    <dgm:cxn modelId="{7B57AC76-7136-4403-BEE2-AC6F4C07FC1B}" type="presOf" srcId="{14FB7863-998C-46E7-98C1-04CC55194355}" destId="{A96804A8-E95A-4521-8201-2D986E3CE8E4}" srcOrd="0" destOrd="0" presId="urn:microsoft.com/office/officeart/2005/8/layout/orgChart1"/>
    <dgm:cxn modelId="{6C19F085-3A17-4714-8FE2-2A4BE85A0051}" type="presOf" srcId="{08E8AD65-F117-47D1-BE0E-E283F2115CAC}" destId="{3C44B831-37F0-417B-8A92-C5228FD620EC}" srcOrd="0" destOrd="0" presId="urn:microsoft.com/office/officeart/2005/8/layout/orgChart1"/>
    <dgm:cxn modelId="{3B26509D-98E2-4779-840D-0C84D2281B02}" srcId="{38CC6474-8D06-46F7-A2F0-260DA59A6DA7}" destId="{44E69D1F-4BE8-400F-A871-3B442DCF6E98}" srcOrd="0" destOrd="0" parTransId="{F85002A2-5F34-4D42-9D4B-375CB9D6ABA6}" sibTransId="{5A0DDF23-DCAE-46EE-8548-5A6E513CB7BE}"/>
    <dgm:cxn modelId="{A8CCDBA4-6BDF-4312-9BC1-1AACD98A1B68}" type="presOf" srcId="{9E23F264-C6D5-4641-B5F4-031CFC71B96D}" destId="{F1A83155-B587-4045-859C-AAB8662C78E8}" srcOrd="0" destOrd="0" presId="urn:microsoft.com/office/officeart/2005/8/layout/orgChart1"/>
    <dgm:cxn modelId="{87C460AF-B014-4873-84FD-C75D8DC63AF2}" srcId="{38CC6474-8D06-46F7-A2F0-260DA59A6DA7}" destId="{5DB6F0CB-3F32-4977-A156-0B34D5DFE395}" srcOrd="2" destOrd="0" parTransId="{BBF147F2-DEB7-4865-827A-BEC4F2BEC8AA}" sibTransId="{50747494-73E6-4B81-8EC8-9099DB9B2B21}"/>
    <dgm:cxn modelId="{365C94CD-218D-46E5-956E-C716B06EDF41}" type="presOf" srcId="{5DB6F0CB-3F32-4977-A156-0B34D5DFE395}" destId="{528460E6-D1E5-4AA6-8A33-CE2132344582}" srcOrd="0" destOrd="0" presId="urn:microsoft.com/office/officeart/2005/8/layout/orgChart1"/>
    <dgm:cxn modelId="{04A876DB-246C-4241-BFB2-B76DA108DFD5}" type="presOf" srcId="{9E23F264-C6D5-4641-B5F4-031CFC71B96D}" destId="{2FE78A19-A63F-4850-92C7-6FFB4ED68762}" srcOrd="1" destOrd="0" presId="urn:microsoft.com/office/officeart/2005/8/layout/orgChart1"/>
    <dgm:cxn modelId="{92AE39F6-3BDE-4A99-807A-D7DD10BA0BC1}" type="presOf" srcId="{F85002A2-5F34-4D42-9D4B-375CB9D6ABA6}" destId="{DF4B5BCC-9DEF-468C-B127-EF83CE8F9EE6}" srcOrd="0" destOrd="0" presId="urn:microsoft.com/office/officeart/2005/8/layout/orgChart1"/>
    <dgm:cxn modelId="{4648B2FA-FFC6-42A4-8F7B-4B394208C855}" type="presOf" srcId="{44E69D1F-4BE8-400F-A871-3B442DCF6E98}" destId="{7C9E5B75-2B08-4387-A58F-2CF72E66A8D2}" srcOrd="1" destOrd="0" presId="urn:microsoft.com/office/officeart/2005/8/layout/orgChart1"/>
    <dgm:cxn modelId="{5CBB9EBE-63F1-4434-9181-CE6199014CEA}" type="presParOf" srcId="{A96804A8-E95A-4521-8201-2D986E3CE8E4}" destId="{DB6510C4-C077-44F3-825C-08A0B5603146}" srcOrd="0" destOrd="0" presId="urn:microsoft.com/office/officeart/2005/8/layout/orgChart1"/>
    <dgm:cxn modelId="{D640F274-72B0-4504-9B82-ABDEA19A3F50}" type="presParOf" srcId="{DB6510C4-C077-44F3-825C-08A0B5603146}" destId="{F261930E-86BA-4124-92D2-7FA03F48693C}" srcOrd="0" destOrd="0" presId="urn:microsoft.com/office/officeart/2005/8/layout/orgChart1"/>
    <dgm:cxn modelId="{44B1D118-2AB3-4353-90A1-A66EA668D4FB}" type="presParOf" srcId="{F261930E-86BA-4124-92D2-7FA03F48693C}" destId="{73E7500E-F9DD-4031-9B13-7B5B4B1AB458}" srcOrd="0" destOrd="0" presId="urn:microsoft.com/office/officeart/2005/8/layout/orgChart1"/>
    <dgm:cxn modelId="{5C5FDC7A-19E1-4042-B3C7-EBCC76A061B8}" type="presParOf" srcId="{F261930E-86BA-4124-92D2-7FA03F48693C}" destId="{B3E4C1A1-4260-49B7-BD63-359F16852AD7}" srcOrd="1" destOrd="0" presId="urn:microsoft.com/office/officeart/2005/8/layout/orgChart1"/>
    <dgm:cxn modelId="{8D5253D5-F4E5-4C0A-BEB1-142BB8CD0649}" type="presParOf" srcId="{DB6510C4-C077-44F3-825C-08A0B5603146}" destId="{3C1BF74E-8D1C-4648-8BE2-52E5D9F65B20}" srcOrd="1" destOrd="0" presId="urn:microsoft.com/office/officeart/2005/8/layout/orgChart1"/>
    <dgm:cxn modelId="{7C8E0666-FC33-411E-ADA2-2188CEA48C43}" type="presParOf" srcId="{3C1BF74E-8D1C-4648-8BE2-52E5D9F65B20}" destId="{DF4B5BCC-9DEF-468C-B127-EF83CE8F9EE6}" srcOrd="0" destOrd="0" presId="urn:microsoft.com/office/officeart/2005/8/layout/orgChart1"/>
    <dgm:cxn modelId="{DD65AA0E-1197-494F-8251-53FE100D6932}" type="presParOf" srcId="{3C1BF74E-8D1C-4648-8BE2-52E5D9F65B20}" destId="{498FAEFE-5B58-4879-81BF-87A48DDCBA38}" srcOrd="1" destOrd="0" presId="urn:microsoft.com/office/officeart/2005/8/layout/orgChart1"/>
    <dgm:cxn modelId="{0AAED46F-BC90-4B4B-9D7D-1A604F7E492F}" type="presParOf" srcId="{498FAEFE-5B58-4879-81BF-87A48DDCBA38}" destId="{6653A2E0-7C6A-4439-A1B7-AA5857175769}" srcOrd="0" destOrd="0" presId="urn:microsoft.com/office/officeart/2005/8/layout/orgChart1"/>
    <dgm:cxn modelId="{849126E6-960D-41F1-AA72-14EB2EB0D1A0}" type="presParOf" srcId="{6653A2E0-7C6A-4439-A1B7-AA5857175769}" destId="{59151EE6-A79B-45D1-B115-91EACFEF622E}" srcOrd="0" destOrd="0" presId="urn:microsoft.com/office/officeart/2005/8/layout/orgChart1"/>
    <dgm:cxn modelId="{0E643CDC-8A71-4DC9-BD27-7010B3FF883D}" type="presParOf" srcId="{6653A2E0-7C6A-4439-A1B7-AA5857175769}" destId="{7C9E5B75-2B08-4387-A58F-2CF72E66A8D2}" srcOrd="1" destOrd="0" presId="urn:microsoft.com/office/officeart/2005/8/layout/orgChart1"/>
    <dgm:cxn modelId="{B624AE18-2492-41A1-934A-6531D80C4EEA}" type="presParOf" srcId="{498FAEFE-5B58-4879-81BF-87A48DDCBA38}" destId="{35230400-8117-4333-A221-8A6370F36AB3}" srcOrd="1" destOrd="0" presId="urn:microsoft.com/office/officeart/2005/8/layout/orgChart1"/>
    <dgm:cxn modelId="{CFB86C8D-9755-4519-9D35-10E731C79D46}" type="presParOf" srcId="{498FAEFE-5B58-4879-81BF-87A48DDCBA38}" destId="{8D753E36-B8D3-48C8-BF35-0B61F0DEACB4}" srcOrd="2" destOrd="0" presId="urn:microsoft.com/office/officeart/2005/8/layout/orgChart1"/>
    <dgm:cxn modelId="{42E146CC-903F-4146-B54F-BFC05B312E30}" type="presParOf" srcId="{3C1BF74E-8D1C-4648-8BE2-52E5D9F65B20}" destId="{3C44B831-37F0-417B-8A92-C5228FD620EC}" srcOrd="2" destOrd="0" presId="urn:microsoft.com/office/officeart/2005/8/layout/orgChart1"/>
    <dgm:cxn modelId="{62A11224-2B2A-4038-B3DA-D8C81CA97CB6}" type="presParOf" srcId="{3C1BF74E-8D1C-4648-8BE2-52E5D9F65B20}" destId="{B3C9921D-EFA9-4C0B-A34A-98574C4C4AE1}" srcOrd="3" destOrd="0" presId="urn:microsoft.com/office/officeart/2005/8/layout/orgChart1"/>
    <dgm:cxn modelId="{8BF52535-B313-4E19-9A83-3DF61FDADC61}" type="presParOf" srcId="{B3C9921D-EFA9-4C0B-A34A-98574C4C4AE1}" destId="{6169D1D1-3E50-4223-B2BE-83BC91C24305}" srcOrd="0" destOrd="0" presId="urn:microsoft.com/office/officeart/2005/8/layout/orgChart1"/>
    <dgm:cxn modelId="{DBA44799-D278-4E25-BA09-BE46C503C439}" type="presParOf" srcId="{6169D1D1-3E50-4223-B2BE-83BC91C24305}" destId="{F1A83155-B587-4045-859C-AAB8662C78E8}" srcOrd="0" destOrd="0" presId="urn:microsoft.com/office/officeart/2005/8/layout/orgChart1"/>
    <dgm:cxn modelId="{480F9679-ADDA-4160-8A24-1A18C5981956}" type="presParOf" srcId="{6169D1D1-3E50-4223-B2BE-83BC91C24305}" destId="{2FE78A19-A63F-4850-92C7-6FFB4ED68762}" srcOrd="1" destOrd="0" presId="urn:microsoft.com/office/officeart/2005/8/layout/orgChart1"/>
    <dgm:cxn modelId="{6FFD4698-586D-4192-9697-7031E5FDB160}" type="presParOf" srcId="{B3C9921D-EFA9-4C0B-A34A-98574C4C4AE1}" destId="{F2399581-7D6F-4EC9-B43D-4230DCB798C6}" srcOrd="1" destOrd="0" presId="urn:microsoft.com/office/officeart/2005/8/layout/orgChart1"/>
    <dgm:cxn modelId="{49737141-6A4F-49C5-9FF6-91A1BDF4240A}" type="presParOf" srcId="{B3C9921D-EFA9-4C0B-A34A-98574C4C4AE1}" destId="{79229299-2630-400E-8775-221CE68D2E40}" srcOrd="2" destOrd="0" presId="urn:microsoft.com/office/officeart/2005/8/layout/orgChart1"/>
    <dgm:cxn modelId="{9E4E2CAA-1291-42C9-8A9C-F1E7DB24EB84}" type="presParOf" srcId="{3C1BF74E-8D1C-4648-8BE2-52E5D9F65B20}" destId="{24E12839-5E0A-4497-8684-5DA41C16DDE4}" srcOrd="4" destOrd="0" presId="urn:microsoft.com/office/officeart/2005/8/layout/orgChart1"/>
    <dgm:cxn modelId="{3CE93FC6-94AA-48AB-9689-00E602920BBE}" type="presParOf" srcId="{3C1BF74E-8D1C-4648-8BE2-52E5D9F65B20}" destId="{CF55BE38-2784-4C5A-8649-6C4D67C2D4DE}" srcOrd="5" destOrd="0" presId="urn:microsoft.com/office/officeart/2005/8/layout/orgChart1"/>
    <dgm:cxn modelId="{B0FAF824-1899-4199-AF96-9C07C7DD1DA3}" type="presParOf" srcId="{CF55BE38-2784-4C5A-8649-6C4D67C2D4DE}" destId="{6123246E-D6E8-4232-A239-2715CA1E2C59}" srcOrd="0" destOrd="0" presId="urn:microsoft.com/office/officeart/2005/8/layout/orgChart1"/>
    <dgm:cxn modelId="{7A5AF668-0847-401E-BECA-10FF198C6486}" type="presParOf" srcId="{6123246E-D6E8-4232-A239-2715CA1E2C59}" destId="{528460E6-D1E5-4AA6-8A33-CE2132344582}" srcOrd="0" destOrd="0" presId="urn:microsoft.com/office/officeart/2005/8/layout/orgChart1"/>
    <dgm:cxn modelId="{ED47522C-09E8-4258-8A25-32630A6973DF}" type="presParOf" srcId="{6123246E-D6E8-4232-A239-2715CA1E2C59}" destId="{F4CA4DA3-18FD-4AE2-B9B1-9E9955C98B3E}" srcOrd="1" destOrd="0" presId="urn:microsoft.com/office/officeart/2005/8/layout/orgChart1"/>
    <dgm:cxn modelId="{7C7AA10B-428B-4C6F-A3C5-2B19846410F0}" type="presParOf" srcId="{CF55BE38-2784-4C5A-8649-6C4D67C2D4DE}" destId="{277CCA34-71A6-4DF6-9EB2-449B508991F6}" srcOrd="1" destOrd="0" presId="urn:microsoft.com/office/officeart/2005/8/layout/orgChart1"/>
    <dgm:cxn modelId="{E888AB91-6B6A-476D-9561-48F1EB1A93FA}" type="presParOf" srcId="{CF55BE38-2784-4C5A-8649-6C4D67C2D4DE}" destId="{4C9C96AA-962E-4352-9229-8692BF8C2AC0}" srcOrd="2" destOrd="0" presId="urn:microsoft.com/office/officeart/2005/8/layout/orgChart1"/>
    <dgm:cxn modelId="{BF143CF7-E90C-4E71-BEE5-3382013724CA}" type="presParOf" srcId="{DB6510C4-C077-44F3-825C-08A0B5603146}" destId="{DC01812A-E326-4D57-A739-FD3335ADBB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nSpc>
              <a:spcPct val="70000"/>
            </a:lnSpc>
          </a:pPr>
          <a:r>
            <a:rPr lang="en-US" sz="2800" dirty="0"/>
            <a:t>Only admit interns with graduate degree</a:t>
          </a:r>
        </a:p>
      </dgm:t>
    </dgm:pt>
    <dgm:pt modelId="{12987B91-8BAD-4D14-9F25-2D6801949DFC}" type="parTrans" cxnId="{D594AB1A-B802-4253-9720-0B53DEB55CDC}">
      <dgm:prSet/>
      <dgm:spPr/>
      <dgm:t>
        <a:bodyPr/>
        <a:lstStyle/>
        <a:p>
          <a:endParaRPr lang="en-US" sz="3200"/>
        </a:p>
      </dgm:t>
    </dgm:pt>
    <dgm:pt modelId="{846FC4FF-2D94-4EFE-85FD-F1A22C60CEC3}" type="sibTrans" cxnId="{D594AB1A-B802-4253-9720-0B53DEB55CDC}">
      <dgm:prSet/>
      <dgm:spPr/>
      <dgm:t>
        <a:bodyPr/>
        <a:lstStyle/>
        <a:p>
          <a:endParaRPr lang="en-US" sz="3200"/>
        </a:p>
      </dgm:t>
    </dgm:pt>
    <dgm:pt modelId="{6CF6B901-760B-448A-BA93-CE3F03914C94}">
      <dgm:prSet phldrT="[Text]" custT="1"/>
      <dgm:spPr/>
      <dgm:t>
        <a:bodyPr/>
        <a:lstStyle/>
        <a:p>
          <a:pPr>
            <a:lnSpc>
              <a:spcPct val="70000"/>
            </a:lnSpc>
          </a:pPr>
          <a:r>
            <a:rPr lang="en-US" sz="2800" dirty="0"/>
            <a:t>Submit change to combine with a graduate degree </a:t>
          </a:r>
        </a:p>
      </dgm:t>
    </dgm:pt>
    <dgm:pt modelId="{DA6AF0FB-B355-4AA1-B2A4-367204A29D6D}" type="parTrans" cxnId="{6E8E6716-554E-4F52-9DB3-0C6ED2DC83D7}">
      <dgm:prSet/>
      <dgm:spPr/>
      <dgm:t>
        <a:bodyPr/>
        <a:lstStyle/>
        <a:p>
          <a:endParaRPr lang="en-US" sz="3200"/>
        </a:p>
      </dgm:t>
    </dgm:pt>
    <dgm:pt modelId="{149A3652-5EC7-4640-8487-9224CC63D44F}" type="sibTrans" cxnId="{6E8E6716-554E-4F52-9DB3-0C6ED2DC83D7}">
      <dgm:prSet/>
      <dgm:spPr/>
      <dgm:t>
        <a:bodyPr/>
        <a:lstStyle/>
        <a:p>
          <a:endParaRPr lang="en-US" sz="3200"/>
        </a:p>
      </dgm:t>
    </dgm:pt>
    <dgm:pt modelId="{813A0F8C-8EFD-4243-B20F-C0F995950525}">
      <dgm:prSet phldrT="[Text]" custT="1"/>
      <dgm:spPr/>
      <dgm:t>
        <a:bodyPr/>
        <a:lstStyle/>
        <a:p>
          <a:pPr>
            <a:lnSpc>
              <a:spcPct val="70000"/>
            </a:lnSpc>
          </a:pPr>
          <a:r>
            <a:rPr lang="en-US" sz="2800" dirty="0"/>
            <a:t>Form a consortium with another institution to offer the graduate degree </a:t>
          </a:r>
          <a:r>
            <a:rPr lang="en-US" sz="2800" dirty="0">
              <a:solidFill>
                <a:srgbClr val="FFFF00"/>
              </a:solidFill>
            </a:rPr>
            <a:t>(2017/2022 Standards)</a:t>
          </a:r>
        </a:p>
      </dgm:t>
    </dgm:pt>
    <dgm:pt modelId="{94925472-02E1-468F-BBD4-FD6CE7878FD4}" type="parTrans" cxnId="{BC0272B5-DA80-474D-A029-3E11CA9FC3C4}">
      <dgm:prSet/>
      <dgm:spPr/>
      <dgm:t>
        <a:bodyPr/>
        <a:lstStyle/>
        <a:p>
          <a:endParaRPr lang="en-US" sz="3200"/>
        </a:p>
      </dgm:t>
    </dgm:pt>
    <dgm:pt modelId="{A8393941-4918-4094-9869-EDAB1B21CD20}" type="sibTrans" cxnId="{BC0272B5-DA80-474D-A029-3E11CA9FC3C4}">
      <dgm:prSet/>
      <dgm:spPr/>
      <dgm:t>
        <a:bodyPr/>
        <a:lstStyle/>
        <a:p>
          <a:endParaRPr lang="en-US" sz="3200"/>
        </a:p>
      </dgm:t>
    </dgm:pt>
    <dgm:pt modelId="{4F1365F9-B877-49B8-ACDD-374FD3F66981}">
      <dgm:prSet phldrT="[Text]" custT="1"/>
      <dgm:spPr/>
      <dgm:t>
        <a:bodyPr/>
        <a:lstStyle/>
        <a:p>
          <a:r>
            <a:rPr lang="en-US" sz="2800" dirty="0"/>
            <a:t>Partner to offer an FG program </a:t>
          </a:r>
          <a:r>
            <a:rPr lang="en-US" sz="2800" dirty="0">
              <a:solidFill>
                <a:srgbClr val="FFFF00"/>
              </a:solidFill>
            </a:rPr>
            <a:t>(FEM Standards)</a:t>
          </a:r>
          <a:endParaRPr lang="en-US" sz="2800" dirty="0"/>
        </a:p>
      </dgm:t>
    </dgm:pt>
    <dgm:pt modelId="{546C5223-8B65-4AE7-8FD7-E3CAECB1C6E4}" type="parTrans" cxnId="{C4017896-8463-4B9B-802F-EE3ECCDC69C9}">
      <dgm:prSet/>
      <dgm:spPr/>
      <dgm:t>
        <a:bodyPr/>
        <a:lstStyle/>
        <a:p>
          <a:endParaRPr lang="en-US" sz="3200"/>
        </a:p>
      </dgm:t>
    </dgm:pt>
    <dgm:pt modelId="{0B26E6CA-B15A-4AEF-AC8E-92C43469AAF7}" type="sibTrans" cxnId="{C4017896-8463-4B9B-802F-EE3ECCDC69C9}">
      <dgm:prSet/>
      <dgm:spPr/>
      <dgm:t>
        <a:bodyPr/>
        <a:lstStyle/>
        <a:p>
          <a:endParaRPr lang="en-US" sz="32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108B95B2-80C0-49AC-88F0-0E26C199FF81}" type="pres">
      <dgm:prSet presAssocID="{B38FD019-E121-4524-B026-F8A74A9350B7}" presName="text_1" presStyleLbl="node1" presStyleIdx="0" presStyleCnt="4">
        <dgm:presLayoutVars>
          <dgm:bulletEnabled val="1"/>
        </dgm:presLayoutVars>
      </dgm:prSet>
      <dgm:spPr/>
    </dgm:pt>
    <dgm:pt modelId="{0655FDF2-E6BF-48CA-9143-39D48DF778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dgm:spPr/>
    </dgm:pt>
    <dgm:pt modelId="{BB5B0950-D41C-486E-8D2C-A32E928DDB87}" type="pres">
      <dgm:prSet presAssocID="{6CF6B901-760B-448A-BA93-CE3F03914C94}" presName="text_2" presStyleLbl="node1" presStyleIdx="1" presStyleCnt="4">
        <dgm:presLayoutVars>
          <dgm:bulletEnabled val="1"/>
        </dgm:presLayoutVars>
      </dgm:prSet>
      <dgm:spPr/>
    </dgm:pt>
    <dgm:pt modelId="{FC285818-90C9-43F3-A3C9-A7E0A5424726}"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dgm:spPr/>
    </dgm:pt>
    <dgm:pt modelId="{9C320371-015C-4B11-A120-C5FB98F48643}" type="pres">
      <dgm:prSet presAssocID="{813A0F8C-8EFD-4243-B20F-C0F995950525}" presName="text_3" presStyleLbl="node1" presStyleIdx="2" presStyleCnt="4" custScaleX="101564" custScaleY="130130">
        <dgm:presLayoutVars>
          <dgm:bulletEnabled val="1"/>
        </dgm:presLayoutVars>
      </dgm:prSet>
      <dgm:spPr/>
    </dgm:pt>
    <dgm:pt modelId="{EC9CAE54-79DB-4830-BE3C-00F5D49BA1FA}"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dgm:spPr/>
    </dgm:pt>
    <dgm:pt modelId="{E6009C2A-D328-4616-B2E6-D864C2539E3C}" type="pres">
      <dgm:prSet presAssocID="{4F1365F9-B877-49B8-ACDD-374FD3F66981}" presName="text_4" presStyleLbl="node1" presStyleIdx="3" presStyleCnt="4">
        <dgm:presLayoutVars>
          <dgm:bulletEnabled val="1"/>
        </dgm:presLayoutVars>
      </dgm:prSet>
      <dgm:spPr/>
    </dgm:pt>
    <dgm:pt modelId="{93DCE2B2-D31A-407E-A8D1-A309A907C2AF}"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dgm:spPr/>
    </dgm:pt>
  </dgm:ptLst>
  <dgm:cxnLst>
    <dgm:cxn modelId="{6E8E6716-554E-4F52-9DB3-0C6ED2DC83D7}" srcId="{04C92EB0-6636-4CF6-BAC6-48ABFFE69062}" destId="{6CF6B901-760B-448A-BA93-CE3F03914C94}" srcOrd="1" destOrd="0" parTransId="{DA6AF0FB-B355-4AA1-B2A4-367204A29D6D}" sibTransId="{149A3652-5EC7-4640-8487-9224CC63D44F}"/>
    <dgm:cxn modelId="{0DFFC017-8C65-4027-AED5-AC49EC731DBD}" type="presOf" srcId="{846FC4FF-2D94-4EFE-85FD-F1A22C60CEC3}" destId="{1A08F2E3-77D9-49FE-8507-45BF5598FB53}" srcOrd="0" destOrd="0" presId="urn:microsoft.com/office/officeart/2008/layout/VerticalCurvedList"/>
    <dgm:cxn modelId="{D594AB1A-B802-4253-9720-0B53DEB55CDC}" srcId="{04C92EB0-6636-4CF6-BAC6-48ABFFE69062}" destId="{B38FD019-E121-4524-B026-F8A74A9350B7}" srcOrd="0" destOrd="0" parTransId="{12987B91-8BAD-4D14-9F25-2D6801949DFC}" sibTransId="{846FC4FF-2D94-4EFE-85FD-F1A22C60CEC3}"/>
    <dgm:cxn modelId="{4BF64354-0FD9-478B-A5FB-9ADB9E130226}" type="presOf" srcId="{4F1365F9-B877-49B8-ACDD-374FD3F66981}" destId="{E6009C2A-D328-4616-B2E6-D864C2539E3C}"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D2BD9F96-551A-489C-8EA5-DB3FE95A8EA6}" type="presOf" srcId="{6CF6B901-760B-448A-BA93-CE3F03914C94}" destId="{BB5B0950-D41C-486E-8D2C-A32E928DDB87}" srcOrd="0" destOrd="0" presId="urn:microsoft.com/office/officeart/2008/layout/VerticalCurvedList"/>
    <dgm:cxn modelId="{B2F2C4AC-778C-46A9-A0E7-60FC405D51E5}" type="presOf" srcId="{813A0F8C-8EFD-4243-B20F-C0F995950525}" destId="{9C320371-015C-4B11-A120-C5FB98F48643}"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A88BC3DD-6DC4-49E8-A741-5E98ADB0433D}" type="presOf" srcId="{04C92EB0-6636-4CF6-BAC6-48ABFFE69062}" destId="{001C7D65-260E-40BC-ABB2-252ED5D9824B}" srcOrd="0" destOrd="0" presId="urn:microsoft.com/office/officeart/2008/layout/VerticalCurvedList"/>
    <dgm:cxn modelId="{77C011FF-6BCF-4613-96FA-1DBC90D28051}" type="presOf" srcId="{B38FD019-E121-4524-B026-F8A74A9350B7}" destId="{108B95B2-80C0-49AC-88F0-0E26C199FF81}" srcOrd="0" destOrd="0" presId="urn:microsoft.com/office/officeart/2008/layout/VerticalCurvedList"/>
    <dgm:cxn modelId="{CD473319-CAA1-489F-925D-EA99148345E5}" type="presParOf" srcId="{001C7D65-260E-40BC-ABB2-252ED5D9824B}" destId="{E02B2FC7-8DED-407C-AB64-B3E021EF33C2}" srcOrd="0" destOrd="0" presId="urn:microsoft.com/office/officeart/2008/layout/VerticalCurvedList"/>
    <dgm:cxn modelId="{92C57C38-82F6-4A9F-8C9A-BC9DB9260CEC}" type="presParOf" srcId="{E02B2FC7-8DED-407C-AB64-B3E021EF33C2}" destId="{3577CA28-0D71-4E0D-B970-ABB9A5DDD0E5}" srcOrd="0" destOrd="0" presId="urn:microsoft.com/office/officeart/2008/layout/VerticalCurvedList"/>
    <dgm:cxn modelId="{96B23DC8-1715-4242-A228-89E1A0E966AF}" type="presParOf" srcId="{3577CA28-0D71-4E0D-B970-ABB9A5DDD0E5}" destId="{208483A9-7F6A-4275-AE0F-E9752B8A65B4}" srcOrd="0" destOrd="0" presId="urn:microsoft.com/office/officeart/2008/layout/VerticalCurvedList"/>
    <dgm:cxn modelId="{3CF13AB8-6C99-4348-B11D-E9E4A99C82F0}" type="presParOf" srcId="{3577CA28-0D71-4E0D-B970-ABB9A5DDD0E5}" destId="{1A08F2E3-77D9-49FE-8507-45BF5598FB53}" srcOrd="1" destOrd="0" presId="urn:microsoft.com/office/officeart/2008/layout/VerticalCurvedList"/>
    <dgm:cxn modelId="{A1637767-9A56-4D73-A6EC-D302576D635F}" type="presParOf" srcId="{3577CA28-0D71-4E0D-B970-ABB9A5DDD0E5}" destId="{4F2411C5-50F5-486E-A17C-944E6C6FA924}" srcOrd="2" destOrd="0" presId="urn:microsoft.com/office/officeart/2008/layout/VerticalCurvedList"/>
    <dgm:cxn modelId="{421C8AA0-C648-4997-97A6-29A4CB374083}" type="presParOf" srcId="{3577CA28-0D71-4E0D-B970-ABB9A5DDD0E5}" destId="{F0178C99-2CB3-4BD7-BB6D-D38E90B8BFE5}" srcOrd="3" destOrd="0" presId="urn:microsoft.com/office/officeart/2008/layout/VerticalCurvedList"/>
    <dgm:cxn modelId="{0E2ED104-6850-4548-8E7E-E8BDE14DB67C}" type="presParOf" srcId="{E02B2FC7-8DED-407C-AB64-B3E021EF33C2}" destId="{108B95B2-80C0-49AC-88F0-0E26C199FF81}" srcOrd="1" destOrd="0" presId="urn:microsoft.com/office/officeart/2008/layout/VerticalCurvedList"/>
    <dgm:cxn modelId="{9B40A023-E831-4755-A40C-14134DC6276F}" type="presParOf" srcId="{E02B2FC7-8DED-407C-AB64-B3E021EF33C2}" destId="{0655FDF2-E6BF-48CA-9143-39D48DF7786A}" srcOrd="2" destOrd="0" presId="urn:microsoft.com/office/officeart/2008/layout/VerticalCurvedList"/>
    <dgm:cxn modelId="{4D01B44F-665C-494F-9950-2392227EC711}" type="presParOf" srcId="{0655FDF2-E6BF-48CA-9143-39D48DF7786A}" destId="{44790D47-97DD-4947-8EAD-B826C5BF4889}" srcOrd="0" destOrd="0" presId="urn:microsoft.com/office/officeart/2008/layout/VerticalCurvedList"/>
    <dgm:cxn modelId="{222B1612-6A35-4BBD-AD67-B89FEDDAD0A8}" type="presParOf" srcId="{E02B2FC7-8DED-407C-AB64-B3E021EF33C2}" destId="{BB5B0950-D41C-486E-8D2C-A32E928DDB87}" srcOrd="3" destOrd="0" presId="urn:microsoft.com/office/officeart/2008/layout/VerticalCurvedList"/>
    <dgm:cxn modelId="{0C57E3D5-3639-439F-A1D3-194C05DF36AE}" type="presParOf" srcId="{E02B2FC7-8DED-407C-AB64-B3E021EF33C2}" destId="{FC285818-90C9-43F3-A3C9-A7E0A5424726}" srcOrd="4" destOrd="0" presId="urn:microsoft.com/office/officeart/2008/layout/VerticalCurvedList"/>
    <dgm:cxn modelId="{33B251B1-3A19-47EA-8F5F-8B591790AF50}" type="presParOf" srcId="{FC285818-90C9-43F3-A3C9-A7E0A5424726}" destId="{BAEC89EC-3F14-433C-BA38-E841FC8674B3}" srcOrd="0" destOrd="0" presId="urn:microsoft.com/office/officeart/2008/layout/VerticalCurvedList"/>
    <dgm:cxn modelId="{9A22F328-19C3-4535-8514-4707A395CAA7}" type="presParOf" srcId="{E02B2FC7-8DED-407C-AB64-B3E021EF33C2}" destId="{9C320371-015C-4B11-A120-C5FB98F48643}" srcOrd="5" destOrd="0" presId="urn:microsoft.com/office/officeart/2008/layout/VerticalCurvedList"/>
    <dgm:cxn modelId="{2E4F4463-0EE8-486E-8933-C8993374DDFE}" type="presParOf" srcId="{E02B2FC7-8DED-407C-AB64-B3E021EF33C2}" destId="{EC9CAE54-79DB-4830-BE3C-00F5D49BA1FA}" srcOrd="6" destOrd="0" presId="urn:microsoft.com/office/officeart/2008/layout/VerticalCurvedList"/>
    <dgm:cxn modelId="{71135C0C-C767-46E6-8198-8B95D0402154}" type="presParOf" srcId="{EC9CAE54-79DB-4830-BE3C-00F5D49BA1FA}" destId="{19BFC022-6E77-4D3E-B338-E08C3AF9ED6C}" srcOrd="0" destOrd="0" presId="urn:microsoft.com/office/officeart/2008/layout/VerticalCurvedList"/>
    <dgm:cxn modelId="{22F6D083-2E41-4A8B-942B-262885B537F5}" type="presParOf" srcId="{E02B2FC7-8DED-407C-AB64-B3E021EF33C2}" destId="{E6009C2A-D328-4616-B2E6-D864C2539E3C}" srcOrd="7" destOrd="0" presId="urn:microsoft.com/office/officeart/2008/layout/VerticalCurvedList"/>
    <dgm:cxn modelId="{38E0E741-75F5-4C5F-BE4E-9F3041CDBC92}" type="presParOf" srcId="{E02B2FC7-8DED-407C-AB64-B3E021EF33C2}" destId="{93DCE2B2-D31A-407E-A8D1-A309A907C2AF}" srcOrd="8" destOrd="0" presId="urn:microsoft.com/office/officeart/2008/layout/VerticalCurvedList"/>
    <dgm:cxn modelId="{239BAB7B-60C8-42D1-98E6-B60A0F92D291}" type="presParOf" srcId="{93DCE2B2-D31A-407E-A8D1-A309A907C2AF}"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ctr">
            <a:lnSpc>
              <a:spcPct val="70000"/>
            </a:lnSpc>
          </a:pPr>
          <a:r>
            <a:rPr lang="en-US" sz="3200" b="1" dirty="0"/>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nSpc>
              <a:spcPct val="70000"/>
            </a:lnSpc>
          </a:pPr>
          <a:r>
            <a:rPr lang="en-US" sz="2400" dirty="0">
              <a:solidFill>
                <a:schemeClr val="accent4">
                  <a:lumMod val="20000"/>
                  <a:lumOff val="80000"/>
                </a:schemeClr>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400" dirty="0">
              <a:solidFill>
                <a:schemeClr val="accent4">
                  <a:lumMod val="20000"/>
                  <a:lumOff val="80000"/>
                </a:schemeClr>
              </a:solidFill>
            </a:rPr>
            <a:t>Form a consortium with an institution to offer graduate degree</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4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7C5E8987-4A2E-4AE1-8FBC-BA9E82BCB982}" type="pres">
      <dgm:prSet presAssocID="{B38FD019-E121-4524-B026-F8A74A9350B7}" presName="text_1" presStyleLbl="node1" presStyleIdx="0" presStyleCnt="4">
        <dgm:presLayoutVars>
          <dgm:bulletEnabled val="1"/>
        </dgm:presLayoutVars>
      </dgm:prSet>
      <dgm:spPr/>
    </dgm:pt>
    <dgm:pt modelId="{0FCC6C76-ED3D-409A-9322-B13109476816}"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98613" custScaleY="101469" custLinFactNeighborX="-59962" custLinFactNeighborY="-3346"/>
      <dgm:spPr/>
    </dgm:pt>
    <dgm:pt modelId="{0D027314-7BCF-4FD3-A62F-4DD6AF1274C5}" type="pres">
      <dgm:prSet presAssocID="{6CF6B901-760B-448A-BA93-CE3F03914C94}" presName="text_2" presStyleLbl="node1" presStyleIdx="1" presStyleCnt="4">
        <dgm:presLayoutVars>
          <dgm:bulletEnabled val="1"/>
        </dgm:presLayoutVars>
      </dgm:prSet>
      <dgm:spPr/>
    </dgm:pt>
    <dgm:pt modelId="{4B8B3927-BE9A-46E3-917E-7FE4795C29A8}"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5C0B8BFE-AEAE-4E34-91B0-954121A078FA}" type="pres">
      <dgm:prSet presAssocID="{813A0F8C-8EFD-4243-B20F-C0F995950525}" presName="text_3" presStyleLbl="node1" presStyleIdx="2" presStyleCnt="4">
        <dgm:presLayoutVars>
          <dgm:bulletEnabled val="1"/>
        </dgm:presLayoutVars>
      </dgm:prSet>
      <dgm:spPr/>
    </dgm:pt>
    <dgm:pt modelId="{ED8D25DA-EFDE-4E89-ACDA-E0E0C491AEE6}"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DA31650D-106A-4137-886A-E6E31706977F}" type="pres">
      <dgm:prSet presAssocID="{4F1365F9-B877-49B8-ACDD-374FD3F66981}" presName="text_4" presStyleLbl="node1" presStyleIdx="3" presStyleCnt="4">
        <dgm:presLayoutVars>
          <dgm:bulletEnabled val="1"/>
        </dgm:presLayoutVars>
      </dgm:prSet>
      <dgm:spPr/>
    </dgm:pt>
    <dgm:pt modelId="{67333877-8686-4689-9EAA-273FA29E6965}"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F7E93B06-1FB3-4DEF-BF1A-5EA3242D9AA9}" type="presOf" srcId="{04C92EB0-6636-4CF6-BAC6-48ABFFE69062}" destId="{001C7D65-260E-40BC-ABB2-252ED5D9824B}"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C4017896-8463-4B9B-802F-EE3ECCDC69C9}" srcId="{04C92EB0-6636-4CF6-BAC6-48ABFFE69062}" destId="{4F1365F9-B877-49B8-ACDD-374FD3F66981}" srcOrd="3" destOrd="0" parTransId="{546C5223-8B65-4AE7-8FD7-E3CAECB1C6E4}" sibTransId="{0B26E6CA-B15A-4AEF-AC8E-92C43469AAF7}"/>
    <dgm:cxn modelId="{9937AFA4-8F28-4B38-B8F5-49FD40FEB5A5}" type="presOf" srcId="{846FC4FF-2D94-4EFE-85FD-F1A22C60CEC3}" destId="{1A08F2E3-77D9-49FE-8507-45BF5598FB53}"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EE2BA4C1-A888-44EC-8D87-573BF755CD31}" type="presOf" srcId="{4F1365F9-B877-49B8-ACDD-374FD3F66981}" destId="{DA31650D-106A-4137-886A-E6E31706977F}" srcOrd="0" destOrd="0" presId="urn:microsoft.com/office/officeart/2008/layout/VerticalCurvedList"/>
    <dgm:cxn modelId="{1DB6B4D0-8DC3-4E08-A7D7-DC1EE34A928F}" type="presOf" srcId="{813A0F8C-8EFD-4243-B20F-C0F995950525}" destId="{5C0B8BFE-AEAE-4E34-91B0-954121A078FA}" srcOrd="0" destOrd="0" presId="urn:microsoft.com/office/officeart/2008/layout/VerticalCurvedList"/>
    <dgm:cxn modelId="{D0B089D7-44FE-42D5-9D3F-27F176A50971}" type="presOf" srcId="{6CF6B901-760B-448A-BA93-CE3F03914C94}" destId="{0D027314-7BCF-4FD3-A62F-4DD6AF1274C5}" srcOrd="0" destOrd="0" presId="urn:microsoft.com/office/officeart/2008/layout/VerticalCurvedList"/>
    <dgm:cxn modelId="{A5B0D4E8-EA8C-4894-811D-AC84684A1402}" type="presOf" srcId="{B38FD019-E121-4524-B026-F8A74A9350B7}" destId="{7C5E8987-4A2E-4AE1-8FBC-BA9E82BCB982}" srcOrd="0" destOrd="0" presId="urn:microsoft.com/office/officeart/2008/layout/VerticalCurvedList"/>
    <dgm:cxn modelId="{F7101DEB-87CA-44C0-998F-97AC0641B743}" type="presParOf" srcId="{001C7D65-260E-40BC-ABB2-252ED5D9824B}" destId="{E02B2FC7-8DED-407C-AB64-B3E021EF33C2}" srcOrd="0" destOrd="0" presId="urn:microsoft.com/office/officeart/2008/layout/VerticalCurvedList"/>
    <dgm:cxn modelId="{751D8179-7004-4CEF-8176-18A80601F99B}" type="presParOf" srcId="{E02B2FC7-8DED-407C-AB64-B3E021EF33C2}" destId="{3577CA28-0D71-4E0D-B970-ABB9A5DDD0E5}" srcOrd="0" destOrd="0" presId="urn:microsoft.com/office/officeart/2008/layout/VerticalCurvedList"/>
    <dgm:cxn modelId="{A170F7B5-1E3E-402B-A4C2-181E30F20085}" type="presParOf" srcId="{3577CA28-0D71-4E0D-B970-ABB9A5DDD0E5}" destId="{208483A9-7F6A-4275-AE0F-E9752B8A65B4}" srcOrd="0" destOrd="0" presId="urn:microsoft.com/office/officeart/2008/layout/VerticalCurvedList"/>
    <dgm:cxn modelId="{B4AA5BED-9B9B-4F49-93B0-D8F8ECD5DBD7}" type="presParOf" srcId="{3577CA28-0D71-4E0D-B970-ABB9A5DDD0E5}" destId="{1A08F2E3-77D9-49FE-8507-45BF5598FB53}" srcOrd="1" destOrd="0" presId="urn:microsoft.com/office/officeart/2008/layout/VerticalCurvedList"/>
    <dgm:cxn modelId="{EC5D6F44-13C4-4297-9F0F-8BFE27731011}" type="presParOf" srcId="{3577CA28-0D71-4E0D-B970-ABB9A5DDD0E5}" destId="{4F2411C5-50F5-486E-A17C-944E6C6FA924}" srcOrd="2" destOrd="0" presId="urn:microsoft.com/office/officeart/2008/layout/VerticalCurvedList"/>
    <dgm:cxn modelId="{AA32DBED-0DE9-49AC-AEB9-591D21F6EA61}" type="presParOf" srcId="{3577CA28-0D71-4E0D-B970-ABB9A5DDD0E5}" destId="{F0178C99-2CB3-4BD7-BB6D-D38E90B8BFE5}" srcOrd="3" destOrd="0" presId="urn:microsoft.com/office/officeart/2008/layout/VerticalCurvedList"/>
    <dgm:cxn modelId="{2A39D1B9-61C1-4324-9047-766ED807A413}" type="presParOf" srcId="{E02B2FC7-8DED-407C-AB64-B3E021EF33C2}" destId="{7C5E8987-4A2E-4AE1-8FBC-BA9E82BCB982}" srcOrd="1" destOrd="0" presId="urn:microsoft.com/office/officeart/2008/layout/VerticalCurvedList"/>
    <dgm:cxn modelId="{2725F6CB-52B9-4FD0-9260-6EB1116579BD}" type="presParOf" srcId="{E02B2FC7-8DED-407C-AB64-B3E021EF33C2}" destId="{0FCC6C76-ED3D-409A-9322-B13109476816}" srcOrd="2" destOrd="0" presId="urn:microsoft.com/office/officeart/2008/layout/VerticalCurvedList"/>
    <dgm:cxn modelId="{52D15DF2-4032-4AE2-93C2-C8AA2BA2E75D}" type="presParOf" srcId="{0FCC6C76-ED3D-409A-9322-B13109476816}" destId="{44790D47-97DD-4947-8EAD-B826C5BF4889}" srcOrd="0" destOrd="0" presId="urn:microsoft.com/office/officeart/2008/layout/VerticalCurvedList"/>
    <dgm:cxn modelId="{873F89EF-E4C5-42D5-A79E-8BDF0194E15C}" type="presParOf" srcId="{E02B2FC7-8DED-407C-AB64-B3E021EF33C2}" destId="{0D027314-7BCF-4FD3-A62F-4DD6AF1274C5}" srcOrd="3" destOrd="0" presId="urn:microsoft.com/office/officeart/2008/layout/VerticalCurvedList"/>
    <dgm:cxn modelId="{BB3DE721-1988-4C44-BB86-74CE24C30C42}" type="presParOf" srcId="{E02B2FC7-8DED-407C-AB64-B3E021EF33C2}" destId="{4B8B3927-BE9A-46E3-917E-7FE4795C29A8}" srcOrd="4" destOrd="0" presId="urn:microsoft.com/office/officeart/2008/layout/VerticalCurvedList"/>
    <dgm:cxn modelId="{A8CDC018-BAF2-47E8-A77B-62648E68FA86}" type="presParOf" srcId="{4B8B3927-BE9A-46E3-917E-7FE4795C29A8}" destId="{BAEC89EC-3F14-433C-BA38-E841FC8674B3}" srcOrd="0" destOrd="0" presId="urn:microsoft.com/office/officeart/2008/layout/VerticalCurvedList"/>
    <dgm:cxn modelId="{598304AC-ADE0-478B-96B9-CB4F60EC1D55}" type="presParOf" srcId="{E02B2FC7-8DED-407C-AB64-B3E021EF33C2}" destId="{5C0B8BFE-AEAE-4E34-91B0-954121A078FA}" srcOrd="5" destOrd="0" presId="urn:microsoft.com/office/officeart/2008/layout/VerticalCurvedList"/>
    <dgm:cxn modelId="{6BE4A8DA-D55A-4CA1-B78B-FEE3B919270E}" type="presParOf" srcId="{E02B2FC7-8DED-407C-AB64-B3E021EF33C2}" destId="{ED8D25DA-EFDE-4E89-ACDA-E0E0C491AEE6}" srcOrd="6" destOrd="0" presId="urn:microsoft.com/office/officeart/2008/layout/VerticalCurvedList"/>
    <dgm:cxn modelId="{CC0F3ABE-0DC2-4546-AEAE-4AFE0F66C4D1}" type="presParOf" srcId="{ED8D25DA-EFDE-4E89-ACDA-E0E0C491AEE6}" destId="{19BFC022-6E77-4D3E-B338-E08C3AF9ED6C}" srcOrd="0" destOrd="0" presId="urn:microsoft.com/office/officeart/2008/layout/VerticalCurvedList"/>
    <dgm:cxn modelId="{B6338E40-8657-498F-B20E-B414896D34DF}" type="presParOf" srcId="{E02B2FC7-8DED-407C-AB64-B3E021EF33C2}" destId="{DA31650D-106A-4137-886A-E6E31706977F}" srcOrd="7" destOrd="0" presId="urn:microsoft.com/office/officeart/2008/layout/VerticalCurvedList"/>
    <dgm:cxn modelId="{BC33B334-1801-4F1D-8F3A-A238A63D34F4}" type="presParOf" srcId="{E02B2FC7-8DED-407C-AB64-B3E021EF33C2}" destId="{67333877-8686-4689-9EAA-273FA29E6965}" srcOrd="8" destOrd="0" presId="urn:microsoft.com/office/officeart/2008/layout/VerticalCurvedList"/>
    <dgm:cxn modelId="{8513C325-B737-4C20-B360-9E135A0E98BA}" type="presParOf" srcId="{67333877-8686-4689-9EAA-273FA29E6965}"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ctr">
            <a:lnSpc>
              <a:spcPct val="70000"/>
            </a:lnSpc>
          </a:pPr>
          <a:r>
            <a:rPr lang="en-US" sz="2600" b="1" baseline="0" dirty="0"/>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nSpc>
              <a:spcPct val="70000"/>
            </a:lnSpc>
          </a:pPr>
          <a:r>
            <a:rPr lang="en-US" sz="2000" dirty="0">
              <a:solidFill>
                <a:schemeClr val="accent4">
                  <a:lumMod val="20000"/>
                  <a:lumOff val="80000"/>
                </a:schemeClr>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000" dirty="0">
              <a:solidFill>
                <a:schemeClr val="accent4">
                  <a:lumMod val="20000"/>
                  <a:lumOff val="80000"/>
                </a:schemeClr>
              </a:solidFill>
            </a:rPr>
            <a:t>Form a consortium to offer a graduate degree </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ctr">
            <a:lnSpc>
              <a:spcPct val="70000"/>
            </a:lnSpc>
          </a:pPr>
          <a:r>
            <a:rPr lang="en-US" sz="2600" b="1" baseline="0" dirty="0"/>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nSpc>
              <a:spcPct val="70000"/>
            </a:lnSpc>
          </a:pPr>
          <a:r>
            <a:rPr lang="en-US" sz="2000" dirty="0">
              <a:solidFill>
                <a:schemeClr val="accent4">
                  <a:lumMod val="20000"/>
                  <a:lumOff val="80000"/>
                </a:schemeClr>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000" dirty="0">
              <a:solidFill>
                <a:schemeClr val="accent4">
                  <a:lumMod val="20000"/>
                  <a:lumOff val="80000"/>
                </a:schemeClr>
              </a:solidFill>
            </a:rPr>
            <a:t>Form a consortium to offer a graduate degree </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ctr">
            <a:lnSpc>
              <a:spcPct val="70000"/>
            </a:lnSpc>
          </a:pPr>
          <a:r>
            <a:rPr lang="en-US" sz="2800" b="1" dirty="0">
              <a:solidFill>
                <a:schemeClr val="bg1"/>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000" dirty="0">
              <a:solidFill>
                <a:schemeClr val="accent4">
                  <a:lumMod val="20000"/>
                  <a:lumOff val="80000"/>
                </a:schemeClr>
              </a:solidFill>
            </a:rPr>
            <a:t>Form a consortium to offer a graduate degree </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ctr">
            <a:lnSpc>
              <a:spcPct val="70000"/>
            </a:lnSpc>
          </a:pPr>
          <a:r>
            <a:rPr lang="en-US" sz="2800" b="1" dirty="0">
              <a:solidFill>
                <a:schemeClr val="bg1"/>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000" dirty="0">
              <a:solidFill>
                <a:schemeClr val="accent4">
                  <a:lumMod val="20000"/>
                  <a:lumOff val="80000"/>
                </a:schemeClr>
              </a:solidFill>
            </a:rPr>
            <a:t>Form a consortium to offer a graduate degree </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C92EB0-6636-4CF6-BAC6-48ABFFE6906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B38FD019-E121-4524-B026-F8A74A9350B7}">
      <dgm:prSet phldrT="[Text]" custT="1"/>
      <dgm:spPr/>
      <dgm:t>
        <a:bodyPr/>
        <a:lstStyle/>
        <a:p>
          <a:pPr algn="l">
            <a:lnSpc>
              <a:spcPct val="70000"/>
            </a:lnSpc>
          </a:pPr>
          <a:r>
            <a:rPr lang="en-US" sz="2000" b="0" baseline="0" dirty="0">
              <a:solidFill>
                <a:schemeClr val="accent4">
                  <a:lumMod val="20000"/>
                  <a:lumOff val="80000"/>
                </a:schemeClr>
              </a:solidFill>
            </a:rPr>
            <a:t>Only admit interns with a graduate degree</a:t>
          </a:r>
        </a:p>
      </dgm:t>
    </dgm:pt>
    <dgm:pt modelId="{12987B91-8BAD-4D14-9F25-2D6801949DFC}" type="parTrans" cxnId="{D594AB1A-B802-4253-9720-0B53DEB55CDC}">
      <dgm:prSet/>
      <dgm:spPr/>
      <dgm:t>
        <a:bodyPr/>
        <a:lstStyle/>
        <a:p>
          <a:endParaRPr lang="en-US" sz="2800"/>
        </a:p>
      </dgm:t>
    </dgm:pt>
    <dgm:pt modelId="{846FC4FF-2D94-4EFE-85FD-F1A22C60CEC3}" type="sibTrans" cxnId="{D594AB1A-B802-4253-9720-0B53DEB55CDC}">
      <dgm:prSet/>
      <dgm:spPr/>
      <dgm:t>
        <a:bodyPr/>
        <a:lstStyle/>
        <a:p>
          <a:endParaRPr lang="en-US" sz="2800"/>
        </a:p>
      </dgm:t>
    </dgm:pt>
    <dgm:pt modelId="{6CF6B901-760B-448A-BA93-CE3F03914C94}">
      <dgm:prSet phldrT="[Text]" custT="1"/>
      <dgm:spPr/>
      <dgm:t>
        <a:bodyPr/>
        <a:lstStyle/>
        <a:p>
          <a:pPr algn="ctr">
            <a:lnSpc>
              <a:spcPct val="70000"/>
            </a:lnSpc>
          </a:pPr>
          <a:r>
            <a:rPr lang="en-US" sz="2800" b="1" dirty="0">
              <a:solidFill>
                <a:schemeClr val="bg1"/>
              </a:solidFill>
            </a:rPr>
            <a:t>Combine with a graduate degree</a:t>
          </a:r>
        </a:p>
      </dgm:t>
    </dgm:pt>
    <dgm:pt modelId="{DA6AF0FB-B355-4AA1-B2A4-367204A29D6D}" type="parTrans" cxnId="{6E8E6716-554E-4F52-9DB3-0C6ED2DC83D7}">
      <dgm:prSet/>
      <dgm:spPr/>
      <dgm:t>
        <a:bodyPr/>
        <a:lstStyle/>
        <a:p>
          <a:endParaRPr lang="en-US" sz="2800"/>
        </a:p>
      </dgm:t>
    </dgm:pt>
    <dgm:pt modelId="{149A3652-5EC7-4640-8487-9224CC63D44F}" type="sibTrans" cxnId="{6E8E6716-554E-4F52-9DB3-0C6ED2DC83D7}">
      <dgm:prSet/>
      <dgm:spPr/>
      <dgm:t>
        <a:bodyPr/>
        <a:lstStyle/>
        <a:p>
          <a:endParaRPr lang="en-US" sz="2800"/>
        </a:p>
      </dgm:t>
    </dgm:pt>
    <dgm:pt modelId="{813A0F8C-8EFD-4243-B20F-C0F995950525}">
      <dgm:prSet phldrT="[Text]" custT="1"/>
      <dgm:spPr/>
      <dgm:t>
        <a:bodyPr/>
        <a:lstStyle/>
        <a:p>
          <a:r>
            <a:rPr lang="en-US" sz="2000" dirty="0">
              <a:solidFill>
                <a:schemeClr val="accent4">
                  <a:lumMod val="20000"/>
                  <a:lumOff val="80000"/>
                </a:schemeClr>
              </a:solidFill>
            </a:rPr>
            <a:t>Form a consortium to offer a graduate degree </a:t>
          </a:r>
        </a:p>
      </dgm:t>
    </dgm:pt>
    <dgm:pt modelId="{94925472-02E1-468F-BBD4-FD6CE7878FD4}" type="parTrans" cxnId="{BC0272B5-DA80-474D-A029-3E11CA9FC3C4}">
      <dgm:prSet/>
      <dgm:spPr/>
      <dgm:t>
        <a:bodyPr/>
        <a:lstStyle/>
        <a:p>
          <a:endParaRPr lang="en-US" sz="2800"/>
        </a:p>
      </dgm:t>
    </dgm:pt>
    <dgm:pt modelId="{A8393941-4918-4094-9869-EDAB1B21CD20}" type="sibTrans" cxnId="{BC0272B5-DA80-474D-A029-3E11CA9FC3C4}">
      <dgm:prSet/>
      <dgm:spPr/>
      <dgm:t>
        <a:bodyPr/>
        <a:lstStyle/>
        <a:p>
          <a:endParaRPr lang="en-US" sz="2800"/>
        </a:p>
      </dgm:t>
    </dgm:pt>
    <dgm:pt modelId="{4F1365F9-B877-49B8-ACDD-374FD3F66981}">
      <dgm:prSet phldrT="[Text]" custT="1"/>
      <dgm:spPr/>
      <dgm:t>
        <a:bodyPr/>
        <a:lstStyle/>
        <a:p>
          <a:r>
            <a:rPr lang="en-US" sz="2000" dirty="0">
              <a:solidFill>
                <a:schemeClr val="accent4">
                  <a:lumMod val="20000"/>
                  <a:lumOff val="80000"/>
                </a:schemeClr>
              </a:solidFill>
            </a:rPr>
            <a:t>Partner to offer an FG program</a:t>
          </a:r>
        </a:p>
      </dgm:t>
    </dgm:pt>
    <dgm:pt modelId="{546C5223-8B65-4AE7-8FD7-E3CAECB1C6E4}" type="parTrans" cxnId="{C4017896-8463-4B9B-802F-EE3ECCDC69C9}">
      <dgm:prSet/>
      <dgm:spPr/>
      <dgm:t>
        <a:bodyPr/>
        <a:lstStyle/>
        <a:p>
          <a:endParaRPr lang="en-US" sz="2800"/>
        </a:p>
      </dgm:t>
    </dgm:pt>
    <dgm:pt modelId="{0B26E6CA-B15A-4AEF-AC8E-92C43469AAF7}" type="sibTrans" cxnId="{C4017896-8463-4B9B-802F-EE3ECCDC69C9}">
      <dgm:prSet/>
      <dgm:spPr/>
      <dgm:t>
        <a:bodyPr/>
        <a:lstStyle/>
        <a:p>
          <a:endParaRPr lang="en-US" sz="2800"/>
        </a:p>
      </dgm:t>
    </dgm:pt>
    <dgm:pt modelId="{001C7D65-260E-40BC-ABB2-252ED5D9824B}" type="pres">
      <dgm:prSet presAssocID="{04C92EB0-6636-4CF6-BAC6-48ABFFE69062}" presName="Name0" presStyleCnt="0">
        <dgm:presLayoutVars>
          <dgm:chMax val="7"/>
          <dgm:chPref val="7"/>
          <dgm:dir/>
        </dgm:presLayoutVars>
      </dgm:prSet>
      <dgm:spPr/>
    </dgm:pt>
    <dgm:pt modelId="{E02B2FC7-8DED-407C-AB64-B3E021EF33C2}" type="pres">
      <dgm:prSet presAssocID="{04C92EB0-6636-4CF6-BAC6-48ABFFE69062}" presName="Name1" presStyleCnt="0"/>
      <dgm:spPr/>
    </dgm:pt>
    <dgm:pt modelId="{3577CA28-0D71-4E0D-B970-ABB9A5DDD0E5}" type="pres">
      <dgm:prSet presAssocID="{04C92EB0-6636-4CF6-BAC6-48ABFFE69062}" presName="cycle" presStyleCnt="0"/>
      <dgm:spPr/>
    </dgm:pt>
    <dgm:pt modelId="{208483A9-7F6A-4275-AE0F-E9752B8A65B4}" type="pres">
      <dgm:prSet presAssocID="{04C92EB0-6636-4CF6-BAC6-48ABFFE69062}" presName="srcNode" presStyleLbl="node1" presStyleIdx="0" presStyleCnt="4"/>
      <dgm:spPr/>
    </dgm:pt>
    <dgm:pt modelId="{1A08F2E3-77D9-49FE-8507-45BF5598FB53}" type="pres">
      <dgm:prSet presAssocID="{04C92EB0-6636-4CF6-BAC6-48ABFFE69062}" presName="conn" presStyleLbl="parChTrans1D2" presStyleIdx="0" presStyleCnt="1"/>
      <dgm:spPr/>
    </dgm:pt>
    <dgm:pt modelId="{4F2411C5-50F5-486E-A17C-944E6C6FA924}" type="pres">
      <dgm:prSet presAssocID="{04C92EB0-6636-4CF6-BAC6-48ABFFE69062}" presName="extraNode" presStyleLbl="node1" presStyleIdx="0" presStyleCnt="4"/>
      <dgm:spPr/>
    </dgm:pt>
    <dgm:pt modelId="{F0178C99-2CB3-4BD7-BB6D-D38E90B8BFE5}" type="pres">
      <dgm:prSet presAssocID="{04C92EB0-6636-4CF6-BAC6-48ABFFE69062}" presName="dstNode" presStyleLbl="node1" presStyleIdx="0" presStyleCnt="4"/>
      <dgm:spPr/>
    </dgm:pt>
    <dgm:pt modelId="{CFC51BFB-CBC5-49AB-B2E2-832E62D74A12}" type="pres">
      <dgm:prSet presAssocID="{B38FD019-E121-4524-B026-F8A74A9350B7}" presName="text_1" presStyleLbl="node1" presStyleIdx="0" presStyleCnt="4">
        <dgm:presLayoutVars>
          <dgm:bulletEnabled val="1"/>
        </dgm:presLayoutVars>
      </dgm:prSet>
      <dgm:spPr/>
    </dgm:pt>
    <dgm:pt modelId="{86AF43C6-19F8-4E76-BBBF-BB8A17FE176A}" type="pres">
      <dgm:prSet presAssocID="{B38FD019-E121-4524-B026-F8A74A9350B7}" presName="accent_1" presStyleCnt="0"/>
      <dgm:spPr/>
    </dgm:pt>
    <dgm:pt modelId="{44790D47-97DD-4947-8EAD-B826C5BF4889}" type="pres">
      <dgm:prSet presAssocID="{B38FD019-E121-4524-B026-F8A74A9350B7}" presName="accentRepeatNode" presStyleLbl="solidFgAcc1" presStyleIdx="0" presStyleCnt="4" custScaleX="107108" custScaleY="94847" custLinFactNeighborX="-59962" custLinFactNeighborY="-3346"/>
      <dgm:spPr/>
    </dgm:pt>
    <dgm:pt modelId="{70B33315-73D7-4682-AB8F-4B6CD5A7B805}" type="pres">
      <dgm:prSet presAssocID="{6CF6B901-760B-448A-BA93-CE3F03914C94}" presName="text_2" presStyleLbl="node1" presStyleIdx="1" presStyleCnt="4">
        <dgm:presLayoutVars>
          <dgm:bulletEnabled val="1"/>
        </dgm:presLayoutVars>
      </dgm:prSet>
      <dgm:spPr/>
    </dgm:pt>
    <dgm:pt modelId="{15A6DB52-792E-4DE7-BA91-F381A9416732}" type="pres">
      <dgm:prSet presAssocID="{6CF6B901-760B-448A-BA93-CE3F03914C94}" presName="accent_2" presStyleCnt="0"/>
      <dgm:spPr/>
    </dgm:pt>
    <dgm:pt modelId="{BAEC89EC-3F14-433C-BA38-E841FC8674B3}" type="pres">
      <dgm:prSet presAssocID="{6CF6B901-760B-448A-BA93-CE3F03914C94}" presName="accentRepeatNode" presStyleLbl="solidFgAcc1" presStyleIdx="1" presStyleCnt="4" custScaleX="95073" custScaleY="89190"/>
      <dgm:spPr/>
    </dgm:pt>
    <dgm:pt modelId="{AB68BCA5-6256-4F47-A720-4CBE29FE67AC}" type="pres">
      <dgm:prSet presAssocID="{813A0F8C-8EFD-4243-B20F-C0F995950525}" presName="text_3" presStyleLbl="node1" presStyleIdx="2" presStyleCnt="4">
        <dgm:presLayoutVars>
          <dgm:bulletEnabled val="1"/>
        </dgm:presLayoutVars>
      </dgm:prSet>
      <dgm:spPr/>
    </dgm:pt>
    <dgm:pt modelId="{5361162A-A04A-4793-B379-3A35E2991F9E}" type="pres">
      <dgm:prSet presAssocID="{813A0F8C-8EFD-4243-B20F-C0F995950525}" presName="accent_3" presStyleCnt="0"/>
      <dgm:spPr/>
    </dgm:pt>
    <dgm:pt modelId="{19BFC022-6E77-4D3E-B338-E08C3AF9ED6C}" type="pres">
      <dgm:prSet presAssocID="{813A0F8C-8EFD-4243-B20F-C0F995950525}" presName="accentRepeatNode" presStyleLbl="solidFgAcc1" presStyleIdx="2" presStyleCnt="4" custScaleX="95073" custScaleY="89190"/>
      <dgm:spPr/>
    </dgm:pt>
    <dgm:pt modelId="{FEFEBFB6-6C10-4495-87E6-C49D9A38DC8D}" type="pres">
      <dgm:prSet presAssocID="{4F1365F9-B877-49B8-ACDD-374FD3F66981}" presName="text_4" presStyleLbl="node1" presStyleIdx="3" presStyleCnt="4">
        <dgm:presLayoutVars>
          <dgm:bulletEnabled val="1"/>
        </dgm:presLayoutVars>
      </dgm:prSet>
      <dgm:spPr/>
    </dgm:pt>
    <dgm:pt modelId="{FA5B585A-2501-4BD1-959B-543195190D77}" type="pres">
      <dgm:prSet presAssocID="{4F1365F9-B877-49B8-ACDD-374FD3F66981}" presName="accent_4" presStyleCnt="0"/>
      <dgm:spPr/>
    </dgm:pt>
    <dgm:pt modelId="{6386D5BB-6748-45E5-B25B-C3A6AB1D8A9D}" type="pres">
      <dgm:prSet presAssocID="{4F1365F9-B877-49B8-ACDD-374FD3F66981}" presName="accentRepeatNode" presStyleLbl="solidFgAcc1" presStyleIdx="3" presStyleCnt="4" custScaleX="95073" custScaleY="89190"/>
      <dgm:spPr/>
    </dgm:pt>
  </dgm:ptLst>
  <dgm:cxnLst>
    <dgm:cxn modelId="{57BFE50F-E8B5-4A4B-ABD2-2524611B2BF5}" type="presOf" srcId="{846FC4FF-2D94-4EFE-85FD-F1A22C60CEC3}" destId="{1A08F2E3-77D9-49FE-8507-45BF5598FB53}" srcOrd="0" destOrd="0" presId="urn:microsoft.com/office/officeart/2008/layout/VerticalCurvedList"/>
    <dgm:cxn modelId="{6E8E6716-554E-4F52-9DB3-0C6ED2DC83D7}" srcId="{04C92EB0-6636-4CF6-BAC6-48ABFFE69062}" destId="{6CF6B901-760B-448A-BA93-CE3F03914C94}" srcOrd="1" destOrd="0" parTransId="{DA6AF0FB-B355-4AA1-B2A4-367204A29D6D}" sibTransId="{149A3652-5EC7-4640-8487-9224CC63D44F}"/>
    <dgm:cxn modelId="{D594AB1A-B802-4253-9720-0B53DEB55CDC}" srcId="{04C92EB0-6636-4CF6-BAC6-48ABFFE69062}" destId="{B38FD019-E121-4524-B026-F8A74A9350B7}" srcOrd="0" destOrd="0" parTransId="{12987B91-8BAD-4D14-9F25-2D6801949DFC}" sibTransId="{846FC4FF-2D94-4EFE-85FD-F1A22C60CEC3}"/>
    <dgm:cxn modelId="{7EF0B64B-B6EC-4B71-8B92-C188941435FE}" type="presOf" srcId="{B38FD019-E121-4524-B026-F8A74A9350B7}" destId="{CFC51BFB-CBC5-49AB-B2E2-832E62D74A12}" srcOrd="0" destOrd="0" presId="urn:microsoft.com/office/officeart/2008/layout/VerticalCurvedList"/>
    <dgm:cxn modelId="{6DC4F981-7B9C-4620-9050-EFD20D6CC824}" type="presOf" srcId="{04C92EB0-6636-4CF6-BAC6-48ABFFE69062}" destId="{001C7D65-260E-40BC-ABB2-252ED5D9824B}" srcOrd="0" destOrd="0" presId="urn:microsoft.com/office/officeart/2008/layout/VerticalCurvedList"/>
    <dgm:cxn modelId="{C4017896-8463-4B9B-802F-EE3ECCDC69C9}" srcId="{04C92EB0-6636-4CF6-BAC6-48ABFFE69062}" destId="{4F1365F9-B877-49B8-ACDD-374FD3F66981}" srcOrd="3" destOrd="0" parTransId="{546C5223-8B65-4AE7-8FD7-E3CAECB1C6E4}" sibTransId="{0B26E6CA-B15A-4AEF-AC8E-92C43469AAF7}"/>
    <dgm:cxn modelId="{38952898-0316-48E0-B82C-1D6E0BA71757}" type="presOf" srcId="{813A0F8C-8EFD-4243-B20F-C0F995950525}" destId="{AB68BCA5-6256-4F47-A720-4CBE29FE67AC}" srcOrd="0" destOrd="0" presId="urn:microsoft.com/office/officeart/2008/layout/VerticalCurvedList"/>
    <dgm:cxn modelId="{BC0272B5-DA80-474D-A029-3E11CA9FC3C4}" srcId="{04C92EB0-6636-4CF6-BAC6-48ABFFE69062}" destId="{813A0F8C-8EFD-4243-B20F-C0F995950525}" srcOrd="2" destOrd="0" parTransId="{94925472-02E1-468F-BBD4-FD6CE7878FD4}" sibTransId="{A8393941-4918-4094-9869-EDAB1B21CD20}"/>
    <dgm:cxn modelId="{72A41CC9-B216-477A-A521-242A5001FA0B}" type="presOf" srcId="{6CF6B901-760B-448A-BA93-CE3F03914C94}" destId="{70B33315-73D7-4682-AB8F-4B6CD5A7B805}" srcOrd="0" destOrd="0" presId="urn:microsoft.com/office/officeart/2008/layout/VerticalCurvedList"/>
    <dgm:cxn modelId="{CBF044F1-B5E2-469E-8C09-CB6F7FD70B8A}" type="presOf" srcId="{4F1365F9-B877-49B8-ACDD-374FD3F66981}" destId="{FEFEBFB6-6C10-4495-87E6-C49D9A38DC8D}" srcOrd="0" destOrd="0" presId="urn:microsoft.com/office/officeart/2008/layout/VerticalCurvedList"/>
    <dgm:cxn modelId="{FCC233D9-84B9-4C25-B377-82EC013EB328}" type="presParOf" srcId="{001C7D65-260E-40BC-ABB2-252ED5D9824B}" destId="{E02B2FC7-8DED-407C-AB64-B3E021EF33C2}" srcOrd="0" destOrd="0" presId="urn:microsoft.com/office/officeart/2008/layout/VerticalCurvedList"/>
    <dgm:cxn modelId="{E139C08D-5330-4558-860D-CB188375803C}" type="presParOf" srcId="{E02B2FC7-8DED-407C-AB64-B3E021EF33C2}" destId="{3577CA28-0D71-4E0D-B970-ABB9A5DDD0E5}" srcOrd="0" destOrd="0" presId="urn:microsoft.com/office/officeart/2008/layout/VerticalCurvedList"/>
    <dgm:cxn modelId="{E912AB9E-BE9C-4E49-B88C-ED453EB9438B}" type="presParOf" srcId="{3577CA28-0D71-4E0D-B970-ABB9A5DDD0E5}" destId="{208483A9-7F6A-4275-AE0F-E9752B8A65B4}" srcOrd="0" destOrd="0" presId="urn:microsoft.com/office/officeart/2008/layout/VerticalCurvedList"/>
    <dgm:cxn modelId="{5F5EFDC9-9CDE-4BD3-B5A9-7C31F1B79EAE}" type="presParOf" srcId="{3577CA28-0D71-4E0D-B970-ABB9A5DDD0E5}" destId="{1A08F2E3-77D9-49FE-8507-45BF5598FB53}" srcOrd="1" destOrd="0" presId="urn:microsoft.com/office/officeart/2008/layout/VerticalCurvedList"/>
    <dgm:cxn modelId="{A5D450D6-D57C-4AEC-B0B8-ADB218665ADC}" type="presParOf" srcId="{3577CA28-0D71-4E0D-B970-ABB9A5DDD0E5}" destId="{4F2411C5-50F5-486E-A17C-944E6C6FA924}" srcOrd="2" destOrd="0" presId="urn:microsoft.com/office/officeart/2008/layout/VerticalCurvedList"/>
    <dgm:cxn modelId="{2C0778A5-0E06-4E25-8CF7-2325CC8F22CE}" type="presParOf" srcId="{3577CA28-0D71-4E0D-B970-ABB9A5DDD0E5}" destId="{F0178C99-2CB3-4BD7-BB6D-D38E90B8BFE5}" srcOrd="3" destOrd="0" presId="urn:microsoft.com/office/officeart/2008/layout/VerticalCurvedList"/>
    <dgm:cxn modelId="{44D48BFF-6305-43B3-9DC0-3B7702EE3CE6}" type="presParOf" srcId="{E02B2FC7-8DED-407C-AB64-B3E021EF33C2}" destId="{CFC51BFB-CBC5-49AB-B2E2-832E62D74A12}" srcOrd="1" destOrd="0" presId="urn:microsoft.com/office/officeart/2008/layout/VerticalCurvedList"/>
    <dgm:cxn modelId="{9EB6F080-EDCA-41E5-8332-92160C8D61A6}" type="presParOf" srcId="{E02B2FC7-8DED-407C-AB64-B3E021EF33C2}" destId="{86AF43C6-19F8-4E76-BBBF-BB8A17FE176A}" srcOrd="2" destOrd="0" presId="urn:microsoft.com/office/officeart/2008/layout/VerticalCurvedList"/>
    <dgm:cxn modelId="{C56A6C58-A269-4C2C-ADE2-E61D3ABE0097}" type="presParOf" srcId="{86AF43C6-19F8-4E76-BBBF-BB8A17FE176A}" destId="{44790D47-97DD-4947-8EAD-B826C5BF4889}" srcOrd="0" destOrd="0" presId="urn:microsoft.com/office/officeart/2008/layout/VerticalCurvedList"/>
    <dgm:cxn modelId="{6738E3E8-53F2-4EF6-B3D7-05A4F66B67B7}" type="presParOf" srcId="{E02B2FC7-8DED-407C-AB64-B3E021EF33C2}" destId="{70B33315-73D7-4682-AB8F-4B6CD5A7B805}" srcOrd="3" destOrd="0" presId="urn:microsoft.com/office/officeart/2008/layout/VerticalCurvedList"/>
    <dgm:cxn modelId="{BF41ADE3-58DC-477E-B0F5-A4944A7EB2DD}" type="presParOf" srcId="{E02B2FC7-8DED-407C-AB64-B3E021EF33C2}" destId="{15A6DB52-792E-4DE7-BA91-F381A9416732}" srcOrd="4" destOrd="0" presId="urn:microsoft.com/office/officeart/2008/layout/VerticalCurvedList"/>
    <dgm:cxn modelId="{75DCCEF8-4985-49AF-8927-D476C4925101}" type="presParOf" srcId="{15A6DB52-792E-4DE7-BA91-F381A9416732}" destId="{BAEC89EC-3F14-433C-BA38-E841FC8674B3}" srcOrd="0" destOrd="0" presId="urn:microsoft.com/office/officeart/2008/layout/VerticalCurvedList"/>
    <dgm:cxn modelId="{79951EEF-47C6-4BA0-A56F-2DD99EC9C58D}" type="presParOf" srcId="{E02B2FC7-8DED-407C-AB64-B3E021EF33C2}" destId="{AB68BCA5-6256-4F47-A720-4CBE29FE67AC}" srcOrd="5" destOrd="0" presId="urn:microsoft.com/office/officeart/2008/layout/VerticalCurvedList"/>
    <dgm:cxn modelId="{3044E996-56E7-42C1-ABDD-2FAE72090529}" type="presParOf" srcId="{E02B2FC7-8DED-407C-AB64-B3E021EF33C2}" destId="{5361162A-A04A-4793-B379-3A35E2991F9E}" srcOrd="6" destOrd="0" presId="urn:microsoft.com/office/officeart/2008/layout/VerticalCurvedList"/>
    <dgm:cxn modelId="{52FFB80B-8793-4D4C-9AFB-64EE822D1196}" type="presParOf" srcId="{5361162A-A04A-4793-B379-3A35E2991F9E}" destId="{19BFC022-6E77-4D3E-B338-E08C3AF9ED6C}" srcOrd="0" destOrd="0" presId="urn:microsoft.com/office/officeart/2008/layout/VerticalCurvedList"/>
    <dgm:cxn modelId="{12938F1F-19C6-4173-9837-1C5B5D5EE950}" type="presParOf" srcId="{E02B2FC7-8DED-407C-AB64-B3E021EF33C2}" destId="{FEFEBFB6-6C10-4495-87E6-C49D9A38DC8D}" srcOrd="7" destOrd="0" presId="urn:microsoft.com/office/officeart/2008/layout/VerticalCurvedList"/>
    <dgm:cxn modelId="{FE2A2564-6599-458C-B301-814B263D94C5}" type="presParOf" srcId="{E02B2FC7-8DED-407C-AB64-B3E021EF33C2}" destId="{FA5B585A-2501-4BD1-959B-543195190D77}" srcOrd="8" destOrd="0" presId="urn:microsoft.com/office/officeart/2008/layout/VerticalCurvedList"/>
    <dgm:cxn modelId="{DFDDDC65-4AAD-4676-81AA-2E69F0FBAC80}" type="presParOf" srcId="{FA5B585A-2501-4BD1-959B-543195190D77}" destId="{6386D5BB-6748-45E5-B25B-C3A6AB1D8A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F738-BED9-4A77-9685-63DBA04B1474}">
      <dsp:nvSpPr>
        <dsp:cNvPr id="0" name=""/>
        <dsp:cNvSpPr/>
      </dsp:nvSpPr>
      <dsp:spPr>
        <a:xfrm>
          <a:off x="1226086" y="0"/>
          <a:ext cx="4956539" cy="127326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171" tIns="323408" rIns="96171" bIns="323408" numCol="1" spcCol="1270" anchor="ctr" anchorCtr="0">
          <a:noAutofit/>
        </a:bodyPr>
        <a:lstStyle/>
        <a:p>
          <a:pPr marL="0" lvl="0" indent="174625" algn="l" defTabSz="889000">
            <a:lnSpc>
              <a:spcPct val="90000"/>
            </a:lnSpc>
            <a:spcBef>
              <a:spcPct val="0"/>
            </a:spcBef>
            <a:spcAft>
              <a:spcPct val="35000"/>
            </a:spcAft>
            <a:buFont typeface="+mj-lt"/>
            <a:buNone/>
          </a:pPr>
          <a:r>
            <a:rPr lang="en-US" sz="2000" kern="1200" dirty="0"/>
            <a:t>30 Future Graduate</a:t>
          </a:r>
        </a:p>
        <a:p>
          <a:pPr marL="0" lvl="0" indent="174625" algn="l" defTabSz="889000">
            <a:lnSpc>
              <a:spcPct val="90000"/>
            </a:lnSpc>
            <a:spcBef>
              <a:spcPct val="0"/>
            </a:spcBef>
            <a:spcAft>
              <a:spcPct val="35000"/>
            </a:spcAft>
            <a:buFont typeface="+mj-lt"/>
            <a:buNone/>
          </a:pPr>
          <a:r>
            <a:rPr lang="en-US" sz="2000" kern="1200" dirty="0"/>
            <a:t>3 Future Bachelor’s</a:t>
          </a:r>
        </a:p>
        <a:p>
          <a:pPr marL="0" lvl="0" indent="174625" algn="l" defTabSz="889000">
            <a:lnSpc>
              <a:spcPct val="90000"/>
            </a:lnSpc>
            <a:spcBef>
              <a:spcPct val="0"/>
            </a:spcBef>
            <a:spcAft>
              <a:spcPct val="35000"/>
            </a:spcAft>
            <a:buFont typeface="+mj-lt"/>
            <a:buNone/>
          </a:pPr>
          <a:r>
            <a:rPr lang="en-US" sz="2000" kern="1200" dirty="0"/>
            <a:t>25 programs in process</a:t>
          </a:r>
        </a:p>
      </dsp:txBody>
      <dsp:txXfrm>
        <a:off x="1226086" y="0"/>
        <a:ext cx="4956539" cy="1273261"/>
      </dsp:txXfrm>
    </dsp:sp>
    <dsp:sp modelId="{EE437259-ADAB-4AF9-AFAB-D851F5A53A19}">
      <dsp:nvSpPr>
        <dsp:cNvPr id="0" name=""/>
        <dsp:cNvSpPr/>
      </dsp:nvSpPr>
      <dsp:spPr>
        <a:xfrm>
          <a:off x="0" y="1242"/>
          <a:ext cx="1239134" cy="12732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5571" tIns="125770" rIns="65571" bIns="125770" numCol="1" spcCol="1270" anchor="ctr" anchorCtr="0">
          <a:noAutofit/>
        </a:bodyPr>
        <a:lstStyle/>
        <a:p>
          <a:pPr marL="0" lvl="0" indent="0" algn="ctr" defTabSz="1066800">
            <a:lnSpc>
              <a:spcPct val="90000"/>
            </a:lnSpc>
            <a:spcBef>
              <a:spcPct val="0"/>
            </a:spcBef>
            <a:spcAft>
              <a:spcPct val="35000"/>
            </a:spcAft>
            <a:buNone/>
          </a:pPr>
          <a:r>
            <a:rPr lang="en-US" sz="2400" b="1" kern="1200" dirty="0"/>
            <a:t>In Cohorts 1, 2 &amp; 3 </a:t>
          </a:r>
        </a:p>
      </dsp:txBody>
      <dsp:txXfrm>
        <a:off x="0" y="1242"/>
        <a:ext cx="1239134" cy="1273261"/>
      </dsp:txXfrm>
    </dsp:sp>
    <dsp:sp modelId="{359AF129-4975-4412-BFD8-0F2F3FF43AAF}">
      <dsp:nvSpPr>
        <dsp:cNvPr id="0" name=""/>
        <dsp:cNvSpPr/>
      </dsp:nvSpPr>
      <dsp:spPr>
        <a:xfrm>
          <a:off x="1239134" y="1350899"/>
          <a:ext cx="4956539" cy="1273261"/>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171" tIns="323408" rIns="96171" bIns="323408" numCol="1" spcCol="1270" anchor="ctr" anchorCtr="0">
          <a:noAutofit/>
        </a:bodyPr>
        <a:lstStyle/>
        <a:p>
          <a:pPr marL="174625" lvl="0" indent="0" algn="l" defTabSz="889000">
            <a:lnSpc>
              <a:spcPct val="90000"/>
            </a:lnSpc>
            <a:spcBef>
              <a:spcPct val="0"/>
            </a:spcBef>
            <a:spcAft>
              <a:spcPct val="35000"/>
            </a:spcAft>
            <a:buNone/>
          </a:pPr>
          <a:r>
            <a:rPr lang="en-US" sz="2000" kern="1200" dirty="0"/>
            <a:t>Applications were reviewed and 28 are in process</a:t>
          </a:r>
        </a:p>
      </dsp:txBody>
      <dsp:txXfrm>
        <a:off x="1239134" y="1350899"/>
        <a:ext cx="4956539" cy="1273261"/>
      </dsp:txXfrm>
    </dsp:sp>
    <dsp:sp modelId="{B545E16E-3AD7-4241-A142-085D967E53D7}">
      <dsp:nvSpPr>
        <dsp:cNvPr id="0" name=""/>
        <dsp:cNvSpPr/>
      </dsp:nvSpPr>
      <dsp:spPr>
        <a:xfrm>
          <a:off x="0" y="1350899"/>
          <a:ext cx="1239134" cy="1273261"/>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5571" tIns="125770" rIns="65571" bIns="125770" numCol="1" spcCol="1270" anchor="ctr" anchorCtr="0">
          <a:noAutofit/>
        </a:bodyPr>
        <a:lstStyle/>
        <a:p>
          <a:pPr marL="0" lvl="0" indent="0" algn="ctr" defTabSz="1066800">
            <a:lnSpc>
              <a:spcPct val="90000"/>
            </a:lnSpc>
            <a:spcBef>
              <a:spcPct val="0"/>
            </a:spcBef>
            <a:spcAft>
              <a:spcPct val="35000"/>
            </a:spcAft>
            <a:buNone/>
          </a:pPr>
          <a:r>
            <a:rPr lang="en-US" sz="2400" b="1" kern="1200" dirty="0"/>
            <a:t>Cohort 4</a:t>
          </a:r>
        </a:p>
      </dsp:txBody>
      <dsp:txXfrm>
        <a:off x="0" y="1350899"/>
        <a:ext cx="1239134" cy="1273261"/>
      </dsp:txXfrm>
    </dsp:sp>
    <dsp:sp modelId="{8BEF469D-35B2-4EBD-89EF-E3AF4E5D5CEB}">
      <dsp:nvSpPr>
        <dsp:cNvPr id="0" name=""/>
        <dsp:cNvSpPr/>
      </dsp:nvSpPr>
      <dsp:spPr>
        <a:xfrm>
          <a:off x="1239134" y="2700556"/>
          <a:ext cx="4956539" cy="1273261"/>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171" tIns="323408" rIns="96171" bIns="323408" numCol="1" spcCol="1270" anchor="ctr" anchorCtr="0">
          <a:noAutofit/>
        </a:bodyPr>
        <a:lstStyle/>
        <a:p>
          <a:pPr marL="0" lvl="0" indent="174625" algn="l" defTabSz="889000">
            <a:lnSpc>
              <a:spcPct val="90000"/>
            </a:lnSpc>
            <a:spcBef>
              <a:spcPct val="0"/>
            </a:spcBef>
            <a:spcAft>
              <a:spcPct val="35000"/>
            </a:spcAft>
            <a:buNone/>
          </a:pPr>
          <a:r>
            <a:rPr lang="en-US" sz="2000" kern="1200" dirty="0"/>
            <a:t>Applications due December 2, 2020</a:t>
          </a:r>
        </a:p>
        <a:p>
          <a:pPr marL="174625" lvl="0" indent="0" algn="l" defTabSz="889000">
            <a:lnSpc>
              <a:spcPct val="90000"/>
            </a:lnSpc>
            <a:spcBef>
              <a:spcPct val="0"/>
            </a:spcBef>
            <a:spcAft>
              <a:spcPct val="35000"/>
            </a:spcAft>
            <a:buNone/>
          </a:pPr>
          <a:r>
            <a:rPr lang="en-US" sz="2000" kern="1200" dirty="0"/>
            <a:t>Posted on the ACEND website: </a:t>
          </a:r>
          <a:r>
            <a:rPr lang="en-US" sz="1800" kern="1200" dirty="0">
              <a:hlinkClick xmlns:r="http://schemas.openxmlformats.org/officeDocument/2006/relationships" r:id="rId1"/>
            </a:rPr>
            <a:t>https://www.eatrightpro.org/futuremodel</a:t>
          </a:r>
          <a:r>
            <a:rPr lang="en-US" sz="1800" kern="1200" dirty="0"/>
            <a:t> </a:t>
          </a:r>
        </a:p>
      </dsp:txBody>
      <dsp:txXfrm>
        <a:off x="1239134" y="2700556"/>
        <a:ext cx="4956539" cy="1273261"/>
      </dsp:txXfrm>
    </dsp:sp>
    <dsp:sp modelId="{878A65D7-0848-4671-ABAA-E24D601760ED}">
      <dsp:nvSpPr>
        <dsp:cNvPr id="0" name=""/>
        <dsp:cNvSpPr/>
      </dsp:nvSpPr>
      <dsp:spPr>
        <a:xfrm>
          <a:off x="0" y="2700556"/>
          <a:ext cx="1239134" cy="1273261"/>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5571" tIns="125770" rIns="65571" bIns="125770" numCol="1" spcCol="1270" anchor="ctr" anchorCtr="0">
          <a:noAutofit/>
        </a:bodyPr>
        <a:lstStyle/>
        <a:p>
          <a:pPr marL="0" lvl="0" indent="0" algn="ctr" defTabSz="1066800">
            <a:lnSpc>
              <a:spcPct val="90000"/>
            </a:lnSpc>
            <a:spcBef>
              <a:spcPct val="0"/>
            </a:spcBef>
            <a:spcAft>
              <a:spcPct val="35000"/>
            </a:spcAft>
            <a:buNone/>
          </a:pPr>
          <a:r>
            <a:rPr lang="en-US" sz="2400" b="1" kern="1200" dirty="0"/>
            <a:t>Cohort 5</a:t>
          </a:r>
        </a:p>
      </dsp:txBody>
      <dsp:txXfrm>
        <a:off x="0" y="2700556"/>
        <a:ext cx="1239134" cy="12732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 </a:t>
          </a:r>
          <a:endParaRPr lang="en-US" sz="2000" b="1" kern="1200" dirty="0">
            <a:solidFill>
              <a:schemeClr val="bg1"/>
            </a:solidFill>
          </a:endParaRP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81280" rIns="81280" bIns="81280" numCol="1" spcCol="1270" anchor="ctr" anchorCtr="0">
          <a:noAutofit/>
        </a:bodyPr>
        <a:lstStyle/>
        <a:p>
          <a:pPr marL="0" lvl="0" indent="0" algn="ctr" defTabSz="1422400">
            <a:lnSpc>
              <a:spcPct val="70000"/>
            </a:lnSpc>
            <a:spcBef>
              <a:spcPct val="0"/>
            </a:spcBef>
            <a:spcAft>
              <a:spcPts val="600"/>
            </a:spcAft>
            <a:buNone/>
          </a:pPr>
          <a:r>
            <a:rPr lang="en-US" sz="3200" b="1" kern="1200" dirty="0">
              <a:solidFill>
                <a:schemeClr val="bg1"/>
              </a:solidFill>
            </a:rPr>
            <a:t>Form a consortium</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 </a:t>
          </a:r>
          <a:endParaRPr lang="en-US" sz="2000" b="1" kern="1200" dirty="0">
            <a:solidFill>
              <a:schemeClr val="bg1"/>
            </a:solidFill>
          </a:endParaRP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81280" rIns="81280" bIns="81280" numCol="1" spcCol="1270" anchor="ctr" anchorCtr="0">
          <a:noAutofit/>
        </a:bodyPr>
        <a:lstStyle/>
        <a:p>
          <a:pPr marL="0" lvl="0" indent="0" algn="ctr" defTabSz="1422400">
            <a:lnSpc>
              <a:spcPct val="70000"/>
            </a:lnSpc>
            <a:spcBef>
              <a:spcPct val="0"/>
            </a:spcBef>
            <a:spcAft>
              <a:spcPts val="600"/>
            </a:spcAft>
            <a:buNone/>
          </a:pPr>
          <a:r>
            <a:rPr lang="en-US" sz="3200" b="1" kern="1200" dirty="0">
              <a:solidFill>
                <a:schemeClr val="bg1"/>
              </a:solidFill>
            </a:rPr>
            <a:t>Form a consortium</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 </a:t>
          </a:r>
          <a:endParaRPr lang="en-US" sz="2000" b="1" kern="1200" dirty="0">
            <a:solidFill>
              <a:schemeClr val="bg1"/>
            </a:solidFill>
          </a:endParaRP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81280" rIns="81280" bIns="81280" numCol="1" spcCol="1270" anchor="ctr" anchorCtr="0">
          <a:noAutofit/>
        </a:bodyPr>
        <a:lstStyle/>
        <a:p>
          <a:pPr marL="0" lvl="0" indent="0" algn="ctr" defTabSz="1422400">
            <a:lnSpc>
              <a:spcPct val="70000"/>
            </a:lnSpc>
            <a:spcBef>
              <a:spcPct val="0"/>
            </a:spcBef>
            <a:spcAft>
              <a:spcPts val="600"/>
            </a:spcAft>
            <a:buNone/>
          </a:pPr>
          <a:r>
            <a:rPr lang="en-US" sz="3200" b="1" kern="1200" dirty="0">
              <a:solidFill>
                <a:schemeClr val="bg1"/>
              </a:solidFill>
            </a:rPr>
            <a:t>Form a consortium</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 </a:t>
          </a:r>
          <a:endParaRPr lang="en-US" sz="2000" b="1" kern="1200" dirty="0">
            <a:solidFill>
              <a:schemeClr val="bg1"/>
            </a:solidFill>
          </a:endParaRP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60960" rIns="60960" bIns="60960" numCol="1" spcCol="1270" anchor="ctr" anchorCtr="0">
          <a:noAutofit/>
        </a:bodyPr>
        <a:lstStyle/>
        <a:p>
          <a:pPr marL="0" lvl="0" indent="0" algn="l" defTabSz="1066800">
            <a:lnSpc>
              <a:spcPct val="70000"/>
            </a:lnSpc>
            <a:spcBef>
              <a:spcPct val="0"/>
            </a:spcBef>
            <a:spcAft>
              <a:spcPts val="600"/>
            </a:spcAft>
            <a:buNone/>
          </a:pPr>
          <a:r>
            <a:rPr lang="en-US" sz="2400" b="0" kern="1200" dirty="0">
              <a:solidFill>
                <a:schemeClr val="accent4">
                  <a:lumMod val="20000"/>
                  <a:lumOff val="80000"/>
                </a:schemeClr>
              </a:solidFill>
            </a:rPr>
            <a:t>Form a consortium</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71120" rIns="71120" bIns="71120" numCol="1" spcCol="1270" anchor="ctr" anchorCtr="0">
          <a:noAutofit/>
        </a:bodyPr>
        <a:lstStyle/>
        <a:p>
          <a:pPr marL="0" lvl="0" indent="0" algn="ctr" defTabSz="1244600">
            <a:lnSpc>
              <a:spcPct val="70000"/>
            </a:lnSpc>
            <a:spcBef>
              <a:spcPct val="0"/>
            </a:spcBef>
            <a:spcAft>
              <a:spcPct val="35000"/>
            </a:spcAft>
            <a:buNone/>
          </a:pPr>
          <a:r>
            <a:rPr lang="en-US" sz="2800" b="1" kern="1200" dirty="0">
              <a:solidFill>
                <a:schemeClr val="bg1"/>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 </a:t>
          </a:r>
          <a:endParaRPr lang="en-US" sz="2000" b="1" kern="1200" dirty="0">
            <a:solidFill>
              <a:schemeClr val="bg1"/>
            </a:solidFill>
          </a:endParaRP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60960" rIns="60960" bIns="60960" numCol="1" spcCol="1270" anchor="ctr" anchorCtr="0">
          <a:noAutofit/>
        </a:bodyPr>
        <a:lstStyle/>
        <a:p>
          <a:pPr marL="0" lvl="0" indent="0" algn="l" defTabSz="1066800">
            <a:lnSpc>
              <a:spcPct val="70000"/>
            </a:lnSpc>
            <a:spcBef>
              <a:spcPct val="0"/>
            </a:spcBef>
            <a:spcAft>
              <a:spcPts val="600"/>
            </a:spcAft>
            <a:buNone/>
          </a:pPr>
          <a:r>
            <a:rPr lang="en-US" sz="2400" b="0" kern="1200" dirty="0">
              <a:solidFill>
                <a:schemeClr val="accent4">
                  <a:lumMod val="20000"/>
                  <a:lumOff val="80000"/>
                </a:schemeClr>
              </a:solidFill>
            </a:rPr>
            <a:t>Form a consortium</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71120" rIns="71120" bIns="71120" numCol="1" spcCol="1270" anchor="ctr" anchorCtr="0">
          <a:noAutofit/>
        </a:bodyPr>
        <a:lstStyle/>
        <a:p>
          <a:pPr marL="0" lvl="0" indent="0" algn="ctr" defTabSz="1244600">
            <a:lnSpc>
              <a:spcPct val="70000"/>
            </a:lnSpc>
            <a:spcBef>
              <a:spcPct val="0"/>
            </a:spcBef>
            <a:spcAft>
              <a:spcPct val="35000"/>
            </a:spcAft>
            <a:buNone/>
          </a:pPr>
          <a:r>
            <a:rPr lang="en-US" sz="2800" b="1" kern="1200" dirty="0">
              <a:solidFill>
                <a:schemeClr val="bg1"/>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5318421" y="-822472"/>
          <a:ext cx="6395364" cy="6395364"/>
        </a:xfrm>
        <a:prstGeom prst="blockArc">
          <a:avLst>
            <a:gd name="adj1" fmla="val 18900000"/>
            <a:gd name="adj2" fmla="val 2700000"/>
            <a:gd name="adj3" fmla="val 338"/>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A089E5-E1D5-43D3-AE75-BE24D812796F}">
      <dsp:nvSpPr>
        <dsp:cNvPr id="0" name=""/>
        <dsp:cNvSpPr/>
      </dsp:nvSpPr>
      <dsp:spPr>
        <a:xfrm>
          <a:off x="607750" y="279598"/>
          <a:ext cx="4118537" cy="6284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48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4">
                  <a:lumMod val="20000"/>
                  <a:lumOff val="80000"/>
                </a:schemeClr>
              </a:solidFill>
            </a:rPr>
            <a:t>No change</a:t>
          </a:r>
          <a:endParaRPr lang="en-US" sz="2400" b="0" kern="1200" dirty="0">
            <a:solidFill>
              <a:schemeClr val="accent4">
                <a:lumMod val="20000"/>
                <a:lumOff val="80000"/>
              </a:schemeClr>
            </a:solidFill>
          </a:endParaRPr>
        </a:p>
      </dsp:txBody>
      <dsp:txXfrm>
        <a:off x="607750" y="279598"/>
        <a:ext cx="4118537" cy="628408"/>
      </dsp:txXfrm>
    </dsp:sp>
    <dsp:sp modelId="{239AA758-18E9-4C95-AB0A-89B7A78ED810}">
      <dsp:nvSpPr>
        <dsp:cNvPr id="0" name=""/>
        <dsp:cNvSpPr/>
      </dsp:nvSpPr>
      <dsp:spPr>
        <a:xfrm>
          <a:off x="114211" y="241420"/>
          <a:ext cx="772546" cy="70476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F4B879-2417-44AB-8003-CB745CBE2E7B}">
      <dsp:nvSpPr>
        <dsp:cNvPr id="0" name=""/>
        <dsp:cNvSpPr/>
      </dsp:nvSpPr>
      <dsp:spPr>
        <a:xfrm>
          <a:off x="913736" y="1107326"/>
          <a:ext cx="3820763" cy="707373"/>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482"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dirty="0">
              <a:solidFill>
                <a:schemeClr val="accent4">
                  <a:lumMod val="20000"/>
                  <a:lumOff val="80000"/>
                </a:schemeClr>
              </a:solidFill>
            </a:rPr>
            <a:t>Only admit interns with graduate degree</a:t>
          </a:r>
        </a:p>
      </dsp:txBody>
      <dsp:txXfrm>
        <a:off x="913736" y="1107326"/>
        <a:ext cx="3820763" cy="707373"/>
      </dsp:txXfrm>
    </dsp:sp>
    <dsp:sp modelId="{44790D47-97DD-4947-8EAD-B826C5BF4889}">
      <dsp:nvSpPr>
        <dsp:cNvPr id="0" name=""/>
        <dsp:cNvSpPr/>
      </dsp:nvSpPr>
      <dsp:spPr>
        <a:xfrm>
          <a:off x="450294" y="1101206"/>
          <a:ext cx="769925" cy="694770"/>
        </a:xfrm>
        <a:prstGeom prst="ellipse">
          <a:avLst/>
        </a:prstGeom>
        <a:solidFill>
          <a:schemeClr val="lt1">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BBB0965-3177-45AE-94D4-9E276AD432CC}">
      <dsp:nvSpPr>
        <dsp:cNvPr id="0" name=""/>
        <dsp:cNvSpPr/>
      </dsp:nvSpPr>
      <dsp:spPr>
        <a:xfrm>
          <a:off x="1126025" y="2018253"/>
          <a:ext cx="3605629" cy="713913"/>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482"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Offer the option of a graduate degree at another institution</a:t>
          </a:r>
        </a:p>
      </dsp:txBody>
      <dsp:txXfrm>
        <a:off x="1126025" y="2018253"/>
        <a:ext cx="3605629" cy="713913"/>
      </dsp:txXfrm>
    </dsp:sp>
    <dsp:sp modelId="{BAEC89EC-3F14-433C-BA38-E841FC8674B3}">
      <dsp:nvSpPr>
        <dsp:cNvPr id="0" name=""/>
        <dsp:cNvSpPr/>
      </dsp:nvSpPr>
      <dsp:spPr>
        <a:xfrm>
          <a:off x="703805" y="2044096"/>
          <a:ext cx="705908" cy="662227"/>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CB42CCD-C900-4306-BFBE-73D676463021}">
      <dsp:nvSpPr>
        <dsp:cNvPr id="0" name=""/>
        <dsp:cNvSpPr/>
      </dsp:nvSpPr>
      <dsp:spPr>
        <a:xfrm>
          <a:off x="936692" y="2955169"/>
          <a:ext cx="3803843" cy="621488"/>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48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4">
                  <a:lumMod val="20000"/>
                  <a:lumOff val="80000"/>
                </a:schemeClr>
              </a:solidFill>
            </a:rPr>
            <a:t>Submit change to graduate degree/DI</a:t>
          </a:r>
        </a:p>
      </dsp:txBody>
      <dsp:txXfrm>
        <a:off x="936692" y="2955169"/>
        <a:ext cx="3803843" cy="621488"/>
      </dsp:txXfrm>
    </dsp:sp>
    <dsp:sp modelId="{19BFC022-6E77-4D3E-B338-E08C3AF9ED6C}">
      <dsp:nvSpPr>
        <dsp:cNvPr id="0" name=""/>
        <dsp:cNvSpPr/>
      </dsp:nvSpPr>
      <dsp:spPr>
        <a:xfrm>
          <a:off x="495485" y="2923335"/>
          <a:ext cx="699515" cy="663014"/>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68454EC-42A8-46B9-8D95-B40F8D020093}">
      <dsp:nvSpPr>
        <dsp:cNvPr id="0" name=""/>
        <dsp:cNvSpPr/>
      </dsp:nvSpPr>
      <dsp:spPr>
        <a:xfrm>
          <a:off x="502673" y="3695691"/>
          <a:ext cx="4328691" cy="92185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482" tIns="71120" rIns="71120" bIns="71120" numCol="1" spcCol="1270" anchor="ctr" anchorCtr="0">
          <a:noAutofit/>
        </a:bodyPr>
        <a:lstStyle/>
        <a:p>
          <a:pPr marL="0" lvl="0" indent="0" algn="ctr" defTabSz="1244600">
            <a:lnSpc>
              <a:spcPct val="90000"/>
            </a:lnSpc>
            <a:spcBef>
              <a:spcPct val="0"/>
            </a:spcBef>
            <a:spcAft>
              <a:spcPts val="0"/>
            </a:spcAft>
            <a:buNone/>
          </a:pPr>
          <a:r>
            <a:rPr lang="en-US" sz="2800" b="1" kern="1200" dirty="0"/>
            <a:t>Partner to offer an FG program</a:t>
          </a:r>
        </a:p>
      </dsp:txBody>
      <dsp:txXfrm>
        <a:off x="502673" y="3695691"/>
        <a:ext cx="4328691" cy="921852"/>
      </dsp:txXfrm>
    </dsp:sp>
    <dsp:sp modelId="{6386D5BB-6748-45E5-B25B-C3A6AB1D8A9D}">
      <dsp:nvSpPr>
        <dsp:cNvPr id="0" name=""/>
        <dsp:cNvSpPr/>
      </dsp:nvSpPr>
      <dsp:spPr>
        <a:xfrm>
          <a:off x="15698" y="3723853"/>
          <a:ext cx="969573" cy="865528"/>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2839-5E0A-4497-8684-5DA41C16DDE4}">
      <dsp:nvSpPr>
        <dsp:cNvPr id="0" name=""/>
        <dsp:cNvSpPr/>
      </dsp:nvSpPr>
      <dsp:spPr>
        <a:xfrm>
          <a:off x="4494009" y="1858426"/>
          <a:ext cx="3018097" cy="1023230"/>
        </a:xfrm>
        <a:custGeom>
          <a:avLst/>
          <a:gdLst/>
          <a:ahLst/>
          <a:cxnLst/>
          <a:rect l="0" t="0" r="0" b="0"/>
          <a:pathLst>
            <a:path>
              <a:moveTo>
                <a:pt x="0" y="0"/>
              </a:moveTo>
              <a:lnTo>
                <a:pt x="0" y="747319"/>
              </a:lnTo>
              <a:lnTo>
                <a:pt x="3018097" y="747319"/>
              </a:lnTo>
              <a:lnTo>
                <a:pt x="3018097" y="1023230"/>
              </a:lnTo>
            </a:path>
          </a:pathLst>
        </a:custGeom>
        <a:noFill/>
        <a:ln w="254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3C44B831-37F0-417B-8A92-C5228FD620EC}">
      <dsp:nvSpPr>
        <dsp:cNvPr id="0" name=""/>
        <dsp:cNvSpPr/>
      </dsp:nvSpPr>
      <dsp:spPr>
        <a:xfrm>
          <a:off x="4448289" y="1858426"/>
          <a:ext cx="91440" cy="1023051"/>
        </a:xfrm>
        <a:custGeom>
          <a:avLst/>
          <a:gdLst/>
          <a:ahLst/>
          <a:cxnLst/>
          <a:rect l="0" t="0" r="0" b="0"/>
          <a:pathLst>
            <a:path>
              <a:moveTo>
                <a:pt x="45720" y="0"/>
              </a:moveTo>
              <a:lnTo>
                <a:pt x="45720" y="747140"/>
              </a:lnTo>
              <a:lnTo>
                <a:pt x="48163" y="747140"/>
              </a:lnTo>
              <a:lnTo>
                <a:pt x="48163" y="1023051"/>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F4B5BCC-9DEF-468C-B127-EF83CE8F9EE6}">
      <dsp:nvSpPr>
        <dsp:cNvPr id="0" name=""/>
        <dsp:cNvSpPr/>
      </dsp:nvSpPr>
      <dsp:spPr>
        <a:xfrm>
          <a:off x="1427772" y="1858426"/>
          <a:ext cx="3066236" cy="1023230"/>
        </a:xfrm>
        <a:custGeom>
          <a:avLst/>
          <a:gdLst/>
          <a:ahLst/>
          <a:cxnLst/>
          <a:rect l="0" t="0" r="0" b="0"/>
          <a:pathLst>
            <a:path>
              <a:moveTo>
                <a:pt x="3066236" y="0"/>
              </a:moveTo>
              <a:lnTo>
                <a:pt x="3066236" y="747319"/>
              </a:lnTo>
              <a:lnTo>
                <a:pt x="0" y="747319"/>
              </a:lnTo>
              <a:lnTo>
                <a:pt x="0" y="1023230"/>
              </a:lnTo>
            </a:path>
          </a:pathLst>
        </a:custGeom>
        <a:noFill/>
        <a:ln w="1905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73E7500E-F9DD-4031-9B13-7B5B4B1AB458}">
      <dsp:nvSpPr>
        <dsp:cNvPr id="0" name=""/>
        <dsp:cNvSpPr/>
      </dsp:nvSpPr>
      <dsp:spPr>
        <a:xfrm>
          <a:off x="2167370" y="544564"/>
          <a:ext cx="4653276" cy="1313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Academy of Nutrition and Dietetics</a:t>
          </a:r>
        </a:p>
      </dsp:txBody>
      <dsp:txXfrm>
        <a:off x="2167370" y="544564"/>
        <a:ext cx="4653276" cy="1313861"/>
      </dsp:txXfrm>
    </dsp:sp>
    <dsp:sp modelId="{59151EE6-A79B-45D1-B115-91EACFEF622E}">
      <dsp:nvSpPr>
        <dsp:cNvPr id="0" name=""/>
        <dsp:cNvSpPr/>
      </dsp:nvSpPr>
      <dsp:spPr>
        <a:xfrm>
          <a:off x="113910" y="2881656"/>
          <a:ext cx="2627722" cy="1313861"/>
        </a:xfrm>
        <a:prstGeom prst="rect">
          <a:avLst/>
        </a:prstGeom>
        <a:solidFill>
          <a:srgbClr val="FC6D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ACEND</a:t>
          </a:r>
        </a:p>
      </dsp:txBody>
      <dsp:txXfrm>
        <a:off x="113910" y="2881656"/>
        <a:ext cx="2627722" cy="1313861"/>
      </dsp:txXfrm>
    </dsp:sp>
    <dsp:sp modelId="{F1A83155-B587-4045-859C-AAB8662C78E8}">
      <dsp:nvSpPr>
        <dsp:cNvPr id="0" name=""/>
        <dsp:cNvSpPr/>
      </dsp:nvSpPr>
      <dsp:spPr>
        <a:xfrm>
          <a:off x="3182591" y="2881477"/>
          <a:ext cx="2627722" cy="1313861"/>
        </a:xfrm>
        <a:prstGeom prst="rect">
          <a:avLst/>
        </a:prstGeom>
        <a:solidFill>
          <a:srgbClr val="F9BE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HOD</a:t>
          </a:r>
        </a:p>
      </dsp:txBody>
      <dsp:txXfrm>
        <a:off x="3182591" y="2881477"/>
        <a:ext cx="2627722" cy="1313861"/>
      </dsp:txXfrm>
    </dsp:sp>
    <dsp:sp modelId="{528460E6-D1E5-4AA6-8A33-CE2132344582}">
      <dsp:nvSpPr>
        <dsp:cNvPr id="0" name=""/>
        <dsp:cNvSpPr/>
      </dsp:nvSpPr>
      <dsp:spPr>
        <a:xfrm>
          <a:off x="6198244" y="2881656"/>
          <a:ext cx="2627722" cy="1313861"/>
        </a:xfrm>
        <a:prstGeom prst="rect">
          <a:avLst/>
        </a:prstGeom>
        <a:solidFill>
          <a:srgbClr val="5F93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CDR</a:t>
          </a:r>
        </a:p>
      </dsp:txBody>
      <dsp:txXfrm>
        <a:off x="6198244" y="2881656"/>
        <a:ext cx="2627722" cy="1313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5936400" y="-904946"/>
          <a:ext cx="7039816" cy="7039816"/>
        </a:xfrm>
        <a:prstGeom prst="blockArc">
          <a:avLst>
            <a:gd name="adj1" fmla="val 18900000"/>
            <a:gd name="adj2" fmla="val 2700000"/>
            <a:gd name="adj3" fmla="val 307"/>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8B95B2-80C0-49AC-88F0-0E26C199FF81}">
      <dsp:nvSpPr>
        <dsp:cNvPr id="0" name=""/>
        <dsp:cNvSpPr/>
      </dsp:nvSpPr>
      <dsp:spPr>
        <a:xfrm>
          <a:off x="566592" y="402076"/>
          <a:ext cx="6333617" cy="804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8629" tIns="71120" rIns="71120" bIns="71120" numCol="1" spcCol="1270" anchor="ctr" anchorCtr="0">
          <a:noAutofit/>
        </a:bodyPr>
        <a:lstStyle/>
        <a:p>
          <a:pPr marL="0" lvl="0" indent="0" algn="l" defTabSz="1244600">
            <a:lnSpc>
              <a:spcPct val="70000"/>
            </a:lnSpc>
            <a:spcBef>
              <a:spcPct val="0"/>
            </a:spcBef>
            <a:spcAft>
              <a:spcPct val="35000"/>
            </a:spcAft>
            <a:buNone/>
          </a:pPr>
          <a:r>
            <a:rPr lang="en-US" sz="2800" kern="1200" dirty="0"/>
            <a:t>Only admit interns with graduate degree</a:t>
          </a:r>
        </a:p>
      </dsp:txBody>
      <dsp:txXfrm>
        <a:off x="566592" y="402076"/>
        <a:ext cx="6333617" cy="804571"/>
      </dsp:txXfrm>
    </dsp:sp>
    <dsp:sp modelId="{44790D47-97DD-4947-8EAD-B826C5BF4889}">
      <dsp:nvSpPr>
        <dsp:cNvPr id="0" name=""/>
        <dsp:cNvSpPr/>
      </dsp:nvSpPr>
      <dsp:spPr>
        <a:xfrm>
          <a:off x="63735" y="301505"/>
          <a:ext cx="1005714" cy="100571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B5B0950-D41C-486E-8D2C-A32E928DDB87}">
      <dsp:nvSpPr>
        <dsp:cNvPr id="0" name=""/>
        <dsp:cNvSpPr/>
      </dsp:nvSpPr>
      <dsp:spPr>
        <a:xfrm>
          <a:off x="1027871" y="1609142"/>
          <a:ext cx="5872338" cy="804571"/>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8629" tIns="71120" rIns="71120" bIns="71120" numCol="1" spcCol="1270" anchor="ctr" anchorCtr="0">
          <a:noAutofit/>
        </a:bodyPr>
        <a:lstStyle/>
        <a:p>
          <a:pPr marL="0" lvl="0" indent="0" algn="l" defTabSz="1244600">
            <a:lnSpc>
              <a:spcPct val="70000"/>
            </a:lnSpc>
            <a:spcBef>
              <a:spcPct val="0"/>
            </a:spcBef>
            <a:spcAft>
              <a:spcPct val="35000"/>
            </a:spcAft>
            <a:buNone/>
          </a:pPr>
          <a:r>
            <a:rPr lang="en-US" sz="2800" kern="1200" dirty="0"/>
            <a:t>Submit change to combine with a graduate degree </a:t>
          </a:r>
        </a:p>
      </dsp:txBody>
      <dsp:txXfrm>
        <a:off x="1027871" y="1609142"/>
        <a:ext cx="5872338" cy="804571"/>
      </dsp:txXfrm>
    </dsp:sp>
    <dsp:sp modelId="{BAEC89EC-3F14-433C-BA38-E841FC8674B3}">
      <dsp:nvSpPr>
        <dsp:cNvPr id="0" name=""/>
        <dsp:cNvSpPr/>
      </dsp:nvSpPr>
      <dsp:spPr>
        <a:xfrm>
          <a:off x="525014" y="1508571"/>
          <a:ext cx="1005714" cy="100571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C320371-015C-4B11-A120-C5FB98F48643}">
      <dsp:nvSpPr>
        <dsp:cNvPr id="0" name=""/>
        <dsp:cNvSpPr/>
      </dsp:nvSpPr>
      <dsp:spPr>
        <a:xfrm>
          <a:off x="981949" y="2695000"/>
          <a:ext cx="5964181" cy="1046988"/>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8629" tIns="71120" rIns="71120" bIns="71120" numCol="1" spcCol="1270" anchor="ctr" anchorCtr="0">
          <a:noAutofit/>
        </a:bodyPr>
        <a:lstStyle/>
        <a:p>
          <a:pPr marL="0" lvl="0" indent="0" algn="l" defTabSz="1244600">
            <a:lnSpc>
              <a:spcPct val="70000"/>
            </a:lnSpc>
            <a:spcBef>
              <a:spcPct val="0"/>
            </a:spcBef>
            <a:spcAft>
              <a:spcPct val="35000"/>
            </a:spcAft>
            <a:buNone/>
          </a:pPr>
          <a:r>
            <a:rPr lang="en-US" sz="2800" kern="1200" dirty="0"/>
            <a:t>Form a consortium with another institution to offer the graduate degree </a:t>
          </a:r>
          <a:r>
            <a:rPr lang="en-US" sz="2800" kern="1200" dirty="0">
              <a:solidFill>
                <a:srgbClr val="FFFF00"/>
              </a:solidFill>
            </a:rPr>
            <a:t>(2017/2022 Standards)</a:t>
          </a:r>
        </a:p>
      </dsp:txBody>
      <dsp:txXfrm>
        <a:off x="981949" y="2695000"/>
        <a:ext cx="5964181" cy="1046988"/>
      </dsp:txXfrm>
    </dsp:sp>
    <dsp:sp modelId="{19BFC022-6E77-4D3E-B338-E08C3AF9ED6C}">
      <dsp:nvSpPr>
        <dsp:cNvPr id="0" name=""/>
        <dsp:cNvSpPr/>
      </dsp:nvSpPr>
      <dsp:spPr>
        <a:xfrm>
          <a:off x="525014" y="2715637"/>
          <a:ext cx="1005714" cy="100571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6009C2A-D328-4616-B2E6-D864C2539E3C}">
      <dsp:nvSpPr>
        <dsp:cNvPr id="0" name=""/>
        <dsp:cNvSpPr/>
      </dsp:nvSpPr>
      <dsp:spPr>
        <a:xfrm>
          <a:off x="566592" y="4023275"/>
          <a:ext cx="6333617" cy="804571"/>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86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Partner to offer an FG program </a:t>
          </a:r>
          <a:r>
            <a:rPr lang="en-US" sz="2800" kern="1200" dirty="0">
              <a:solidFill>
                <a:srgbClr val="FFFF00"/>
              </a:solidFill>
            </a:rPr>
            <a:t>(FEM Standards)</a:t>
          </a:r>
          <a:endParaRPr lang="en-US" sz="2800" kern="1200" dirty="0"/>
        </a:p>
      </dsp:txBody>
      <dsp:txXfrm>
        <a:off x="566592" y="4023275"/>
        <a:ext cx="6333617" cy="804571"/>
      </dsp:txXfrm>
    </dsp:sp>
    <dsp:sp modelId="{6386D5BB-6748-45E5-B25B-C3A6AB1D8A9D}">
      <dsp:nvSpPr>
        <dsp:cNvPr id="0" name=""/>
        <dsp:cNvSpPr/>
      </dsp:nvSpPr>
      <dsp:spPr>
        <a:xfrm>
          <a:off x="63735" y="3922703"/>
          <a:ext cx="1005714" cy="100571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5408786" y="-828226"/>
          <a:ext cx="6440325" cy="6440325"/>
        </a:xfrm>
        <a:prstGeom prst="blockArc">
          <a:avLst>
            <a:gd name="adj1" fmla="val 18900000"/>
            <a:gd name="adj2" fmla="val 2700000"/>
            <a:gd name="adj3" fmla="val 335"/>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5E8987-4A2E-4AE1-8FBC-BA9E82BCB982}">
      <dsp:nvSpPr>
        <dsp:cNvPr id="0" name=""/>
        <dsp:cNvSpPr/>
      </dsp:nvSpPr>
      <dsp:spPr>
        <a:xfrm>
          <a:off x="540038" y="367784"/>
          <a:ext cx="5624964" cy="73595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161" tIns="81280" rIns="81280" bIns="81280" numCol="1" spcCol="1270" anchor="ctr" anchorCtr="0">
          <a:noAutofit/>
        </a:bodyPr>
        <a:lstStyle/>
        <a:p>
          <a:pPr marL="0" lvl="0" indent="0" algn="ctr" defTabSz="1422400">
            <a:lnSpc>
              <a:spcPct val="70000"/>
            </a:lnSpc>
            <a:spcBef>
              <a:spcPct val="0"/>
            </a:spcBef>
            <a:spcAft>
              <a:spcPct val="35000"/>
            </a:spcAft>
            <a:buNone/>
          </a:pPr>
          <a:r>
            <a:rPr lang="en-US" sz="3200" b="1" kern="1200" dirty="0"/>
            <a:t>Only admit interns with a graduate degree</a:t>
          </a:r>
        </a:p>
      </dsp:txBody>
      <dsp:txXfrm>
        <a:off x="540038" y="367784"/>
        <a:ext cx="5624964" cy="735951"/>
      </dsp:txXfrm>
    </dsp:sp>
    <dsp:sp modelId="{44790D47-97DD-4947-8EAD-B826C5BF4889}">
      <dsp:nvSpPr>
        <dsp:cNvPr id="0" name=""/>
        <dsp:cNvSpPr/>
      </dsp:nvSpPr>
      <dsp:spPr>
        <a:xfrm>
          <a:off x="0" y="238252"/>
          <a:ext cx="907179" cy="93345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D027314-7BCF-4FD3-A62F-4DD6AF1274C5}">
      <dsp:nvSpPr>
        <dsp:cNvPr id="0" name=""/>
        <dsp:cNvSpPr/>
      </dsp:nvSpPr>
      <dsp:spPr>
        <a:xfrm>
          <a:off x="961976" y="1471902"/>
          <a:ext cx="5203027" cy="735951"/>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161" tIns="60960" rIns="60960" bIns="60960" numCol="1" spcCol="1270" anchor="ctr" anchorCtr="0">
          <a:noAutofit/>
        </a:bodyPr>
        <a:lstStyle/>
        <a:p>
          <a:pPr marL="0" lvl="0" indent="0" algn="l" defTabSz="1066800">
            <a:lnSpc>
              <a:spcPct val="70000"/>
            </a:lnSpc>
            <a:spcBef>
              <a:spcPct val="0"/>
            </a:spcBef>
            <a:spcAft>
              <a:spcPct val="35000"/>
            </a:spcAft>
            <a:buNone/>
          </a:pPr>
          <a:r>
            <a:rPr lang="en-US" sz="2400" kern="1200" dirty="0">
              <a:solidFill>
                <a:schemeClr val="accent4">
                  <a:lumMod val="20000"/>
                  <a:lumOff val="80000"/>
                </a:schemeClr>
              </a:solidFill>
            </a:rPr>
            <a:t>Combine with a graduate degree</a:t>
          </a:r>
        </a:p>
      </dsp:txBody>
      <dsp:txXfrm>
        <a:off x="961976" y="1471902"/>
        <a:ext cx="5203027" cy="735951"/>
      </dsp:txXfrm>
    </dsp:sp>
    <dsp:sp modelId="{BAEC89EC-3F14-433C-BA38-E841FC8674B3}">
      <dsp:nvSpPr>
        <dsp:cNvPr id="0" name=""/>
        <dsp:cNvSpPr/>
      </dsp:nvSpPr>
      <dsp:spPr>
        <a:xfrm>
          <a:off x="524669" y="1429630"/>
          <a:ext cx="874613" cy="820493"/>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0B8BFE-AEAE-4E34-91B0-954121A078FA}">
      <dsp:nvSpPr>
        <dsp:cNvPr id="0" name=""/>
        <dsp:cNvSpPr/>
      </dsp:nvSpPr>
      <dsp:spPr>
        <a:xfrm>
          <a:off x="961976" y="2576019"/>
          <a:ext cx="5203027" cy="735951"/>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20000"/>
                  <a:lumOff val="80000"/>
                </a:schemeClr>
              </a:solidFill>
            </a:rPr>
            <a:t>Form a consortium with an institution to offer graduate degree</a:t>
          </a:r>
        </a:p>
      </dsp:txBody>
      <dsp:txXfrm>
        <a:off x="961976" y="2576019"/>
        <a:ext cx="5203027" cy="735951"/>
      </dsp:txXfrm>
    </dsp:sp>
    <dsp:sp modelId="{19BFC022-6E77-4D3E-B338-E08C3AF9ED6C}">
      <dsp:nvSpPr>
        <dsp:cNvPr id="0" name=""/>
        <dsp:cNvSpPr/>
      </dsp:nvSpPr>
      <dsp:spPr>
        <a:xfrm>
          <a:off x="524669" y="2533748"/>
          <a:ext cx="874613" cy="820493"/>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A31650D-106A-4137-886A-E6E31706977F}">
      <dsp:nvSpPr>
        <dsp:cNvPr id="0" name=""/>
        <dsp:cNvSpPr/>
      </dsp:nvSpPr>
      <dsp:spPr>
        <a:xfrm>
          <a:off x="540038" y="3680137"/>
          <a:ext cx="5624964" cy="735951"/>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20000"/>
                  <a:lumOff val="80000"/>
                </a:schemeClr>
              </a:solidFill>
            </a:rPr>
            <a:t>Partner to offer an FG program</a:t>
          </a:r>
        </a:p>
      </dsp:txBody>
      <dsp:txXfrm>
        <a:off x="540038" y="3680137"/>
        <a:ext cx="5624964" cy="735951"/>
      </dsp:txXfrm>
    </dsp:sp>
    <dsp:sp modelId="{6386D5BB-6748-45E5-B25B-C3A6AB1D8A9D}">
      <dsp:nvSpPr>
        <dsp:cNvPr id="0" name=""/>
        <dsp:cNvSpPr/>
      </dsp:nvSpPr>
      <dsp:spPr>
        <a:xfrm>
          <a:off x="102732" y="3637866"/>
          <a:ext cx="874613" cy="82049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5135164" y="-787948"/>
          <a:ext cx="6125594" cy="6125594"/>
        </a:xfrm>
        <a:prstGeom prst="blockArc">
          <a:avLst>
            <a:gd name="adj1" fmla="val 18900000"/>
            <a:gd name="adj2" fmla="val 2700000"/>
            <a:gd name="adj3" fmla="val 353"/>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22724" y="349780"/>
          <a:ext cx="4030295" cy="69992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566" tIns="66040" rIns="66040" bIns="66040" numCol="1" spcCol="1270" anchor="ctr" anchorCtr="0">
          <a:noAutofit/>
        </a:bodyPr>
        <a:lstStyle/>
        <a:p>
          <a:pPr marL="0" lvl="0" indent="0" algn="ctr" defTabSz="1155700">
            <a:lnSpc>
              <a:spcPct val="70000"/>
            </a:lnSpc>
            <a:spcBef>
              <a:spcPct val="0"/>
            </a:spcBef>
            <a:spcAft>
              <a:spcPct val="35000"/>
            </a:spcAft>
            <a:buNone/>
          </a:pPr>
          <a:r>
            <a:rPr lang="en-US" sz="2600" b="1" kern="1200" baseline="0" dirty="0"/>
            <a:t>Only admit interns with a graduate degree</a:t>
          </a:r>
        </a:p>
      </dsp:txBody>
      <dsp:txXfrm>
        <a:off x="522724" y="349780"/>
        <a:ext cx="4030295" cy="699925"/>
      </dsp:txXfrm>
    </dsp:sp>
    <dsp:sp modelId="{44790D47-97DD-4947-8EAD-B826C5BF4889}">
      <dsp:nvSpPr>
        <dsp:cNvPr id="0" name=""/>
        <dsp:cNvSpPr/>
      </dsp:nvSpPr>
      <dsp:spPr>
        <a:xfrm>
          <a:off x="0" y="255557"/>
          <a:ext cx="937095" cy="82982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924008" y="1399851"/>
          <a:ext cx="3629011" cy="699925"/>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566"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a:t>
          </a:r>
        </a:p>
      </dsp:txBody>
      <dsp:txXfrm>
        <a:off x="924008" y="1399851"/>
        <a:ext cx="3629011" cy="699925"/>
      </dsp:txXfrm>
    </dsp:sp>
    <dsp:sp modelId="{BAEC89EC-3F14-433C-BA38-E841FC8674B3}">
      <dsp:nvSpPr>
        <dsp:cNvPr id="0" name=""/>
        <dsp:cNvSpPr/>
      </dsp:nvSpPr>
      <dsp:spPr>
        <a:xfrm>
          <a:off x="508107" y="1359649"/>
          <a:ext cx="831800" cy="780329"/>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924008" y="2449921"/>
          <a:ext cx="3629011" cy="699925"/>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56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Form a consortium to offer a graduate degree </a:t>
          </a:r>
        </a:p>
      </dsp:txBody>
      <dsp:txXfrm>
        <a:off x="924008" y="2449921"/>
        <a:ext cx="3629011" cy="699925"/>
      </dsp:txXfrm>
    </dsp:sp>
    <dsp:sp modelId="{19BFC022-6E77-4D3E-B338-E08C3AF9ED6C}">
      <dsp:nvSpPr>
        <dsp:cNvPr id="0" name=""/>
        <dsp:cNvSpPr/>
      </dsp:nvSpPr>
      <dsp:spPr>
        <a:xfrm>
          <a:off x="508107" y="2409719"/>
          <a:ext cx="831800" cy="780329"/>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22724" y="3499991"/>
          <a:ext cx="4030295" cy="699925"/>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56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22724" y="3499991"/>
        <a:ext cx="4030295" cy="699925"/>
      </dsp:txXfrm>
    </dsp:sp>
    <dsp:sp modelId="{6386D5BB-6748-45E5-B25B-C3A6AB1D8A9D}">
      <dsp:nvSpPr>
        <dsp:cNvPr id="0" name=""/>
        <dsp:cNvSpPr/>
      </dsp:nvSpPr>
      <dsp:spPr>
        <a:xfrm>
          <a:off x="106824" y="3459789"/>
          <a:ext cx="831800" cy="780329"/>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66040" rIns="66040" bIns="66040" numCol="1" spcCol="1270" anchor="ctr" anchorCtr="0">
          <a:noAutofit/>
        </a:bodyPr>
        <a:lstStyle/>
        <a:p>
          <a:pPr marL="0" lvl="0" indent="0" algn="ctr" defTabSz="1155700">
            <a:lnSpc>
              <a:spcPct val="70000"/>
            </a:lnSpc>
            <a:spcBef>
              <a:spcPct val="0"/>
            </a:spcBef>
            <a:spcAft>
              <a:spcPct val="35000"/>
            </a:spcAft>
            <a:buNone/>
          </a:pPr>
          <a:r>
            <a:rPr lang="en-US" sz="2600" b="1" kern="1200" baseline="0" dirty="0"/>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kern="1200" dirty="0">
              <a:solidFill>
                <a:schemeClr val="accent4">
                  <a:lumMod val="20000"/>
                  <a:lumOff val="80000"/>
                </a:schemeClr>
              </a:solidFill>
            </a:rPr>
            <a:t>Combine with a graduate degree</a:t>
          </a: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Form a consortium to offer a graduate degree </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71120" rIns="71120" bIns="71120" numCol="1" spcCol="1270" anchor="ctr" anchorCtr="0">
          <a:noAutofit/>
        </a:bodyPr>
        <a:lstStyle/>
        <a:p>
          <a:pPr marL="0" lvl="0" indent="0" algn="ctr" defTabSz="1244600">
            <a:lnSpc>
              <a:spcPct val="70000"/>
            </a:lnSpc>
            <a:spcBef>
              <a:spcPct val="0"/>
            </a:spcBef>
            <a:spcAft>
              <a:spcPct val="35000"/>
            </a:spcAft>
            <a:buNone/>
          </a:pPr>
          <a:r>
            <a:rPr lang="en-US" sz="2800" b="1" kern="1200" dirty="0">
              <a:solidFill>
                <a:schemeClr val="bg1"/>
              </a:solidFill>
            </a:rPr>
            <a:t>Combine with a graduate degree</a:t>
          </a: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Form a consortium to offer a graduate degree </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71120" rIns="71120" bIns="71120" numCol="1" spcCol="1270" anchor="ctr" anchorCtr="0">
          <a:noAutofit/>
        </a:bodyPr>
        <a:lstStyle/>
        <a:p>
          <a:pPr marL="0" lvl="0" indent="0" algn="ctr" defTabSz="1244600">
            <a:lnSpc>
              <a:spcPct val="70000"/>
            </a:lnSpc>
            <a:spcBef>
              <a:spcPct val="0"/>
            </a:spcBef>
            <a:spcAft>
              <a:spcPct val="35000"/>
            </a:spcAft>
            <a:buNone/>
          </a:pPr>
          <a:r>
            <a:rPr lang="en-US" sz="2800" b="1" kern="1200" dirty="0">
              <a:solidFill>
                <a:schemeClr val="bg1"/>
              </a:solidFill>
            </a:rPr>
            <a:t>Combine with a graduate degree</a:t>
          </a: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Form a consortium to offer a graduate degree </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F2E3-77D9-49FE-8507-45BF5598FB53}">
      <dsp:nvSpPr>
        <dsp:cNvPr id="0" name=""/>
        <dsp:cNvSpPr/>
      </dsp:nvSpPr>
      <dsp:spPr>
        <a:xfrm>
          <a:off x="-4946136" y="-759111"/>
          <a:ext cx="5900268" cy="5900268"/>
        </a:xfrm>
        <a:prstGeom prst="blockArc">
          <a:avLst>
            <a:gd name="adj1" fmla="val 18900000"/>
            <a:gd name="adj2" fmla="val 2700000"/>
            <a:gd name="adj3" fmla="val 36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C51BFB-CBC5-49AB-B2E2-832E62D74A12}">
      <dsp:nvSpPr>
        <dsp:cNvPr id="0" name=""/>
        <dsp:cNvSpPr/>
      </dsp:nvSpPr>
      <dsp:spPr>
        <a:xfrm>
          <a:off x="503462" y="336891"/>
          <a:ext cx="3824789" cy="67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70000"/>
            </a:lnSpc>
            <a:spcBef>
              <a:spcPct val="0"/>
            </a:spcBef>
            <a:spcAft>
              <a:spcPct val="35000"/>
            </a:spcAft>
            <a:buNone/>
          </a:pPr>
          <a:r>
            <a:rPr lang="en-US" sz="2000" b="0" kern="1200" baseline="0" dirty="0">
              <a:solidFill>
                <a:schemeClr val="accent4">
                  <a:lumMod val="20000"/>
                  <a:lumOff val="80000"/>
                </a:schemeClr>
              </a:solidFill>
            </a:rPr>
            <a:t>Only admit interns with a graduate degree</a:t>
          </a:r>
        </a:p>
      </dsp:txBody>
      <dsp:txXfrm>
        <a:off x="503462" y="336891"/>
        <a:ext cx="3824789" cy="674133"/>
      </dsp:txXfrm>
    </dsp:sp>
    <dsp:sp modelId="{44790D47-97DD-4947-8EAD-B826C5BF4889}">
      <dsp:nvSpPr>
        <dsp:cNvPr id="0" name=""/>
        <dsp:cNvSpPr/>
      </dsp:nvSpPr>
      <dsp:spPr>
        <a:xfrm>
          <a:off x="0" y="246140"/>
          <a:ext cx="902564" cy="7992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B33315-73D7-4682-AB8F-4B6CD5A7B805}">
      <dsp:nvSpPr>
        <dsp:cNvPr id="0" name=""/>
        <dsp:cNvSpPr/>
      </dsp:nvSpPr>
      <dsp:spPr>
        <a:xfrm>
          <a:off x="889959" y="1348267"/>
          <a:ext cx="3438293" cy="6741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71120" rIns="71120" bIns="71120" numCol="1" spcCol="1270" anchor="ctr" anchorCtr="0">
          <a:noAutofit/>
        </a:bodyPr>
        <a:lstStyle/>
        <a:p>
          <a:pPr marL="0" lvl="0" indent="0" algn="ctr" defTabSz="1244600">
            <a:lnSpc>
              <a:spcPct val="70000"/>
            </a:lnSpc>
            <a:spcBef>
              <a:spcPct val="0"/>
            </a:spcBef>
            <a:spcAft>
              <a:spcPct val="35000"/>
            </a:spcAft>
            <a:buNone/>
          </a:pPr>
          <a:r>
            <a:rPr lang="en-US" sz="2800" b="1" kern="1200" dirty="0">
              <a:solidFill>
                <a:schemeClr val="bg1"/>
              </a:solidFill>
            </a:rPr>
            <a:t>Combine with a graduate degree</a:t>
          </a:r>
        </a:p>
      </dsp:txBody>
      <dsp:txXfrm>
        <a:off x="889959" y="1348267"/>
        <a:ext cx="3438293" cy="674133"/>
      </dsp:txXfrm>
    </dsp:sp>
    <dsp:sp modelId="{BAEC89EC-3F14-433C-BA38-E841FC8674B3}">
      <dsp:nvSpPr>
        <dsp:cNvPr id="0" name=""/>
        <dsp:cNvSpPr/>
      </dsp:nvSpPr>
      <dsp:spPr>
        <a:xfrm>
          <a:off x="489384" y="1309547"/>
          <a:ext cx="801149" cy="751574"/>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68BCA5-6256-4F47-A720-4CBE29FE67AC}">
      <dsp:nvSpPr>
        <dsp:cNvPr id="0" name=""/>
        <dsp:cNvSpPr/>
      </dsp:nvSpPr>
      <dsp:spPr>
        <a:xfrm>
          <a:off x="889959" y="2359643"/>
          <a:ext cx="3438293" cy="67413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Form a consortium to offer a graduate degree </a:t>
          </a:r>
        </a:p>
      </dsp:txBody>
      <dsp:txXfrm>
        <a:off x="889959" y="2359643"/>
        <a:ext cx="3438293" cy="674133"/>
      </dsp:txXfrm>
    </dsp:sp>
    <dsp:sp modelId="{19BFC022-6E77-4D3E-B338-E08C3AF9ED6C}">
      <dsp:nvSpPr>
        <dsp:cNvPr id="0" name=""/>
        <dsp:cNvSpPr/>
      </dsp:nvSpPr>
      <dsp:spPr>
        <a:xfrm>
          <a:off x="489384" y="2320923"/>
          <a:ext cx="801149" cy="751574"/>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FEBFB6-6C10-4495-87E6-C49D9A38DC8D}">
      <dsp:nvSpPr>
        <dsp:cNvPr id="0" name=""/>
        <dsp:cNvSpPr/>
      </dsp:nvSpPr>
      <dsp:spPr>
        <a:xfrm>
          <a:off x="503462" y="3371019"/>
          <a:ext cx="3824789" cy="6741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509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20000"/>
                  <a:lumOff val="80000"/>
                </a:schemeClr>
              </a:solidFill>
            </a:rPr>
            <a:t>Partner to offer an FG program</a:t>
          </a:r>
        </a:p>
      </dsp:txBody>
      <dsp:txXfrm>
        <a:off x="503462" y="3371019"/>
        <a:ext cx="3824789" cy="674133"/>
      </dsp:txXfrm>
    </dsp:sp>
    <dsp:sp modelId="{6386D5BB-6748-45E5-B25B-C3A6AB1D8A9D}">
      <dsp:nvSpPr>
        <dsp:cNvPr id="0" name=""/>
        <dsp:cNvSpPr/>
      </dsp:nvSpPr>
      <dsp:spPr>
        <a:xfrm>
          <a:off x="102888" y="3332299"/>
          <a:ext cx="801149" cy="751574"/>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8D48E-AC75-46A7-A30B-7A9E1DDEF091}" type="datetimeFigureOut">
              <a:rPr lang="en-US" smtClean="0"/>
              <a:t>11/20/2020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9E784-4C3A-485C-BD4C-2589501E66EF}" type="slidenum">
              <a:rPr lang="en-US" smtClean="0"/>
              <a:t>‹#›</a:t>
            </a:fld>
            <a:endParaRPr lang="en-US"/>
          </a:p>
        </p:txBody>
      </p:sp>
    </p:spTree>
    <p:extLst>
      <p:ext uri="{BB962C8B-B14F-4D97-AF65-F5344CB8AC3E}">
        <p14:creationId xmlns:p14="http://schemas.microsoft.com/office/powerpoint/2010/main" val="309223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9E784-4C3A-485C-BD4C-2589501E66EF}" type="slidenum">
              <a:rPr lang="en-US" smtClean="0"/>
              <a:t>1</a:t>
            </a:fld>
            <a:endParaRPr lang="en-US"/>
          </a:p>
        </p:txBody>
      </p:sp>
    </p:spTree>
    <p:extLst>
      <p:ext uri="{BB962C8B-B14F-4D97-AF65-F5344CB8AC3E}">
        <p14:creationId xmlns:p14="http://schemas.microsoft.com/office/powerpoint/2010/main" val="298797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lumMod val="50000"/>
                  </a:schemeClr>
                </a:solidFill>
                <a:latin typeface="+mn-lt"/>
              </a:rPr>
              <a:t>Here are some updates about decisions recently made by the ACEND Board. </a:t>
            </a:r>
          </a:p>
          <a:p>
            <a:endParaRPr lang="en-US" sz="1200" dirty="0">
              <a:solidFill>
                <a:schemeClr val="tx2">
                  <a:lumMod val="50000"/>
                </a:schemeClr>
              </a:solidFill>
              <a:latin typeface="+mn-lt"/>
            </a:endParaRPr>
          </a:p>
          <a:p>
            <a:r>
              <a:rPr lang="en-US" sz="1200" dirty="0">
                <a:solidFill>
                  <a:schemeClr val="tx2">
                    <a:lumMod val="50000"/>
                  </a:schemeClr>
                </a:solidFill>
                <a:latin typeface="+mn-lt"/>
              </a:rPr>
              <a:t>During its August 2020 meeting, the ACEND Board lifted the moratorium on Didactic Programs in Dietetics</a:t>
            </a:r>
          </a:p>
          <a:p>
            <a:r>
              <a:rPr lang="en-US" sz="1200" dirty="0">
                <a:solidFill>
                  <a:schemeClr val="tx2">
                    <a:lumMod val="50000"/>
                  </a:schemeClr>
                </a:solidFill>
                <a:latin typeface="+mn-lt"/>
              </a:rPr>
              <a:t>During its October 2020 meeting, the ACEND Board waived the substantive change fee for programs adding a graduate degree. This is to help assist programs in meeting the CDR graduate requirement.  From now until December 31, 2023 the Board will not charge a fee to any program moving to the graduate level.</a:t>
            </a:r>
          </a:p>
          <a:p>
            <a:endParaRPr lang="en-US" dirty="0"/>
          </a:p>
          <a:p>
            <a:r>
              <a:rPr lang="en-US" sz="1200" b="0" dirty="0">
                <a:solidFill>
                  <a:srgbClr val="FF0000"/>
                </a:solidFill>
                <a:highlight>
                  <a:srgbClr val="FFFF00"/>
                </a:highlight>
                <a:latin typeface="+mn-lt"/>
              </a:rPr>
              <a:t>At its October meeting, the ACEND Board made a decision to no longer use the pass rate policy as a primary factor in making accreditation decisions. This is in line with how many other accreditors. Passing the RDN or NDTR exam is a VERY important outcome for graduates of ACEND accredited programs; however, programs will no longer be reviewed solely based on their graduates’ pass rate level. There are other indicators of program quality that the board will take into consideration to ensure a more holistic review of the quality of our programs. </a:t>
            </a:r>
            <a:endParaRPr lang="en-US" b="0" dirty="0"/>
          </a:p>
        </p:txBody>
      </p:sp>
      <p:sp>
        <p:nvSpPr>
          <p:cNvPr id="4" name="Slide Number Placeholder 3"/>
          <p:cNvSpPr>
            <a:spLocks noGrp="1"/>
          </p:cNvSpPr>
          <p:nvPr>
            <p:ph type="sldNum" sz="quarter" idx="5"/>
          </p:nvPr>
        </p:nvSpPr>
        <p:spPr/>
        <p:txBody>
          <a:bodyPr/>
          <a:lstStyle/>
          <a:p>
            <a:fld id="{8A49E784-4C3A-485C-BD4C-2589501E66EF}" type="slidenum">
              <a:rPr lang="en-US" smtClean="0"/>
              <a:t>10</a:t>
            </a:fld>
            <a:endParaRPr lang="en-US"/>
          </a:p>
        </p:txBody>
      </p:sp>
    </p:spTree>
    <p:extLst>
      <p:ext uri="{BB962C8B-B14F-4D97-AF65-F5344CB8AC3E}">
        <p14:creationId xmlns:p14="http://schemas.microsoft.com/office/powerpoint/2010/main" val="286633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an update on where we are in the process for the Future education model standards. As you have heard, the FEM programs are being accepted as demonstration programs in cohorts. </a:t>
            </a:r>
          </a:p>
          <a:p>
            <a:endParaRPr lang="en-US" baseline="0" dirty="0">
              <a:solidFill>
                <a:schemeClr val="accent1">
                  <a:lumMod val="50000"/>
                </a:schemeClr>
              </a:solidFill>
            </a:endParaRPr>
          </a:p>
          <a:p>
            <a:r>
              <a:rPr lang="en-US" dirty="0">
                <a:solidFill>
                  <a:schemeClr val="accent1">
                    <a:lumMod val="50000"/>
                  </a:schemeClr>
                </a:solidFill>
              </a:rPr>
              <a:t>In Cohorts 1, 2 and 3, </a:t>
            </a:r>
            <a:r>
              <a:rPr lang="en-US" dirty="0"/>
              <a:t>ACEND Accredited 30 Future Graduate Programs and 3 Future Bachelor’s. </a:t>
            </a:r>
          </a:p>
          <a:p>
            <a:r>
              <a:rPr lang="en-US" dirty="0"/>
              <a:t>Overall, 25 programs remain in process.</a:t>
            </a:r>
          </a:p>
          <a:p>
            <a:r>
              <a:rPr lang="en-US" dirty="0">
                <a:solidFill>
                  <a:schemeClr val="accent1">
                    <a:lumMod val="50000"/>
                  </a:schemeClr>
                </a:solidFill>
              </a:rPr>
              <a:t>For Cohort 4, the a</a:t>
            </a:r>
            <a:r>
              <a:rPr lang="en-US" dirty="0"/>
              <a:t>pplications were reviewed this spring and we have 28 programs in process.</a:t>
            </a:r>
            <a:endParaRPr lang="en-US" sz="1600" dirty="0"/>
          </a:p>
          <a:p>
            <a:endParaRPr lang="en-US" baseline="0" dirty="0"/>
          </a:p>
          <a:p>
            <a:r>
              <a:rPr lang="en-US" baseline="0" dirty="0"/>
              <a:t>We have issued the call for applications for cohort 5. Those applications are due December 2, 2020. The application can be found on the ACEND website at the link shown on this screen</a:t>
            </a:r>
          </a:p>
          <a:p>
            <a:endParaRPr lang="en-US" baseline="0" dirty="0"/>
          </a:p>
          <a:p>
            <a:endParaRPr lang="en-US" baseline="0" dirty="0"/>
          </a:p>
        </p:txBody>
      </p:sp>
    </p:spTree>
    <p:extLst>
      <p:ext uri="{BB962C8B-B14F-4D97-AF65-F5344CB8AC3E}">
        <p14:creationId xmlns:p14="http://schemas.microsoft.com/office/powerpoint/2010/main" val="157495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remind our programs that all information about the Future Education Model data that was collected for the development of the FEM standards, the rationale document and any new data and results are being shared on the ACEND FEM webpage. </a:t>
            </a:r>
          </a:p>
          <a:p>
            <a:endParaRPr lang="en-US" dirty="0"/>
          </a:p>
          <a:p>
            <a:r>
              <a:rPr lang="en-US" dirty="0"/>
              <a:t> </a:t>
            </a:r>
          </a:p>
        </p:txBody>
      </p:sp>
      <p:sp>
        <p:nvSpPr>
          <p:cNvPr id="4" name="Slide Number Placeholder 3"/>
          <p:cNvSpPr>
            <a:spLocks noGrp="1"/>
          </p:cNvSpPr>
          <p:nvPr>
            <p:ph type="sldNum" sz="quarter" idx="5"/>
          </p:nvPr>
        </p:nvSpPr>
        <p:spPr/>
        <p:txBody>
          <a:bodyPr/>
          <a:lstStyle/>
          <a:p>
            <a:fld id="{8A49E784-4C3A-485C-BD4C-2589501E66EF}" type="slidenum">
              <a:rPr lang="en-US" smtClean="0"/>
              <a:t>12</a:t>
            </a:fld>
            <a:endParaRPr lang="en-US"/>
          </a:p>
        </p:txBody>
      </p:sp>
    </p:spTree>
    <p:extLst>
      <p:ext uri="{BB962C8B-B14F-4D97-AF65-F5344CB8AC3E}">
        <p14:creationId xmlns:p14="http://schemas.microsoft.com/office/powerpoint/2010/main" val="309246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ACEND developed the rationale document on the Future Education Model which is posted on the ACEND future model webpage you see on the screen.</a:t>
            </a:r>
            <a:r>
              <a:rPr lang="en-US" b="0" i="0" dirty="0">
                <a:solidFill>
                  <a:srgbClr val="313131"/>
                </a:solidFill>
                <a:effectLst/>
                <a:latin typeface="Open Sans"/>
              </a:rPr>
              <a:t> The rationale document details all the data collected in multiple projects with stakeholders about this new model for education of nutrition and dietetics practitioners. We continue to add and update this document and on this webpage we share the results of each step of the process.  We are beginning to post the results of surveys collected from the demonstration programs. Recently, we added a link to the recorded presentation that I provided during the April 2020 Town Hall on the results of the program director surveys that were collected in 2018 and 2019.  </a:t>
            </a:r>
            <a:r>
              <a:rPr lang="en-US" b="1" i="0" dirty="0">
                <a:solidFill>
                  <a:srgbClr val="313131"/>
                </a:solidFill>
                <a:effectLst/>
                <a:latin typeface="Open Sans"/>
              </a:rPr>
              <a:t>(Long you may expand if you want about doing more analyses and presentations; for example about the poster you had at FNCE which we may post here too and upcoming analyses). </a:t>
            </a:r>
            <a:endParaRPr lang="en-US" b="1" dirty="0"/>
          </a:p>
        </p:txBody>
      </p:sp>
      <p:sp>
        <p:nvSpPr>
          <p:cNvPr id="4" name="Slide Number Placeholder 3"/>
          <p:cNvSpPr>
            <a:spLocks noGrp="1"/>
          </p:cNvSpPr>
          <p:nvPr>
            <p:ph type="sldNum" sz="quarter" idx="5"/>
          </p:nvPr>
        </p:nvSpPr>
        <p:spPr/>
        <p:txBody>
          <a:bodyPr/>
          <a:lstStyle/>
          <a:p>
            <a:fld id="{8A49E784-4C3A-485C-BD4C-2589501E66EF}" type="slidenum">
              <a:rPr lang="en-US" smtClean="0"/>
              <a:t>13</a:t>
            </a:fld>
            <a:endParaRPr lang="en-US"/>
          </a:p>
        </p:txBody>
      </p:sp>
    </p:spTree>
    <p:extLst>
      <p:ext uri="{BB962C8B-B14F-4D97-AF65-F5344CB8AC3E}">
        <p14:creationId xmlns:p14="http://schemas.microsoft.com/office/powerpoint/2010/main" val="399671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ACEND is happy to announce a new accreditation system with a program director </a:t>
            </a:r>
            <a:r>
              <a:rPr lang="en-US" sz="1800" dirty="0">
                <a:effectLst/>
                <a:highlight>
                  <a:srgbClr val="FFFF00"/>
                </a:highlight>
                <a:latin typeface="Calibri" panose="020F0502020204030204" pitchFamily="34" charset="0"/>
                <a:ea typeface="Calibri" panose="020F0502020204030204" pitchFamily="34" charset="0"/>
              </a:rPr>
              <a:t>and program reviewer</a:t>
            </a:r>
            <a:r>
              <a:rPr lang="en-US" sz="1800" dirty="0">
                <a:effectLst/>
                <a:latin typeface="Calibri" panose="020F0502020204030204" pitchFamily="34" charset="0"/>
                <a:ea typeface="Calibri" panose="020F0502020204030204" pitchFamily="34" charset="0"/>
              </a:rPr>
              <a:t> portal. On</a:t>
            </a:r>
            <a:r>
              <a:rPr lang="en-US" sz="1800" dirty="0">
                <a:effectLst/>
                <a:highlight>
                  <a:srgbClr val="FFFF00"/>
                </a:highlight>
                <a:latin typeface="Calibri" panose="020F0502020204030204" pitchFamily="34" charset="0"/>
                <a:ea typeface="Calibri" panose="020F0502020204030204" pitchFamily="34" charset="0"/>
              </a:rPr>
              <a:t>n</a:t>
            </a:r>
            <a:r>
              <a:rPr lang="en-US" sz="1800" dirty="0">
                <a:effectLst/>
                <a:latin typeface="Calibri" panose="020F0502020204030204" pitchFamily="34" charset="0"/>
                <a:ea typeface="Calibri" panose="020F0502020204030204" pitchFamily="34" charset="0"/>
              </a:rPr>
              <a:t> October 27, all program directors received an email about this portal with directions on how to use it and complete their annual report. The annual report is due December 18, 2020.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rPr>
              <a:t>On October 29, program reviewers received instructions about accessing the portal to complete their program reviewer profiles and upload a new CV. We ask that each reviewer complete their profile and upload their CV by November 9, 2020.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system was developed to improve the ACEND stakeholder experience with accreditation tasks as well as increase efficiency of ACEND’s processes. It should be easy to use and is based on Microsoft dynamics.  The portal can be accessed from the ACEND website under the program directors’ section.”</a:t>
            </a:r>
          </a:p>
          <a:p>
            <a:endParaRPr lang="en-US" dirty="0"/>
          </a:p>
        </p:txBody>
      </p:sp>
      <p:sp>
        <p:nvSpPr>
          <p:cNvPr id="4" name="Slide Number Placeholder 3"/>
          <p:cNvSpPr>
            <a:spLocks noGrp="1"/>
          </p:cNvSpPr>
          <p:nvPr>
            <p:ph type="sldNum" sz="quarter" idx="5"/>
          </p:nvPr>
        </p:nvSpPr>
        <p:spPr/>
        <p:txBody>
          <a:bodyPr/>
          <a:lstStyle/>
          <a:p>
            <a:fld id="{B6627DD1-2BD4-49FC-97FB-470221F3514C}" type="slidenum">
              <a:rPr lang="en-US" smtClean="0"/>
              <a:t>14</a:t>
            </a:fld>
            <a:endParaRPr lang="en-US"/>
          </a:p>
        </p:txBody>
      </p:sp>
    </p:spTree>
    <p:extLst>
      <p:ext uri="{BB962C8B-B14F-4D97-AF65-F5344CB8AC3E}">
        <p14:creationId xmlns:p14="http://schemas.microsoft.com/office/powerpoint/2010/main" val="3471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ACEND has a new webpage dedicated to diversity, equity and inclusion. On this webpage, ACEND is gathering DEI noteworthy practices. If your program is engaged in a noteworthy practice to increase the diversity of students enrolled in your program, or to provide students with experiences in this area, or any other valuable practices, we encourage you to submit your work.  These noteworthy practices will be reviewed by ACEND’s diversity, equity and inclusion task force</a:t>
            </a:r>
          </a:p>
          <a:p>
            <a:endParaRPr lang="en-US" dirty="0"/>
          </a:p>
        </p:txBody>
      </p:sp>
      <p:sp>
        <p:nvSpPr>
          <p:cNvPr id="4" name="Slide Number Placeholder 3"/>
          <p:cNvSpPr>
            <a:spLocks noGrp="1"/>
          </p:cNvSpPr>
          <p:nvPr>
            <p:ph type="sldNum" sz="quarter" idx="5"/>
          </p:nvPr>
        </p:nvSpPr>
        <p:spPr/>
        <p:txBody>
          <a:bodyPr/>
          <a:lstStyle/>
          <a:p>
            <a:fld id="{8A49E784-4C3A-485C-BD4C-2589501E66EF}" type="slidenum">
              <a:rPr lang="en-US" smtClean="0"/>
              <a:t>15</a:t>
            </a:fld>
            <a:endParaRPr lang="en-US"/>
          </a:p>
        </p:txBody>
      </p:sp>
    </p:spTree>
    <p:extLst>
      <p:ext uri="{BB962C8B-B14F-4D97-AF65-F5344CB8AC3E}">
        <p14:creationId xmlns:p14="http://schemas.microsoft.com/office/powerpoint/2010/main" val="391912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from ACEND is a Leadership certificate training. </a:t>
            </a:r>
            <a:r>
              <a:rPr lang="en-US" b="0" i="0" dirty="0">
                <a:solidFill>
                  <a:srgbClr val="313131"/>
                </a:solidFill>
                <a:effectLst/>
                <a:latin typeface="Open Sans"/>
              </a:rPr>
              <a:t>This certificate program will provide ACEND</a:t>
            </a:r>
            <a:r>
              <a:rPr lang="en-US" b="0" i="0" baseline="30000" dirty="0">
                <a:solidFill>
                  <a:srgbClr val="313131"/>
                </a:solidFill>
                <a:effectLst/>
                <a:latin typeface="Open Sans"/>
              </a:rPr>
              <a:t>®</a:t>
            </a:r>
            <a:r>
              <a:rPr lang="en-US" b="0" i="0" dirty="0">
                <a:solidFill>
                  <a:srgbClr val="313131"/>
                </a:solidFill>
                <a:effectLst/>
                <a:latin typeface="Open Sans"/>
              </a:rPr>
              <a:t> stakeholders with training to build leadership skills and improve communication and management skills. It includes eight modules that were chosen from the Academy's Leadership Training Courses. These modules are discounted for ACEND stakeholders. </a:t>
            </a:r>
            <a:endParaRPr lang="en-US" dirty="0"/>
          </a:p>
          <a:p>
            <a:endParaRPr lang="en-US" sz="1200" b="0" i="0" kern="1200" dirty="0">
              <a:solidFill>
                <a:schemeClr val="tx1"/>
              </a:solidFill>
              <a:effectLst/>
              <a:latin typeface="+mn-lt"/>
              <a:ea typeface="+mn-ea"/>
              <a:cs typeface="+mn-cs"/>
            </a:endParaRPr>
          </a:p>
          <a:p>
            <a:r>
              <a:rPr lang="en-US" b="0" i="0" dirty="0">
                <a:solidFill>
                  <a:srgbClr val="313131"/>
                </a:solidFill>
                <a:effectLst/>
                <a:latin typeface="Open Sans"/>
              </a:rPr>
              <a:t>To access these modules go to the ACEND training and resources section and select “</a:t>
            </a:r>
            <a:r>
              <a:rPr lang="en-US" sz="1200" b="0" dirty="0">
                <a:solidFill>
                  <a:srgbClr val="313131"/>
                </a:solidFill>
                <a:effectLst/>
                <a:latin typeface="+mn-lt"/>
              </a:rPr>
              <a:t>ACEND Certificate Program and Accreditation Webinars”</a:t>
            </a: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16</a:t>
            </a:fld>
            <a:endParaRPr lang="en-US"/>
          </a:p>
        </p:txBody>
      </p:sp>
    </p:spTree>
    <p:extLst>
      <p:ext uri="{BB962C8B-B14F-4D97-AF65-F5344CB8AC3E}">
        <p14:creationId xmlns:p14="http://schemas.microsoft.com/office/powerpoint/2010/main" val="110248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under </a:t>
            </a:r>
            <a:r>
              <a:rPr lang="en-US" b="0" dirty="0"/>
              <a:t>the </a:t>
            </a:r>
            <a:r>
              <a:rPr lang="en-US" sz="1200" b="0" dirty="0">
                <a:solidFill>
                  <a:srgbClr val="313131"/>
                </a:solidFill>
                <a:effectLst/>
                <a:latin typeface="+mn-lt"/>
              </a:rPr>
              <a:t>ACEND Certificate Program and Accreditation Webinars page, you will find several </a:t>
            </a:r>
            <a:r>
              <a:rPr lang="en-US" b="0" dirty="0"/>
              <a:t>modules </a:t>
            </a:r>
            <a:r>
              <a:rPr lang="en-US" dirty="0"/>
              <a:t>specifically for program directors.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program director webinar on the 2017 Standards is designed to help dietetic education program directors learn the latest accreditation standards and specific details on how to prepare for self-study reports, program assessment reports, and site visits. These modules include the content of the in-person program director workshops. </a:t>
            </a:r>
          </a:p>
          <a:p>
            <a:endParaRPr lang="en-US" sz="1200" b="0" i="0" kern="1200" baseline="0" dirty="0">
              <a:solidFill>
                <a:schemeClr val="tx1"/>
              </a:solidFill>
              <a:effectLst/>
              <a:latin typeface="+mn-lt"/>
              <a:ea typeface="+mn-ea"/>
              <a:cs typeface="+mn-cs"/>
            </a:endParaRPr>
          </a:p>
          <a:p>
            <a:r>
              <a:rPr lang="en-US" b="0" i="0" dirty="0">
                <a:solidFill>
                  <a:srgbClr val="313131"/>
                </a:solidFill>
                <a:effectLst/>
                <a:latin typeface="Open Sans"/>
              </a:rPr>
              <a:t>New this year is the competency based education and assessment training that was added based on requests from our program directors.  This virtual training was recorded live and presented by ACEND</a:t>
            </a:r>
            <a:r>
              <a:rPr lang="en-US" b="0" i="0" baseline="30000" dirty="0">
                <a:solidFill>
                  <a:srgbClr val="313131"/>
                </a:solidFill>
                <a:effectLst/>
                <a:latin typeface="Open Sans"/>
              </a:rPr>
              <a:t>®</a:t>
            </a:r>
            <a:r>
              <a:rPr lang="en-US" b="0" i="0" dirty="0">
                <a:solidFill>
                  <a:srgbClr val="313131"/>
                </a:solidFill>
                <a:effectLst/>
                <a:latin typeface="Open Sans"/>
              </a:rPr>
              <a:t> consultant and competency assessment expert Leanne </a:t>
            </a:r>
            <a:r>
              <a:rPr lang="en-US" b="0" i="0" dirty="0" err="1">
                <a:solidFill>
                  <a:srgbClr val="313131"/>
                </a:solidFill>
                <a:effectLst/>
                <a:latin typeface="Open Sans"/>
              </a:rPr>
              <a:t>Worsfold</a:t>
            </a:r>
            <a:r>
              <a:rPr lang="en-US" b="0" i="0" dirty="0">
                <a:solidFill>
                  <a:srgbClr val="313131"/>
                </a:solidFill>
                <a:effectLst/>
                <a:latin typeface="Open Sans"/>
              </a:rPr>
              <a:t>.  It covers the basics of Competency-Based Education and Assessment used by nutrition and dietetics programs under the Future Education Model Accreditation Standards. Ideas presented may be applied to programs under the 2017 Accreditation Standards. This way the CBE information and training is available virtually to all our programs. </a:t>
            </a:r>
          </a:p>
        </p:txBody>
      </p:sp>
      <p:sp>
        <p:nvSpPr>
          <p:cNvPr id="4" name="Slide Number Placeholder 3"/>
          <p:cNvSpPr>
            <a:spLocks noGrp="1"/>
          </p:cNvSpPr>
          <p:nvPr>
            <p:ph type="sldNum" sz="quarter" idx="10"/>
          </p:nvPr>
        </p:nvSpPr>
        <p:spPr/>
        <p:txBody>
          <a:bodyPr/>
          <a:lstStyle/>
          <a:p>
            <a:fld id="{8A49E784-4C3A-485C-BD4C-2589501E66EF}" type="slidenum">
              <a:rPr lang="en-US" smtClean="0"/>
              <a:t>17</a:t>
            </a:fld>
            <a:endParaRPr lang="en-US"/>
          </a:p>
        </p:txBody>
      </p:sp>
    </p:spTree>
    <p:extLst>
      <p:ext uri="{BB962C8B-B14F-4D97-AF65-F5344CB8AC3E}">
        <p14:creationId xmlns:p14="http://schemas.microsoft.com/office/powerpoint/2010/main" val="69380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ACEND will continue to issue periodic updates on its work on standards development and will include answers to questions it has received.   Back issues of these updates are posted on the ACEND website</a:t>
            </a:r>
          </a:p>
          <a:p>
            <a:endParaRPr lang="en-US" sz="1200" baseline="0" dirty="0"/>
          </a:p>
          <a:p>
            <a:pPr marL="228600" indent="-228600">
              <a:buFont typeface="+mj-lt"/>
              <a:buAutoNum type="alphaLcPeriod"/>
            </a:pPr>
            <a:r>
              <a:rPr lang="en-US" sz="1200" baseline="0" dirty="0"/>
              <a:t>ACEND also will continue its virtual town hall on a periodic basis.  These town halls provide an opportunity for stakeholders to ask questions and ACEND to gain input on its standards work.  The next town hall is set for Tuesday January 19 from 11:00 am – 12:00 noon central time</a:t>
            </a:r>
          </a:p>
          <a:p>
            <a:pPr marL="228600" indent="-228600">
              <a:buFont typeface="+mj-lt"/>
              <a:buAutoNum type="alphaLcPeriod"/>
            </a:pPr>
            <a:endParaRPr lang="en-US" sz="1200" baseline="0" dirty="0"/>
          </a:p>
          <a:p>
            <a:pPr marL="228600" indent="-228600">
              <a:buFont typeface="+mj-lt"/>
              <a:buAutoNum type="alphaLcPeriod"/>
            </a:pPr>
            <a:r>
              <a:rPr lang="en-US" sz="1200" baseline="0" dirty="0"/>
              <a:t>The ACEND staff are always available to assist you and answer any questions you may have. ACEND’s phone number</a:t>
            </a:r>
            <a:r>
              <a:rPr lang="en-US" sz="1200" dirty="0"/>
              <a:t> </a:t>
            </a:r>
            <a:r>
              <a:rPr lang="en-US" sz="1200" baseline="0" dirty="0"/>
              <a:t>and email is shown on the screen.</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18</a:t>
            </a:fld>
            <a:endParaRPr lang="en-US"/>
          </a:p>
        </p:txBody>
      </p:sp>
    </p:spTree>
    <p:extLst>
      <p:ext uri="{BB962C8B-B14F-4D97-AF65-F5344CB8AC3E}">
        <p14:creationId xmlns:p14="http://schemas.microsoft.com/office/powerpoint/2010/main" val="356684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it is my pleasure to introduce Cheryl Bacon, </a:t>
            </a:r>
            <a:r>
              <a:rPr lang="en-US" baseline="0" dirty="0"/>
              <a:t>Vice Chair of the ACEND Board. Cheryl is the program director of a free-standing </a:t>
            </a:r>
            <a:r>
              <a:rPr lang="en-US" sz="1200" i="0" kern="1200" dirty="0">
                <a:solidFill>
                  <a:schemeClr val="tx1"/>
                </a:solidFill>
                <a:effectLst/>
                <a:latin typeface="+mn-lt"/>
                <a:ea typeface="+mn-ea"/>
                <a:cs typeface="+mn-cs"/>
              </a:rPr>
              <a:t>Dietetic Internship</a:t>
            </a:r>
            <a:r>
              <a:rPr lang="en-US" sz="1200" i="0" kern="1200" baseline="0" dirty="0">
                <a:solidFill>
                  <a:schemeClr val="tx1"/>
                </a:solidFill>
                <a:effectLst/>
                <a:latin typeface="+mn-lt"/>
                <a:ea typeface="+mn-ea"/>
                <a:cs typeface="+mn-cs"/>
              </a:rPr>
              <a:t> at</a:t>
            </a:r>
            <a:r>
              <a:rPr lang="en-US" sz="1200" i="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UChicago</a:t>
            </a:r>
            <a:r>
              <a:rPr lang="en-US" sz="1200" kern="1200" dirty="0">
                <a:solidFill>
                  <a:schemeClr val="tx1"/>
                </a:solidFill>
                <a:effectLst/>
                <a:latin typeface="+mn-lt"/>
                <a:ea typeface="+mn-ea"/>
                <a:cs typeface="+mn-cs"/>
              </a:rPr>
              <a:t> Medicine </a:t>
            </a:r>
            <a:r>
              <a:rPr lang="en-US" sz="1200" i="0" kern="1200" dirty="0">
                <a:solidFill>
                  <a:schemeClr val="tx1"/>
                </a:solidFill>
                <a:effectLst/>
                <a:latin typeface="+mn-lt"/>
                <a:ea typeface="+mn-ea"/>
                <a:cs typeface="+mn-cs"/>
              </a:rPr>
              <a:t>Ingalls Memorial, in Harvey, Illinois. </a:t>
            </a:r>
            <a:r>
              <a:rPr lang="en-US" sz="1200" kern="1200" dirty="0">
                <a:solidFill>
                  <a:schemeClr val="tx1"/>
                </a:solidFill>
                <a:effectLst/>
                <a:latin typeface="+mn-lt"/>
                <a:ea typeface="+mn-ea"/>
                <a:cs typeface="+mn-cs"/>
              </a:rPr>
              <a:t>And today Cheryl we will be discussing Free Standing Dietetic Internship options to meet CDR’s increased eligibility requirements for 2024</a:t>
            </a:r>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AEC14D-638C-41D5-B295-370F179D945C}" type="slidenum">
              <a:rPr lang="en-US" smtClean="0"/>
              <a:t>19</a:t>
            </a:fld>
            <a:endParaRPr lang="en-US" dirty="0"/>
          </a:p>
        </p:txBody>
      </p:sp>
    </p:spTree>
    <p:extLst>
      <p:ext uri="{BB962C8B-B14F-4D97-AF65-F5344CB8AC3E}">
        <p14:creationId xmlns:p14="http://schemas.microsoft.com/office/powerpoint/2010/main" val="409631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07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Cheryl: Welcome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overview of ACEND with</a:t>
            </a:r>
            <a:r>
              <a:rPr lang="en-US" sz="1200" i="0" kern="1200" baseline="0" dirty="0">
                <a:solidFill>
                  <a:schemeClr val="tx1"/>
                </a:solidFill>
                <a:effectLst/>
                <a:latin typeface="+mn-lt"/>
                <a:ea typeface="+mn-ea"/>
                <a:cs typeface="+mn-cs"/>
              </a:rPr>
              <a:t> some updates and announcements</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20</a:t>
            </a:fld>
            <a:endParaRPr lang="en-US"/>
          </a:p>
        </p:txBody>
      </p:sp>
    </p:spTree>
    <p:extLst>
      <p:ext uri="{BB962C8B-B14F-4D97-AF65-F5344CB8AC3E}">
        <p14:creationId xmlns:p14="http://schemas.microsoft.com/office/powerpoint/2010/main" val="167394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want to explain ACEND’s relationship to the Academy of Nutrition</a:t>
            </a:r>
            <a:r>
              <a:rPr lang="en-US" baseline="0" dirty="0"/>
              <a:t> and Dietetics. </a:t>
            </a:r>
            <a:r>
              <a:rPr lang="en-US" dirty="0"/>
              <a:t>The Academy</a:t>
            </a:r>
            <a:r>
              <a:rPr lang="en-US" baseline="0" dirty="0"/>
              <a:t> is a legally incorporated, not-for-profit corporation.  It is a professional membership organization that provides products and services to its members and strives to e</a:t>
            </a:r>
            <a:r>
              <a:rPr lang="en-US" dirty="0"/>
              <a:t>mpower members to be food and nutrition leaders. The </a:t>
            </a:r>
            <a:r>
              <a:rPr lang="en-US" sz="1200" b="0" i="0" kern="1200" dirty="0">
                <a:solidFill>
                  <a:schemeClr val="tx1"/>
                </a:solidFill>
                <a:effectLst/>
                <a:latin typeface="+mn-lt"/>
                <a:ea typeface="+mn-ea"/>
                <a:cs typeface="+mn-cs"/>
              </a:rPr>
              <a:t>Board of Directors oversees the strategic direction, budget, guidelines and policies of the Academy of Nutrition and Dietetics.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i="0" kern="1200" dirty="0">
                <a:solidFill>
                  <a:schemeClr val="tx1"/>
                </a:solidFill>
                <a:effectLst/>
                <a:latin typeface="+mn-lt"/>
                <a:ea typeface="+mn-ea"/>
                <a:cs typeface="+mn-cs"/>
              </a:rPr>
              <a:t>ACEND,</a:t>
            </a:r>
            <a:r>
              <a:rPr lang="en-US" sz="1200" b="0" i="0" kern="1200" baseline="0" dirty="0">
                <a:solidFill>
                  <a:schemeClr val="tx1"/>
                </a:solidFill>
                <a:effectLst/>
                <a:latin typeface="+mn-lt"/>
                <a:ea typeface="+mn-ea"/>
                <a:cs typeface="+mn-cs"/>
              </a:rPr>
              <a:t> although a part of the Academy not-for-profit corporation, is required by the US Department of Education to function autonomously from both the Academy and the Commission on Dietetic Registration – CDR.  All decisions made about accreditation standards and accreditation status are made by the ACEND Board without interaction or influence by either the Academy or CDR.</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200" b="0" i="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i="0" kern="1200" baseline="0" dirty="0">
                <a:solidFill>
                  <a:schemeClr val="tx1"/>
                </a:solidFill>
                <a:effectLst/>
                <a:latin typeface="+mn-lt"/>
                <a:ea typeface="+mn-ea"/>
                <a:cs typeface="+mn-cs"/>
              </a:rPr>
              <a:t>CDR, too is part of the Academy not-for-profit corporation.  CDR also functions autonomously from the Academy and ACEND in making credentialing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This is a graphic representation</a:t>
            </a:r>
            <a:r>
              <a:rPr lang="en-US" baseline="0" dirty="0"/>
              <a:t> of some of the key components of the Academy of Nutrition and Dietetics organizational structure that I want to address today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DEC0CB-3BED-4209-8009-8C6910B13BB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2235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Accreditation Council for Education in Nutrition and Dietetics – or ACEND is legally part of the Academy but is required by the</a:t>
            </a:r>
            <a:r>
              <a:rPr lang="en-US" baseline="0" dirty="0"/>
              <a:t> US Department of Education to function administratively autonomously from the Academy.  ACEND’s mission is to e</a:t>
            </a:r>
            <a:r>
              <a:rPr lang="en-US" dirty="0">
                <a:solidFill>
                  <a:srgbClr val="265A27"/>
                </a:solidFill>
              </a:rPr>
              <a:t>nsure the quality of nutrition and  dietetics education and it</a:t>
            </a:r>
            <a:r>
              <a:rPr lang="en-US" baseline="0" dirty="0">
                <a:solidFill>
                  <a:srgbClr val="265A27"/>
                </a:solidFill>
              </a:rPr>
              <a:t> </a:t>
            </a:r>
            <a:r>
              <a:rPr lang="en-US" dirty="0">
                <a:solidFill>
                  <a:srgbClr val="265A27"/>
                </a:solidFill>
              </a:rPr>
              <a:t>serves as the accrediting agency</a:t>
            </a:r>
            <a:r>
              <a:rPr lang="en-US" baseline="0" dirty="0">
                <a:solidFill>
                  <a:srgbClr val="265A27"/>
                </a:solidFill>
              </a:rPr>
              <a:t> for the Academy</a:t>
            </a:r>
            <a:r>
              <a:rPr lang="en-US" dirty="0">
                <a:solidFill>
                  <a:srgbClr val="265A27"/>
                </a:solidFill>
              </a:rPr>
              <a:t>.  It </a:t>
            </a:r>
            <a:r>
              <a:rPr lang="en-US" baseline="0" dirty="0"/>
              <a:t>sets national standards for education accreditation in nutrition and dietetics and evaluates education programs against those standards.  </a:t>
            </a:r>
            <a:endParaRPr lang="en-US" dirty="0"/>
          </a:p>
        </p:txBody>
      </p:sp>
      <p:sp>
        <p:nvSpPr>
          <p:cNvPr id="4" name="Slide Number Placeholder 3"/>
          <p:cNvSpPr>
            <a:spLocks noGrp="1"/>
          </p:cNvSpPr>
          <p:nvPr>
            <p:ph type="sldNum" sz="quarter" idx="10"/>
          </p:nvPr>
        </p:nvSpPr>
        <p:spPr/>
        <p:txBody>
          <a:bodyPr/>
          <a:lstStyle/>
          <a:p>
            <a:fld id="{28DEC0CB-3BED-4209-8009-8C6910B13BB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1642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57150">
              <a:buFont typeface="Arial" panose="020B0604020202020204" pitchFamily="34" charset="0"/>
              <a:buNone/>
            </a:pPr>
            <a:r>
              <a:rPr lang="en-US" dirty="0"/>
              <a:t>The Commission on Dietetic Registration – or CDR is legally part of the Academy but is required by its</a:t>
            </a:r>
            <a:r>
              <a:rPr lang="en-US" baseline="0" dirty="0"/>
              <a:t> accrediting agency, the </a:t>
            </a:r>
            <a:r>
              <a:rPr lang="en-US" dirty="0"/>
              <a:t>National Commission for Certifying Agencies </a:t>
            </a:r>
            <a:r>
              <a:rPr lang="en-US" baseline="0" dirty="0"/>
              <a:t>to function administratively autonomously from the Academy.  CDR’s mission is to </a:t>
            </a:r>
            <a:r>
              <a:rPr lang="en-US" sz="1200" baseline="0" dirty="0"/>
              <a:t>a</a:t>
            </a:r>
            <a:r>
              <a:rPr lang="en-US" sz="1200" dirty="0"/>
              <a:t>dminister rigorous, valid and reliable credentialing processes </a:t>
            </a:r>
            <a:r>
              <a:rPr lang="en-US" dirty="0"/>
              <a:t>to protect the public and meet the needs of nutrition and dietetics practitioners, employers and consumers.  I</a:t>
            </a:r>
            <a:r>
              <a:rPr lang="en-US" dirty="0">
                <a:solidFill>
                  <a:srgbClr val="265A27"/>
                </a:solidFill>
              </a:rPr>
              <a:t>t serves as the credentialing agency</a:t>
            </a:r>
            <a:r>
              <a:rPr lang="en-US" baseline="0" dirty="0">
                <a:solidFill>
                  <a:srgbClr val="265A27"/>
                </a:solidFill>
              </a:rPr>
              <a:t> for the Academy</a:t>
            </a:r>
            <a:r>
              <a:rPr lang="en-US" dirty="0">
                <a:solidFill>
                  <a:srgbClr val="265A27"/>
                </a:solidFill>
              </a:rPr>
              <a:t>.  It sets national criteria for registration and credentialing eligibility and maintenance, develops and administers credentialing  examinations and monitors ongoing continuing education of those holding credentials.  </a:t>
            </a:r>
          </a:p>
        </p:txBody>
      </p:sp>
      <p:sp>
        <p:nvSpPr>
          <p:cNvPr id="4" name="Slide Number Placeholder 3"/>
          <p:cNvSpPr>
            <a:spLocks noGrp="1"/>
          </p:cNvSpPr>
          <p:nvPr>
            <p:ph type="sldNum" sz="quarter" idx="10"/>
          </p:nvPr>
        </p:nvSpPr>
        <p:spPr/>
        <p:txBody>
          <a:bodyPr/>
          <a:lstStyle/>
          <a:p>
            <a:fld id="{28DEC0CB-3BED-4209-8009-8C6910B13BB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82131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CDR and ACEND are autonomous, which means the boards function and make decisions independently from each other, ACEND decisions cannot be made in a vacuum. In fact as you heard from Long, </a:t>
            </a:r>
            <a:r>
              <a:rPr lang="en-US" sz="1200" dirty="0">
                <a:solidFill>
                  <a:schemeClr val="tx1"/>
                </a:solidFill>
              </a:rPr>
              <a:t>new USDE regulations require ACEND to adjust our standards to be in line with changes in credentialing and licensure requirements.  With the upcoming CDR credentialing requirement in 2024 for students to have a graduate degree to sit for the RDN exam, the ACEND standards had to change in response. </a:t>
            </a:r>
            <a:r>
              <a:rPr lang="en-US" sz="1200" b="0" i="0" dirty="0">
                <a:solidFill>
                  <a:srgbClr val="000000"/>
                </a:solidFill>
                <a:effectLst/>
                <a:latin typeface="Segoe UI" panose="020B0502040204020203" pitchFamily="34" charset="0"/>
              </a:rPr>
              <a:t>ACEND’s accreditation legal counsel made it clear that ACEND cannot have programs with a mission to prepare RDNs and have the graduates finish the ACEND program and NOT be able to take the exam right away because of the “hurdle” of another degree. As Long mentioned, </a:t>
            </a:r>
            <a:r>
              <a:rPr lang="en-US" sz="1200" b="0" i="0" dirty="0">
                <a:solidFill>
                  <a:schemeClr val="tx1"/>
                </a:solidFill>
                <a:effectLst/>
                <a:latin typeface="Segoe UI" panose="020B0502040204020203" pitchFamily="34" charset="0"/>
              </a:rPr>
              <a:t>t</a:t>
            </a:r>
            <a:r>
              <a:rPr lang="en-US" sz="1200" dirty="0">
                <a:solidFill>
                  <a:schemeClr val="tx1"/>
                </a:solidFill>
              </a:rPr>
              <a:t>he missions of the CP and DI programs are to produce graduates ready to sit for the RDN exam. Having graduates finish and then wait 2-3 years to complete a master’s before they can go out into the workforce is not fair to the student, but also shows USDE that our programs are not meeting their mission and their promises to their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light of this the ACEND Board made the difficult decision for the 2022 Standards to set the deadline date  for CP and DI programs to move to the graduate level by December 31, 2023. DI programs have the option to only accept students who have completed their graduate degree. </a:t>
            </a:r>
          </a:p>
        </p:txBody>
      </p:sp>
      <p:sp>
        <p:nvSpPr>
          <p:cNvPr id="4" name="Slide Number Placeholder 3"/>
          <p:cNvSpPr>
            <a:spLocks noGrp="1"/>
          </p:cNvSpPr>
          <p:nvPr>
            <p:ph type="sldNum" sz="quarter" idx="10"/>
          </p:nvPr>
        </p:nvSpPr>
        <p:spPr/>
        <p:txBody>
          <a:bodyPr/>
          <a:lstStyle/>
          <a:p>
            <a:fld id="{28DEC0CB-3BED-4209-8009-8C6910B13BB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73783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400" dirty="0">
              <a:solidFill>
                <a:schemeClr val="tx1"/>
              </a:solidFill>
            </a:endParaRPr>
          </a:p>
          <a:p>
            <a:pPr lvl="0"/>
            <a:r>
              <a:rPr lang="en-US" sz="2000" b="0" i="0" dirty="0">
                <a:solidFill>
                  <a:srgbClr val="000000"/>
                </a:solidFill>
                <a:effectLst/>
                <a:latin typeface="Segoe UI" panose="020B0502040204020203" pitchFamily="34" charset="0"/>
              </a:rPr>
              <a:t>I want to assure you that it is never the intention of ACEND to eliminate our free-standing </a:t>
            </a:r>
            <a:r>
              <a:rPr lang="en-US" sz="2000" b="0" i="0" dirty="0" err="1">
                <a:solidFill>
                  <a:srgbClr val="000000"/>
                </a:solidFill>
                <a:effectLst/>
                <a:latin typeface="Segoe UI" panose="020B0502040204020203" pitchFamily="34" charset="0"/>
              </a:rPr>
              <a:t>DIs.</a:t>
            </a:r>
            <a:r>
              <a:rPr lang="en-US" sz="2000" b="0" i="0" dirty="0">
                <a:solidFill>
                  <a:srgbClr val="000000"/>
                </a:solidFill>
                <a:effectLst/>
                <a:latin typeface="Segoe UI" panose="020B0502040204020203" pitchFamily="34" charset="0"/>
              </a:rPr>
              <a:t> They are key to the success of students and valuable to ACEND and the education community.  A DI will have the choice to accept students with a graduate degree or to collaborate with a university or college to offer a graduate degree. This will be a major program change to be submitted to ACEND. ACEND is not requiring changes to the DI curriculum or rotations as long as the graduate degree is offered along with the DI. Students for example can start the master’s courses one year before their rotations start and finish the second year with the DI rotations and remaining MS courses which could be thesis or capstone project, they can combine the capstone project with the DI experience, or they can take  courses that compliment the rotations, for example Advanced MNT or a public health course. And this is just one example out of many ways this can be done. </a:t>
            </a:r>
          </a:p>
          <a:p>
            <a:pPr lvl="0"/>
            <a:endParaRPr lang="en-US" sz="2000" b="0" i="0" dirty="0">
              <a:solidFill>
                <a:srgbClr val="000000"/>
              </a:solidFill>
              <a:effectLst/>
              <a:latin typeface="Segoe UI" panose="020B0502040204020203" pitchFamily="34" charset="0"/>
            </a:endParaRPr>
          </a:p>
          <a:p>
            <a:pPr lvl="0"/>
            <a:r>
              <a:rPr lang="en-US" sz="2000" b="0" i="0" dirty="0">
                <a:solidFill>
                  <a:srgbClr val="000000"/>
                </a:solidFill>
                <a:effectLst/>
                <a:latin typeface="Segoe UI" panose="020B0502040204020203" pitchFamily="34" charset="0"/>
              </a:rPr>
              <a:t>Programs have to come into compliance with this requirement by December 31, 2023. From ACEND’s perspective you do not have to have the graduate degree added to the DI, or to accept students with a graduate degree until December 31, 2023. But I urge programs to start thinking about this now for the benefit of your students and interns.  To assist our programs in making this change, as Long mentioned the ACEND Board made the decision to waive the program change fee for ACEND programs that decide to move to the graduate level. </a:t>
            </a:r>
          </a:p>
          <a:p>
            <a:pPr lvl="0"/>
            <a:endParaRPr lang="en-US" sz="2000" b="0" i="0" dirty="0">
              <a:solidFill>
                <a:srgbClr val="000000"/>
              </a:solidFill>
              <a:effectLst/>
              <a:latin typeface="Segoe UI" panose="020B0502040204020203" pitchFamily="34" charset="0"/>
            </a:endParaRPr>
          </a:p>
          <a:p>
            <a:pPr lvl="0"/>
            <a:r>
              <a:rPr lang="en-US" sz="2000" b="0" i="0" dirty="0">
                <a:solidFill>
                  <a:srgbClr val="000000"/>
                </a:solidFill>
                <a:effectLst/>
                <a:latin typeface="Segoe UI" panose="020B0502040204020203" pitchFamily="34" charset="0"/>
              </a:rPr>
              <a:t>What you see posted on the slide are the recommended changes to the DI Standards.   </a:t>
            </a:r>
            <a:endParaRPr lang="en-US" sz="2000" dirty="0">
              <a:solidFill>
                <a:schemeClr val="tx1"/>
              </a:solidFill>
            </a:endParaRPr>
          </a:p>
          <a:p>
            <a:pPr lvl="0"/>
            <a:endParaRPr lang="en-US" sz="20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A49E784-4C3A-485C-BD4C-2589501E66EF}" type="slidenum">
              <a:rPr lang="en-US" smtClean="0"/>
              <a:t>25</a:t>
            </a:fld>
            <a:endParaRPr lang="en-US"/>
          </a:p>
        </p:txBody>
      </p:sp>
    </p:spTree>
    <p:extLst>
      <p:ext uri="{BB962C8B-B14F-4D97-AF65-F5344CB8AC3E}">
        <p14:creationId xmlns:p14="http://schemas.microsoft.com/office/powerpoint/2010/main" val="39910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ACEND has no plans to leave any program behind. The ACEND staff are available to work with you and answer your questions through this transition.</a:t>
            </a:r>
          </a:p>
        </p:txBody>
      </p:sp>
      <p:sp>
        <p:nvSpPr>
          <p:cNvPr id="4" name="Slide Number Placeholder 3"/>
          <p:cNvSpPr>
            <a:spLocks noGrp="1"/>
          </p:cNvSpPr>
          <p:nvPr>
            <p:ph type="sldNum" sz="quarter" idx="10"/>
          </p:nvPr>
        </p:nvSpPr>
        <p:spPr/>
        <p:txBody>
          <a:bodyPr/>
          <a:lstStyle/>
          <a:p>
            <a:fld id="{8A49E784-4C3A-485C-BD4C-2589501E66EF}" type="slidenum">
              <a:rPr lang="en-US" smtClean="0"/>
              <a:t>26</a:t>
            </a:fld>
            <a:endParaRPr lang="en-US"/>
          </a:p>
        </p:txBody>
      </p:sp>
    </p:spTree>
    <p:extLst>
      <p:ext uri="{BB962C8B-B14F-4D97-AF65-F5344CB8AC3E}">
        <p14:creationId xmlns:p14="http://schemas.microsoft.com/office/powerpoint/2010/main" val="295579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ACEND currently</a:t>
            </a:r>
            <a:r>
              <a:rPr lang="en-US" baseline="0" dirty="0"/>
              <a:t> accredits close to 600 programs in the US and internationally of which 262 are dietetic internship programs. Of these DIs, about 80 are free-standing dietetic internships that are not housed in a college or university</a:t>
            </a:r>
            <a:endParaRPr lang="en-US" dirty="0"/>
          </a:p>
        </p:txBody>
      </p:sp>
      <p:sp>
        <p:nvSpPr>
          <p:cNvPr id="4" name="Slide Number Placeholder 3"/>
          <p:cNvSpPr>
            <a:spLocks noGrp="1"/>
          </p:cNvSpPr>
          <p:nvPr>
            <p:ph type="sldNum" sz="quarter" idx="10"/>
          </p:nvPr>
        </p:nvSpPr>
        <p:spPr/>
        <p:txBody>
          <a:bodyPr/>
          <a:lstStyle/>
          <a:p>
            <a:fld id="{28DEC0CB-3BED-4209-8009-8C6910B13BB2}" type="slidenum">
              <a:rPr lang="en-US" smtClean="0"/>
              <a:pPr/>
              <a:t>27</a:t>
            </a:fld>
            <a:endParaRPr lang="en-US"/>
          </a:p>
        </p:txBody>
      </p:sp>
    </p:spTree>
    <p:extLst>
      <p:ext uri="{BB962C8B-B14F-4D97-AF65-F5344CB8AC3E}">
        <p14:creationId xmlns:p14="http://schemas.microsoft.com/office/powerpoint/2010/main" val="1727463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dietetic internship program directors are expressing concerns that with the two sets of standards, they may see a decline in the number of students applying to dietetic internships.  </a:t>
            </a:r>
          </a:p>
          <a:p>
            <a:endParaRPr lang="en-US" dirty="0"/>
          </a:p>
          <a:p>
            <a:r>
              <a:rPr lang="en-US" dirty="0"/>
              <a:t>As you see in this table, even with the improved</a:t>
            </a:r>
            <a:r>
              <a:rPr lang="en-US" baseline="0" dirty="0"/>
              <a:t> number of filled positions in April 2019, and 2020, there are still large numbers of students that did not get a match. There is still a great need for dietetic internships and there are many applicants who need internship positions.  This is not counting all the DPD students from previous years who did not get matched and may be working in the community or went on for graduate school and are still looking for internships.  Now is a good time to reach out to the qualified past DPD graduates and encourage them to reapply to internships because their chances to find a match are increasing. </a:t>
            </a: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28</a:t>
            </a:fld>
            <a:endParaRPr lang="en-US"/>
          </a:p>
        </p:txBody>
      </p:sp>
    </p:spTree>
    <p:extLst>
      <p:ext uri="{BB962C8B-B14F-4D97-AF65-F5344CB8AC3E}">
        <p14:creationId xmlns:p14="http://schemas.microsoft.com/office/powerpoint/2010/main" val="238541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light of the coming changes, let me review the new options for our DIs and especially the free-standing dietetic internship program. But these options </a:t>
            </a:r>
            <a:r>
              <a:rPr lang="en-US" i="0" baseline="0" dirty="0"/>
              <a:t>apply to all dietetic internship programs</a:t>
            </a:r>
          </a:p>
        </p:txBody>
      </p:sp>
      <p:sp>
        <p:nvSpPr>
          <p:cNvPr id="4" name="Slide Number Placeholder 3"/>
          <p:cNvSpPr>
            <a:spLocks noGrp="1"/>
          </p:cNvSpPr>
          <p:nvPr>
            <p:ph type="sldNum" sz="quarter" idx="10"/>
          </p:nvPr>
        </p:nvSpPr>
        <p:spPr/>
        <p:txBody>
          <a:bodyPr/>
          <a:lstStyle/>
          <a:p>
            <a:fld id="{BA0664C5-5450-4A8C-BB2F-0F578F68B0F5}" type="slidenum">
              <a:rPr lang="en-US" smtClean="0"/>
              <a:t>29</a:t>
            </a:fld>
            <a:endParaRPr lang="en-US"/>
          </a:p>
        </p:txBody>
      </p:sp>
    </p:spTree>
    <p:extLst>
      <p:ext uri="{BB962C8B-B14F-4D97-AF65-F5344CB8AC3E}">
        <p14:creationId xmlns:p14="http://schemas.microsoft.com/office/powerpoint/2010/main" val="277322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EC14D-638C-41D5-B295-370F179D945C}" type="slidenum">
              <a:rPr lang="en-US" smtClean="0"/>
              <a:t>3</a:t>
            </a:fld>
            <a:endParaRPr lang="en-US" dirty="0"/>
          </a:p>
        </p:txBody>
      </p:sp>
    </p:spTree>
    <p:extLst>
      <p:ext uri="{BB962C8B-B14F-4D97-AF65-F5344CB8AC3E}">
        <p14:creationId xmlns:p14="http://schemas.microsoft.com/office/powerpoint/2010/main" val="63560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Dietetic internship programs have 4 possible </a:t>
            </a:r>
            <a:r>
              <a:rPr lang="en-US" baseline="0" dirty="0"/>
              <a:t>options to consider:</a:t>
            </a:r>
          </a:p>
          <a:p>
            <a:endParaRPr lang="en-US" baseline="0" dirty="0"/>
          </a:p>
          <a:p>
            <a:endParaRPr lang="en-US" baseline="0" dirty="0"/>
          </a:p>
          <a:p>
            <a:pPr marL="228600" indent="-228600">
              <a:buFont typeface="+mj-lt"/>
              <a:buAutoNum type="alphaLcPeriod"/>
            </a:pPr>
            <a:r>
              <a:rPr lang="en-US" baseline="0" dirty="0"/>
              <a:t>Option 1 Only admit interns who completed their graduate degree</a:t>
            </a:r>
          </a:p>
          <a:p>
            <a:pPr marL="228600" indent="-228600">
              <a:buFont typeface="+mj-lt"/>
              <a:buAutoNum type="alphaLcPeriod"/>
            </a:pPr>
            <a:r>
              <a:rPr lang="en-US" baseline="0" dirty="0"/>
              <a:t>Option 2 Submit a program change to become an accredited graduate degree/DI program, for example an MPH/DI or MA/DI</a:t>
            </a:r>
          </a:p>
          <a:p>
            <a:pPr marL="228600" indent="-228600">
              <a:buFont typeface="+mj-lt"/>
              <a:buAutoNum type="alphaLcPeriod"/>
            </a:pPr>
            <a:r>
              <a:rPr lang="en-US" baseline="0" dirty="0"/>
              <a:t>Option 3 Form a consortium with an academic institution  to offer the graduate degree. This is very much like the partnership model in the FEM Standards</a:t>
            </a:r>
          </a:p>
          <a:p>
            <a:pPr marL="228600" indent="-228600">
              <a:buFont typeface="+mj-lt"/>
              <a:buAutoNum type="alphaLcPeriod"/>
            </a:pPr>
            <a:r>
              <a:rPr lang="en-US" baseline="0" dirty="0"/>
              <a:t>Option 4 partner with an academic institution to offer a Future Graduate program under the Future Education Model</a:t>
            </a:r>
          </a:p>
          <a:p>
            <a:pPr marL="228600" indent="-228600">
              <a:buFont typeface="+mj-lt"/>
              <a:buAutoNum type="alphaLcPeriod"/>
            </a:pP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tx1"/>
                </a:solidFill>
                <a:effectLst/>
                <a:latin typeface="+mn-lt"/>
                <a:ea typeface="+mn-ea"/>
                <a:cs typeface="+mn-cs"/>
              </a:rPr>
              <a:t>The last two options, Options 3 and 4 are similar in structure, and the difference is which standards the DI decides to follow.</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Next, we will review each option and share potential opportunities and challenges for each of these options. </a:t>
            </a:r>
          </a:p>
          <a:p>
            <a:pPr marL="228600"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30</a:t>
            </a:fld>
            <a:endParaRPr lang="en-US"/>
          </a:p>
        </p:txBody>
      </p:sp>
    </p:spTree>
    <p:extLst>
      <p:ext uri="{BB962C8B-B14F-4D97-AF65-F5344CB8AC3E}">
        <p14:creationId xmlns:p14="http://schemas.microsoft.com/office/powerpoint/2010/main" val="1622697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Option 1 is to only admit students who completed their graduate degree. </a:t>
            </a:r>
          </a:p>
        </p:txBody>
      </p:sp>
      <p:sp>
        <p:nvSpPr>
          <p:cNvPr id="4" name="Slide Number Placeholder 3"/>
          <p:cNvSpPr>
            <a:spLocks noGrp="1"/>
          </p:cNvSpPr>
          <p:nvPr>
            <p:ph type="sldNum" sz="quarter" idx="10"/>
          </p:nvPr>
        </p:nvSpPr>
        <p:spPr/>
        <p:txBody>
          <a:bodyPr/>
          <a:lstStyle/>
          <a:p>
            <a:fld id="{8A49E784-4C3A-485C-BD4C-2589501E66EF}" type="slidenum">
              <a:rPr lang="en-US" smtClean="0"/>
              <a:t>31</a:t>
            </a:fld>
            <a:endParaRPr lang="en-US"/>
          </a:p>
        </p:txBody>
      </p:sp>
    </p:spTree>
    <p:extLst>
      <p:ext uri="{BB962C8B-B14F-4D97-AF65-F5344CB8AC3E}">
        <p14:creationId xmlns:p14="http://schemas.microsoft.com/office/powerpoint/2010/main" val="43306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this option, the </a:t>
            </a:r>
            <a:r>
              <a:rPr lang="en-US" sz="1200" dirty="0">
                <a:solidFill>
                  <a:schemeClr val="tx2">
                    <a:lumMod val="50000"/>
                  </a:schemeClr>
                </a:solidFill>
                <a:latin typeface="+mn-lt"/>
              </a:rPr>
              <a:t>Dietetic internship stays the same but changes its admission policies by requiring a graduate degree for admission into the program</a:t>
            </a:r>
          </a:p>
        </p:txBody>
      </p:sp>
      <p:sp>
        <p:nvSpPr>
          <p:cNvPr id="4" name="Slide Number Placeholder 3"/>
          <p:cNvSpPr>
            <a:spLocks noGrp="1"/>
          </p:cNvSpPr>
          <p:nvPr>
            <p:ph type="sldNum" sz="quarter" idx="10"/>
          </p:nvPr>
        </p:nvSpPr>
        <p:spPr/>
        <p:txBody>
          <a:bodyPr/>
          <a:lstStyle/>
          <a:p>
            <a:fld id="{8A49E784-4C3A-485C-BD4C-2589501E66EF}" type="slidenum">
              <a:rPr lang="en-US" smtClean="0"/>
              <a:t>32</a:t>
            </a:fld>
            <a:endParaRPr lang="en-US"/>
          </a:p>
        </p:txBody>
      </p:sp>
    </p:spTree>
    <p:extLst>
      <p:ext uri="{BB962C8B-B14F-4D97-AF65-F5344CB8AC3E}">
        <p14:creationId xmlns:p14="http://schemas.microsoft.com/office/powerpoint/2010/main" val="211848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DPD or FDE graduates can apply to the internship after they have completed their graduate degree</a:t>
            </a:r>
          </a:p>
        </p:txBody>
      </p:sp>
      <p:sp>
        <p:nvSpPr>
          <p:cNvPr id="4" name="Slide Number Placeholder 3"/>
          <p:cNvSpPr>
            <a:spLocks noGrp="1"/>
          </p:cNvSpPr>
          <p:nvPr>
            <p:ph type="sldNum" sz="quarter" idx="5"/>
          </p:nvPr>
        </p:nvSpPr>
        <p:spPr/>
        <p:txBody>
          <a:bodyPr/>
          <a:lstStyle/>
          <a:p>
            <a:fld id="{8A49E784-4C3A-485C-BD4C-2589501E66EF}" type="slidenum">
              <a:rPr lang="en-US" smtClean="0"/>
              <a:t>33</a:t>
            </a:fld>
            <a:endParaRPr lang="en-US"/>
          </a:p>
        </p:txBody>
      </p:sp>
    </p:spTree>
    <p:extLst>
      <p:ext uri="{BB962C8B-B14F-4D97-AF65-F5344CB8AC3E}">
        <p14:creationId xmlns:p14="http://schemas.microsoft.com/office/powerpoint/2010/main" val="237106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 that shows what it would look like if a DI only admits students with graduate degrees. Students admitted can either complete the DPD then separately pursue the graduate degree or they can complete a graduate level DPD program, before applying to the DI . </a:t>
            </a:r>
            <a:r>
              <a:rPr lang="en-US" baseline="0" dirty="0"/>
              <a:t>Once the student completes their supervised practice, they receive the verification statement and are able to sit for the RDN exam.</a:t>
            </a:r>
          </a:p>
          <a:p>
            <a:endParaRPr lang="en-US" baseline="0" dirty="0"/>
          </a:p>
          <a:p>
            <a:r>
              <a:rPr lang="en-US" baseline="0" dirty="0"/>
              <a:t>FDE = Foreign Dietitian Education program</a:t>
            </a:r>
          </a:p>
        </p:txBody>
      </p:sp>
      <p:sp>
        <p:nvSpPr>
          <p:cNvPr id="4" name="Slide Number Placeholder 3"/>
          <p:cNvSpPr>
            <a:spLocks noGrp="1"/>
          </p:cNvSpPr>
          <p:nvPr>
            <p:ph type="sldNum" sz="quarter" idx="10"/>
          </p:nvPr>
        </p:nvSpPr>
        <p:spPr/>
        <p:txBody>
          <a:bodyPr/>
          <a:lstStyle/>
          <a:p>
            <a:fld id="{8A49E784-4C3A-485C-BD4C-2589501E66EF}" type="slidenum">
              <a:rPr lang="en-US" smtClean="0"/>
              <a:t>34</a:t>
            </a:fld>
            <a:endParaRPr lang="en-US"/>
          </a:p>
        </p:txBody>
      </p:sp>
    </p:spTree>
    <p:extLst>
      <p:ext uri="{BB962C8B-B14F-4D97-AF65-F5344CB8AC3E}">
        <p14:creationId xmlns:p14="http://schemas.microsoft.com/office/powerpoint/2010/main" val="2220343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Some of the opportunities option</a:t>
            </a:r>
            <a:r>
              <a:rPr lang="en-US" sz="1200" baseline="0" dirty="0"/>
              <a:t> 2 provides are:</a:t>
            </a:r>
          </a:p>
          <a:p>
            <a:pPr marL="914400" lvl="1" indent="-457200">
              <a:buFont typeface="+mj-lt"/>
              <a:buAutoNum type="alphaLcPeriod"/>
            </a:pPr>
            <a:r>
              <a:rPr lang="en-US" sz="1200" dirty="0">
                <a:solidFill>
                  <a:schemeClr val="tx2">
                    <a:lumMod val="50000"/>
                  </a:schemeClr>
                </a:solidFill>
                <a:latin typeface="+mn-lt"/>
              </a:rPr>
              <a:t>Less work for the program</a:t>
            </a:r>
          </a:p>
          <a:p>
            <a:pPr marL="914400" lvl="1" indent="-457200">
              <a:buFont typeface="+mj-lt"/>
              <a:buAutoNum type="alphaLcPeriod"/>
            </a:pPr>
            <a:r>
              <a:rPr lang="en-US" sz="1200" baseline="0" dirty="0">
                <a:solidFill>
                  <a:schemeClr val="tx2">
                    <a:lumMod val="50000"/>
                  </a:schemeClr>
                </a:solidFill>
                <a:latin typeface="+mn-lt"/>
              </a:rPr>
              <a:t>Graduates </a:t>
            </a:r>
            <a:r>
              <a:rPr lang="en-US" sz="1200" dirty="0">
                <a:solidFill>
                  <a:schemeClr val="tx2">
                    <a:lumMod val="50000"/>
                  </a:schemeClr>
                </a:solidFill>
                <a:latin typeface="+mn-lt"/>
              </a:rPr>
              <a:t>can take the RDN exam immediately with no wait time to complete the graduate degree where loss of knowledge may occur</a:t>
            </a:r>
          </a:p>
          <a:p>
            <a:pPr marL="914400" lvl="1" indent="-457200">
              <a:buFont typeface="+mj-lt"/>
              <a:buAutoNum type="alphaLcPeriod"/>
            </a:pPr>
            <a:endParaRPr lang="en-US" sz="1200" dirty="0">
              <a:solidFill>
                <a:schemeClr val="tx2">
                  <a:lumMod val="50000"/>
                </a:schemeClr>
              </a:solidFill>
              <a:latin typeface="+mn-lt"/>
            </a:endParaRPr>
          </a:p>
          <a:p>
            <a:pPr marL="914400" lvl="1" indent="-457200">
              <a:buFont typeface="+mj-lt"/>
              <a:buAutoNum type="alphaLcPeriod"/>
            </a:pPr>
            <a:endParaRPr lang="en-US" sz="1200" dirty="0">
              <a:solidFill>
                <a:schemeClr val="tx2">
                  <a:lumMod val="50000"/>
                </a:schemeClr>
              </a:solidFill>
              <a:latin typeface="+mn-lt"/>
            </a:endParaRPr>
          </a:p>
          <a:p>
            <a:pPr marL="457200" lvl="1" indent="0">
              <a:buFont typeface="+mj-lt"/>
              <a:buNone/>
            </a:pPr>
            <a:r>
              <a:rPr lang="en-US" sz="1200" dirty="0">
                <a:solidFill>
                  <a:schemeClr val="tx2">
                    <a:lumMod val="50000"/>
                  </a:schemeClr>
                </a:solidFill>
                <a:latin typeface="+mn-lt"/>
              </a:rPr>
              <a:t>Some</a:t>
            </a:r>
            <a:r>
              <a:rPr lang="en-US" sz="1200" baseline="0" dirty="0">
                <a:solidFill>
                  <a:schemeClr val="tx2">
                    <a:lumMod val="50000"/>
                  </a:schemeClr>
                </a:solidFill>
                <a:latin typeface="+mn-lt"/>
              </a:rPr>
              <a:t> possible challenges could be that the DI will start drawing from a smaller pool of applicants since not all DPD graduates will have a graduate degree. And this pool may shrink over time</a:t>
            </a:r>
            <a:endParaRPr lang="en-US" sz="1200" dirty="0">
              <a:solidFill>
                <a:schemeClr val="tx2">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35</a:t>
            </a:fld>
            <a:endParaRPr lang="en-US"/>
          </a:p>
        </p:txBody>
      </p:sp>
    </p:spTree>
    <p:extLst>
      <p:ext uri="{BB962C8B-B14F-4D97-AF65-F5344CB8AC3E}">
        <p14:creationId xmlns:p14="http://schemas.microsoft.com/office/powerpoint/2010/main" val="2203856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Option 2 is to request a major program change to add a graduate degree to the DI . For example, change the program to an MS/DI, MPH/DI, MBA/DI or other combination </a:t>
            </a:r>
          </a:p>
        </p:txBody>
      </p:sp>
      <p:sp>
        <p:nvSpPr>
          <p:cNvPr id="4" name="Slide Number Placeholder 3"/>
          <p:cNvSpPr>
            <a:spLocks noGrp="1"/>
          </p:cNvSpPr>
          <p:nvPr>
            <p:ph type="sldNum" sz="quarter" idx="10"/>
          </p:nvPr>
        </p:nvSpPr>
        <p:spPr/>
        <p:txBody>
          <a:bodyPr/>
          <a:lstStyle/>
          <a:p>
            <a:fld id="{8A49E784-4C3A-485C-BD4C-2589501E66EF}" type="slidenum">
              <a:rPr lang="en-US" smtClean="0"/>
              <a:t>36</a:t>
            </a:fld>
            <a:endParaRPr lang="en-US"/>
          </a:p>
        </p:txBody>
      </p:sp>
    </p:spTree>
    <p:extLst>
      <p:ext uri="{BB962C8B-B14F-4D97-AF65-F5344CB8AC3E}">
        <p14:creationId xmlns:p14="http://schemas.microsoft.com/office/powerpoint/2010/main" val="4063104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lumMod val="50000"/>
                  </a:schemeClr>
                </a:solidFill>
                <a:latin typeface="+mn-lt"/>
              </a:rPr>
              <a:t>The d</a:t>
            </a:r>
            <a:r>
              <a:rPr lang="en-US" sz="1200" dirty="0">
                <a:solidFill>
                  <a:schemeClr val="tx2">
                    <a:lumMod val="50000"/>
                  </a:schemeClr>
                </a:solidFill>
                <a:latin typeface="+mn-lt"/>
              </a:rPr>
              <a:t>ietetic internship has the option to combine</a:t>
            </a:r>
            <a:r>
              <a:rPr lang="en-US" sz="1200" baseline="0" dirty="0">
                <a:solidFill>
                  <a:schemeClr val="tx2">
                    <a:lumMod val="50000"/>
                  </a:schemeClr>
                </a:solidFill>
                <a:latin typeface="+mn-lt"/>
              </a:rPr>
              <a:t> </a:t>
            </a:r>
            <a:r>
              <a:rPr lang="en-US" sz="1200" dirty="0">
                <a:solidFill>
                  <a:schemeClr val="tx2">
                    <a:lumMod val="50000"/>
                  </a:schemeClr>
                </a:solidFill>
                <a:latin typeface="+mn-lt"/>
              </a:rPr>
              <a:t>with any type of graduate degree (MS, MA, MPH, MBA, PhD, DCN, etc.). The verification statement is provided only after the students complete the graduate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rPr>
              <a:t>In this situation, a university can be working with several DI programs. So the free-standing DI will be incorporating the degree into the DI program. The new graduate degree-DI most likely will be housed with the free-standing 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37</a:t>
            </a:fld>
            <a:endParaRPr lang="en-US"/>
          </a:p>
        </p:txBody>
      </p:sp>
    </p:spTree>
    <p:extLst>
      <p:ext uri="{BB962C8B-B14F-4D97-AF65-F5344CB8AC3E}">
        <p14:creationId xmlns:p14="http://schemas.microsoft.com/office/powerpoint/2010/main" val="1685316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you see in this graph, in this route the DI combines with the graduate degree program for the</a:t>
            </a:r>
            <a:r>
              <a:rPr lang="en-US" baseline="0" dirty="0"/>
              <a:t> interns to complete the supervised practice simultaneously with the graduate degree. The program can adopt a number of different models for completing the graduate coursework: this can be before the supervised practice, after or at the same time as the supervised practice.  The verification statement is issued only after both the supervised practice and the graduate degree are completed, at which time the graduate can sit for the RDN exam.</a:t>
            </a:r>
          </a:p>
          <a:p>
            <a:endParaRPr lang="en-US" baseline="0" dirty="0"/>
          </a:p>
          <a:p>
            <a:r>
              <a:rPr lang="en-US" baseline="0" dirty="0"/>
              <a:t>These programs, with a prior learning assessment policy can always accept students with a graduate degree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A49E784-4C3A-485C-BD4C-2589501E66EF}" type="slidenum">
              <a:rPr lang="en-US" smtClean="0"/>
              <a:t>38</a:t>
            </a:fld>
            <a:endParaRPr lang="en-US"/>
          </a:p>
        </p:txBody>
      </p:sp>
    </p:spTree>
    <p:extLst>
      <p:ext uri="{BB962C8B-B14F-4D97-AF65-F5344CB8AC3E}">
        <p14:creationId xmlns:p14="http://schemas.microsoft.com/office/powerpoint/2010/main" val="464603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Possible</a:t>
            </a:r>
            <a:r>
              <a:rPr lang="en-US" sz="1200" baseline="0" dirty="0"/>
              <a:t> opportunities for this option include:</a:t>
            </a:r>
          </a:p>
          <a:p>
            <a:pPr marL="914400" lvl="1" indent="-457200">
              <a:spcBef>
                <a:spcPts val="1200"/>
              </a:spcBef>
              <a:buFont typeface="+mj-lt"/>
              <a:buAutoNum type="alphaLcPeriod"/>
            </a:pPr>
            <a:r>
              <a:rPr lang="en-US" sz="1200" dirty="0">
                <a:solidFill>
                  <a:schemeClr val="tx2">
                    <a:lumMod val="50000"/>
                  </a:schemeClr>
                </a:solidFill>
                <a:latin typeface="+mn-lt"/>
              </a:rPr>
              <a:t>There is the possibility of having a larger pool of program applicants</a:t>
            </a:r>
          </a:p>
          <a:p>
            <a:pPr marL="914400" lvl="1" indent="-457200">
              <a:spcBef>
                <a:spcPts val="1200"/>
              </a:spcBef>
              <a:buFont typeface="+mj-lt"/>
              <a:buAutoNum type="alphaLcPeriod"/>
            </a:pPr>
            <a:r>
              <a:rPr lang="en-US" sz="1200" dirty="0">
                <a:solidFill>
                  <a:schemeClr val="tx2">
                    <a:lumMod val="50000"/>
                  </a:schemeClr>
                </a:solidFill>
                <a:latin typeface="+mn-lt"/>
              </a:rPr>
              <a:t>Simpler application, if program chooses to transition to the Future Education Model Accreditation Standards at a later point in time. The program would be categorized as a reorganization with a follow-up report and not a candidacy that would include the entire self-study report and a site visit </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39</a:t>
            </a:fld>
            <a:endParaRPr lang="en-US"/>
          </a:p>
        </p:txBody>
      </p:sp>
    </p:spTree>
    <p:extLst>
      <p:ext uri="{BB962C8B-B14F-4D97-AF65-F5344CB8AC3E}">
        <p14:creationId xmlns:p14="http://schemas.microsoft.com/office/powerpoint/2010/main" val="178833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Rayane:</a:t>
            </a:r>
          </a:p>
          <a:p>
            <a:r>
              <a:rPr lang="en-US" dirty="0"/>
              <a:t>I would like to introduce one of our presenters today. Dr. Long Wang is </a:t>
            </a:r>
            <a:r>
              <a:rPr lang="en-US" sz="1800" dirty="0">
                <a:solidFill>
                  <a:srgbClr val="0432FF"/>
                </a:solidFill>
                <a:effectLst/>
                <a:latin typeface="Calibri" panose="020F0502020204030204" pitchFamily="34" charset="0"/>
                <a:ea typeface="Calibri" panose="020F0502020204030204" pitchFamily="34" charset="0"/>
              </a:rPr>
              <a:t>associate professor at California State University, Long Beach and a member of the ACEND Board</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Long you begin here</a:t>
            </a:r>
            <a:r>
              <a:rPr lang="en-US" sz="1200" b="0" kern="1200" dirty="0">
                <a:solidFill>
                  <a:schemeClr val="tx1"/>
                </a:solidFill>
                <a:effectLst/>
                <a:latin typeface="+mn-lt"/>
                <a:ea typeface="+mn-ea"/>
                <a:cs typeface="+mn-cs"/>
              </a:rPr>
              <a:t> with welcomes…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AEC14D-638C-41D5-B295-370F179D945C}" type="slidenum">
              <a:rPr lang="en-US" smtClean="0"/>
              <a:t>4</a:t>
            </a:fld>
            <a:endParaRPr lang="en-US" dirty="0"/>
          </a:p>
        </p:txBody>
      </p:sp>
    </p:spTree>
    <p:extLst>
      <p:ext uri="{BB962C8B-B14F-4D97-AF65-F5344CB8AC3E}">
        <p14:creationId xmlns:p14="http://schemas.microsoft.com/office/powerpoint/2010/main" val="3753778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a:solidFill>
                  <a:schemeClr val="tx2">
                    <a:lumMod val="50000"/>
                  </a:schemeClr>
                </a:solidFill>
                <a:latin typeface="+mn-lt"/>
              </a:rPr>
              <a:t>Possible Challenges</a:t>
            </a:r>
            <a:r>
              <a:rPr lang="en-US" sz="1200" b="1" baseline="0" dirty="0">
                <a:solidFill>
                  <a:schemeClr val="tx2">
                    <a:lumMod val="50000"/>
                  </a:schemeClr>
                </a:solidFill>
                <a:latin typeface="+mn-lt"/>
              </a:rPr>
              <a:t> include:</a:t>
            </a:r>
            <a:endParaRPr lang="en-US" sz="1200" b="1"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An initial increase in workload to plan the program &amp; submit the major program change to ACEND because you will become an accredited DI at the graduate level. To do so, the program will not have to pay the program change fee. During its October meeting, the ACEND Board voted to waive the accreditation fee for all programs applying to move to the graduate levels </a:t>
            </a:r>
          </a:p>
          <a:p>
            <a:pPr lvl="1">
              <a:spcBef>
                <a:spcPts val="1200"/>
              </a:spcBef>
            </a:pPr>
            <a:endParaRPr lang="en-US" sz="1200"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You may need to develop an articulation agreement or an MOU with the educational institution</a:t>
            </a:r>
          </a:p>
          <a:p>
            <a:pPr lvl="1">
              <a:spcBef>
                <a:spcPts val="1200"/>
              </a:spcBef>
            </a:pPr>
            <a:r>
              <a:rPr lang="en-US" sz="1200" dirty="0">
                <a:solidFill>
                  <a:schemeClr val="tx2">
                    <a:lumMod val="50000"/>
                  </a:schemeClr>
                </a:solidFill>
                <a:latin typeface="+mn-lt"/>
              </a:rPr>
              <a:t>Because the  programs are more intertwined, depending how the program is structured there will be the possibility of having to share decision making power over the DI curriculum, or at least make some concessions and/or</a:t>
            </a:r>
            <a:r>
              <a:rPr lang="en-US" sz="1200" baseline="0" dirty="0">
                <a:solidFill>
                  <a:schemeClr val="tx2">
                    <a:lumMod val="50000"/>
                  </a:schemeClr>
                </a:solidFill>
                <a:latin typeface="+mn-lt"/>
              </a:rPr>
              <a:t> adjustments</a:t>
            </a:r>
            <a:r>
              <a:rPr lang="en-US" sz="1200" dirty="0">
                <a:solidFill>
                  <a:schemeClr val="tx2">
                    <a:lumMod val="50000"/>
                  </a:schemeClr>
                </a:solidFill>
                <a:latin typeface="+mn-lt"/>
              </a:rPr>
              <a:t> to work with the graduate program.</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40</a:t>
            </a:fld>
            <a:endParaRPr lang="en-US"/>
          </a:p>
        </p:txBody>
      </p:sp>
    </p:spTree>
    <p:extLst>
      <p:ext uri="{BB962C8B-B14F-4D97-AF65-F5344CB8AC3E}">
        <p14:creationId xmlns:p14="http://schemas.microsoft.com/office/powerpoint/2010/main" val="794000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Option 3 is to form a consortium with an educational institution to offer the graduate degree with the supervised practice as one single graduate education program.  </a:t>
            </a:r>
          </a:p>
        </p:txBody>
      </p:sp>
      <p:sp>
        <p:nvSpPr>
          <p:cNvPr id="4" name="Slide Number Placeholder 3"/>
          <p:cNvSpPr>
            <a:spLocks noGrp="1"/>
          </p:cNvSpPr>
          <p:nvPr>
            <p:ph type="sldNum" sz="quarter" idx="10"/>
          </p:nvPr>
        </p:nvSpPr>
        <p:spPr/>
        <p:txBody>
          <a:bodyPr/>
          <a:lstStyle/>
          <a:p>
            <a:fld id="{8A49E784-4C3A-485C-BD4C-2589501E66EF}" type="slidenum">
              <a:rPr lang="en-US" smtClean="0"/>
              <a:t>41</a:t>
            </a:fld>
            <a:endParaRPr lang="en-US"/>
          </a:p>
        </p:txBody>
      </p:sp>
    </p:spTree>
    <p:extLst>
      <p:ext uri="{BB962C8B-B14F-4D97-AF65-F5344CB8AC3E}">
        <p14:creationId xmlns:p14="http://schemas.microsoft.com/office/powerpoint/2010/main" val="1246410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mn-lt"/>
              </a:rPr>
              <a:t>In this model the dietetic internship enters into a consortium agreement with a university/college to offer a single Graduate degree/DI program accredited under the </a:t>
            </a:r>
            <a:r>
              <a:rPr lang="en-US" sz="1200" i="1" dirty="0">
                <a:solidFill>
                  <a:schemeClr val="tx2">
                    <a:lumMod val="50000"/>
                  </a:schemeClr>
                </a:solidFill>
                <a:latin typeface="+mn-lt"/>
              </a:rPr>
              <a:t>2017 (or 2022) Accreditation Standards. </a:t>
            </a:r>
            <a:r>
              <a:rPr lang="en-US" sz="1200" dirty="0">
                <a:effectLst/>
                <a:latin typeface="Segoe UI" panose="020B0502040204020203" pitchFamily="34" charset="0"/>
              </a:rPr>
              <a:t>The consortium arrangement gives recognition to both institutions. </a:t>
            </a:r>
            <a:endParaRPr lang="en-US" sz="1200" dirty="0">
              <a:effectLst/>
              <a:latin typeface="Arial" panose="020B0604020202020204" pitchFamily="34" charset="0"/>
            </a:endParaRPr>
          </a:p>
          <a:p>
            <a:endParaRPr lang="en-US" sz="1200" i="1" dirty="0">
              <a:solidFill>
                <a:schemeClr val="tx2">
                  <a:lumMod val="50000"/>
                </a:schemeClr>
              </a:solidFill>
              <a:latin typeface="+mn-lt"/>
            </a:endParaRPr>
          </a:p>
          <a:p>
            <a:r>
              <a:rPr lang="en-US" sz="1200" dirty="0">
                <a:solidFill>
                  <a:schemeClr val="tx2">
                    <a:lumMod val="50000"/>
                  </a:schemeClr>
                </a:solidFill>
                <a:latin typeface="+mn-lt"/>
              </a:rPr>
              <a:t>The Verification statement is provided after students complete the program</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42</a:t>
            </a:fld>
            <a:endParaRPr lang="en-US"/>
          </a:p>
        </p:txBody>
      </p:sp>
    </p:spTree>
    <p:extLst>
      <p:ext uri="{BB962C8B-B14F-4D97-AF65-F5344CB8AC3E}">
        <p14:creationId xmlns:p14="http://schemas.microsoft.com/office/powerpoint/2010/main" val="4208480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this graphic, you see that this is an agreement between two institutions to work together through a formal agreement and offer one single education program: a graduate program with supervised practice or a graduate DI.</a:t>
            </a:r>
          </a:p>
          <a:p>
            <a:endParaRPr lang="en-US" dirty="0"/>
          </a:p>
          <a:p>
            <a:r>
              <a:rPr lang="en-US" baseline="0" dirty="0"/>
              <a:t>These programs, with a prior learning assessment policy can always accept students with a graduate degree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43</a:t>
            </a:fld>
            <a:endParaRPr lang="en-US"/>
          </a:p>
        </p:txBody>
      </p:sp>
    </p:spTree>
    <p:extLst>
      <p:ext uri="{BB962C8B-B14F-4D97-AF65-F5344CB8AC3E}">
        <p14:creationId xmlns:p14="http://schemas.microsoft.com/office/powerpoint/2010/main" val="2904080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Possible</a:t>
            </a:r>
            <a:r>
              <a:rPr lang="en-US" sz="1200" baseline="0" dirty="0"/>
              <a:t> opportunities for this option include:</a:t>
            </a:r>
          </a:p>
          <a:p>
            <a:pPr marL="914400" lvl="1" indent="-457200">
              <a:spcBef>
                <a:spcPts val="1200"/>
              </a:spcBef>
              <a:buFont typeface="Arial" panose="020B0604020202020204" pitchFamily="34" charset="0"/>
              <a:buChar char="•"/>
            </a:pPr>
            <a:r>
              <a:rPr lang="en-US" sz="1200" dirty="0">
                <a:solidFill>
                  <a:schemeClr val="tx2">
                    <a:lumMod val="50000"/>
                  </a:schemeClr>
                </a:solidFill>
                <a:latin typeface="+mn-lt"/>
              </a:rPr>
              <a:t>There is the possibility of having a larger pool of program applicants (Undergraduate DPD and FDE students)</a:t>
            </a:r>
          </a:p>
          <a:p>
            <a:pPr marL="914400" lvl="1" indent="-457200">
              <a:spcBef>
                <a:spcPts val="1200"/>
              </a:spcBef>
              <a:buFont typeface="Arial" panose="020B0604020202020204" pitchFamily="34" charset="0"/>
              <a:buChar char="•"/>
            </a:pPr>
            <a:r>
              <a:rPr lang="en-US" sz="1200" dirty="0">
                <a:solidFill>
                  <a:schemeClr val="tx2">
                    <a:lumMod val="50000"/>
                  </a:schemeClr>
                </a:solidFill>
                <a:latin typeface="+mn-lt"/>
              </a:rPr>
              <a:t>Simpler application, if program chooses to transition to FEM Accreditation Standards at a later point in time. The program would be categorized as a reorganization with a follow-up report and not a candidacy that would include the entire self-study report and a site visit </a:t>
            </a:r>
          </a:p>
          <a:p>
            <a:pPr marL="914400" lvl="1" indent="-457200">
              <a:spcBef>
                <a:spcPts val="1200"/>
              </a:spcBef>
              <a:buFont typeface="Arial" panose="020B0604020202020204" pitchFamily="34" charset="0"/>
              <a:buChar char="•"/>
            </a:pPr>
            <a:r>
              <a:rPr lang="en-US" sz="1200" dirty="0">
                <a:effectLst/>
                <a:latin typeface="Segoe UI" panose="020B0502040204020203" pitchFamily="34" charset="0"/>
              </a:rPr>
              <a:t>The consortium arrangement gives recognition to both institutions where both programs will be listed on the ACEND website. This allows an applicant to find the program either under the DI name or university name on the ACEND website. </a:t>
            </a:r>
            <a:endParaRPr lang="en-US" sz="1200" dirty="0">
              <a:solidFill>
                <a:schemeClr val="tx2">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44</a:t>
            </a:fld>
            <a:endParaRPr lang="en-US"/>
          </a:p>
        </p:txBody>
      </p:sp>
    </p:spTree>
    <p:extLst>
      <p:ext uri="{BB962C8B-B14F-4D97-AF65-F5344CB8AC3E}">
        <p14:creationId xmlns:p14="http://schemas.microsoft.com/office/powerpoint/2010/main" val="2229807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a:solidFill>
                  <a:schemeClr val="tx2">
                    <a:lumMod val="50000"/>
                  </a:schemeClr>
                </a:solidFill>
                <a:latin typeface="+mn-lt"/>
              </a:rPr>
              <a:t>Possible Challenges</a:t>
            </a:r>
            <a:r>
              <a:rPr lang="en-US" sz="1200" b="1" baseline="0" dirty="0">
                <a:solidFill>
                  <a:schemeClr val="tx2">
                    <a:lumMod val="50000"/>
                  </a:schemeClr>
                </a:solidFill>
                <a:latin typeface="+mn-lt"/>
              </a:rPr>
              <a:t> include:</a:t>
            </a:r>
            <a:endParaRPr lang="en-US" sz="1200" b="1"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Initial significant increase in workload to plan the program</a:t>
            </a:r>
          </a:p>
          <a:p>
            <a:pPr lvl="1">
              <a:spcBef>
                <a:spcPts val="1200"/>
              </a:spcBef>
            </a:pPr>
            <a:endParaRPr lang="en-US" sz="1200"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A formal agreement must be established between the two </a:t>
            </a:r>
            <a:r>
              <a:rPr lang="en-US" dirty="0"/>
              <a:t>organizations that jointly sponsor the program. The formal agreement between the members of the consortium have to clearly define financial and other resource contributions of each institution to the total program</a:t>
            </a:r>
          </a:p>
          <a:p>
            <a:pPr lvl="1">
              <a:spcBef>
                <a:spcPts val="1200"/>
              </a:spcBef>
            </a:pPr>
            <a:endParaRPr lang="en-US" sz="1200"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A coordinator must be assigned at each institution; one of these coordinators may be the ACEND program director. The two organizations have to decide where the program director will reside. </a:t>
            </a:r>
          </a:p>
          <a:p>
            <a:pPr lvl="1">
              <a:spcBef>
                <a:spcPts val="1200"/>
              </a:spcBef>
            </a:pPr>
            <a:endParaRPr lang="en-US" sz="1200" dirty="0">
              <a:solidFill>
                <a:schemeClr val="tx2">
                  <a:lumMod val="50000"/>
                </a:schemeClr>
              </a:solidFill>
              <a:latin typeface="+mn-lt"/>
            </a:endParaRPr>
          </a:p>
          <a:p>
            <a:pPr lvl="1">
              <a:spcBef>
                <a:spcPts val="1200"/>
              </a:spcBef>
            </a:pPr>
            <a:r>
              <a:rPr lang="en-US" sz="1200" dirty="0">
                <a:solidFill>
                  <a:schemeClr val="tx2">
                    <a:lumMod val="50000"/>
                  </a:schemeClr>
                </a:solidFill>
                <a:latin typeface="+mn-lt"/>
              </a:rPr>
              <a:t>In a consortium program decisions are shared, program name may be a combination of both programs, and both institutions will have to pay the ACEND annual fee and will have increased site visit fees.</a:t>
            </a:r>
          </a:p>
          <a:p>
            <a:pPr lvl="1">
              <a:spcBef>
                <a:spcPts val="1200"/>
              </a:spcBef>
            </a:pPr>
            <a:endParaRPr lang="en-US" sz="1200" dirty="0">
              <a:solidFill>
                <a:schemeClr val="tx2">
                  <a:lumMod val="50000"/>
                </a:schemeClr>
              </a:solidFill>
              <a:latin typeface="+mn-lt"/>
            </a:endParaRPr>
          </a:p>
          <a:p>
            <a:pPr lvl="1">
              <a:spcBef>
                <a:spcPts val="1200"/>
              </a:spcBef>
            </a:pPr>
            <a:endParaRPr lang="en-US" sz="1200" dirty="0">
              <a:solidFill>
                <a:schemeClr val="tx2">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45</a:t>
            </a:fld>
            <a:endParaRPr lang="en-US"/>
          </a:p>
        </p:txBody>
      </p:sp>
    </p:spTree>
    <p:extLst>
      <p:ext uri="{BB962C8B-B14F-4D97-AF65-F5344CB8AC3E}">
        <p14:creationId xmlns:p14="http://schemas.microsoft.com/office/powerpoint/2010/main" val="961022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Option 4 and the last option is to</a:t>
            </a:r>
            <a:r>
              <a:rPr lang="en-US" baseline="0" dirty="0"/>
              <a:t> enter into a partnership with an educational institution to offer a Future Graduate program under the future education model accreditation standards. This is very similar to the consortium arrangement  in the 2017 standards</a:t>
            </a: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46</a:t>
            </a:fld>
            <a:endParaRPr lang="en-US"/>
          </a:p>
        </p:txBody>
      </p:sp>
    </p:spTree>
    <p:extLst>
      <p:ext uri="{BB962C8B-B14F-4D97-AF65-F5344CB8AC3E}">
        <p14:creationId xmlns:p14="http://schemas.microsoft.com/office/powerpoint/2010/main" val="1075436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solidFill>
                  <a:schemeClr val="tx2">
                    <a:lumMod val="50000"/>
                  </a:schemeClr>
                </a:solidFill>
                <a:latin typeface="+mn-lt"/>
              </a:rPr>
              <a:t>In this model the DI partners with a university/college to offer a future graduate program under the FEM Standards  and the Verification statement is provided after students complete the FG program</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47</a:t>
            </a:fld>
            <a:endParaRPr lang="en-US"/>
          </a:p>
        </p:txBody>
      </p:sp>
    </p:spTree>
    <p:extLst>
      <p:ext uri="{BB962C8B-B14F-4D97-AF65-F5344CB8AC3E}">
        <p14:creationId xmlns:p14="http://schemas.microsoft.com/office/powerpoint/2010/main" val="2876330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 this slide you see multiple ways to set up a future graduate program.  In the first chart on the left-hand side, you see that an FG has the option to</a:t>
            </a:r>
            <a:r>
              <a:rPr lang="en-US" baseline="0" dirty="0"/>
              <a:t> accept students from many different programs including the DPD, the Future Bachelor’s (FB) and/or bachelor’s coordinated program. An FG can also accept students with other undergraduate degrees that are not ACEND-accredited; these students most likely will have to complete a number of prerequisites before they enroll in the FG.   </a:t>
            </a:r>
          </a:p>
          <a:p>
            <a:endParaRPr lang="en-US" baseline="0" dirty="0"/>
          </a:p>
          <a:p>
            <a:r>
              <a:rPr lang="en-US" baseline="0" dirty="0"/>
              <a:t>Another model that you see on the right-hand side shows an FG program that starts at the undergraduate level where students complete their undergraduate, graduate and experiential learning all in one single program. This can be a 5 year 3+2 program, 4+1 or any other combination or number of years.  </a:t>
            </a:r>
          </a:p>
          <a:p>
            <a:endParaRPr lang="en-US" baseline="0" dirty="0"/>
          </a:p>
          <a:p>
            <a:r>
              <a:rPr lang="en-US" baseline="0" dirty="0"/>
              <a:t>The FG program typically sets their prerequisites and establishes prior learning assessment policies. At the end of the program the student will receive the verification statement and is able to sit for the RDN exam</a:t>
            </a:r>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48</a:t>
            </a:fld>
            <a:endParaRPr lang="en-US"/>
          </a:p>
        </p:txBody>
      </p:sp>
    </p:spTree>
    <p:extLst>
      <p:ext uri="{BB962C8B-B14F-4D97-AF65-F5344CB8AC3E}">
        <p14:creationId xmlns:p14="http://schemas.microsoft.com/office/powerpoint/2010/main" val="1315239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a:solidFill>
                  <a:schemeClr val="tx2">
                    <a:lumMod val="50000"/>
                  </a:schemeClr>
                </a:solidFill>
                <a:latin typeface="+mn-lt"/>
              </a:rPr>
              <a:t>The possible Opportunities</a:t>
            </a:r>
            <a:r>
              <a:rPr lang="en-US" sz="1200" b="1" baseline="0" dirty="0">
                <a:solidFill>
                  <a:schemeClr val="tx2">
                    <a:lumMod val="50000"/>
                  </a:schemeClr>
                </a:solidFill>
                <a:latin typeface="+mn-lt"/>
              </a:rPr>
              <a:t> of this option include</a:t>
            </a:r>
            <a:endParaRPr lang="en-US" sz="1200" b="1" dirty="0">
              <a:solidFill>
                <a:schemeClr val="tx2">
                  <a:lumMod val="50000"/>
                </a:schemeClr>
              </a:solidFill>
              <a:latin typeface="+mn-lt"/>
            </a:endParaRPr>
          </a:p>
          <a:p>
            <a:pPr marL="914400" lvl="1" indent="-457200">
              <a:buFont typeface="+mj-lt"/>
              <a:buAutoNum type="alphaLcPeriod"/>
            </a:pPr>
            <a:r>
              <a:rPr lang="en-US" sz="1200" dirty="0">
                <a:solidFill>
                  <a:schemeClr val="tx2">
                    <a:lumMod val="50000"/>
                  </a:schemeClr>
                </a:solidFill>
                <a:latin typeface="+mn-lt"/>
              </a:rPr>
              <a:t>The graduate is eligible to take the RDN exam upon graduation</a:t>
            </a:r>
            <a:endParaRPr lang="en-US" sz="1200" u="sng" dirty="0">
              <a:solidFill>
                <a:schemeClr val="tx2">
                  <a:lumMod val="50000"/>
                </a:schemeClr>
              </a:solidFill>
              <a:latin typeface="+mn-lt"/>
            </a:endParaRPr>
          </a:p>
          <a:p>
            <a:pPr marL="914400" lvl="1" indent="-457200">
              <a:buFont typeface="+mj-lt"/>
              <a:buAutoNum type="alphaLcPeriod"/>
            </a:pPr>
            <a:r>
              <a:rPr lang="en-US" sz="1200" dirty="0">
                <a:solidFill>
                  <a:schemeClr val="tx2">
                    <a:lumMod val="50000"/>
                  </a:schemeClr>
                </a:solidFill>
                <a:latin typeface="+mn-lt"/>
              </a:rPr>
              <a:t>As you saw in the graphics, the program will </a:t>
            </a:r>
            <a:r>
              <a:rPr lang="en-US" sz="1200" baseline="0" dirty="0">
                <a:solidFill>
                  <a:schemeClr val="tx2">
                    <a:lumMod val="50000"/>
                  </a:schemeClr>
                </a:solidFill>
                <a:latin typeface="+mn-lt"/>
              </a:rPr>
              <a:t>have a w</a:t>
            </a:r>
            <a:r>
              <a:rPr lang="en-US" sz="1200" dirty="0">
                <a:solidFill>
                  <a:schemeClr val="tx2">
                    <a:lumMod val="50000"/>
                  </a:schemeClr>
                </a:solidFill>
                <a:latin typeface="+mn-lt"/>
              </a:rPr>
              <a:t>ider net to recruit students: DPD, FB, and any post-baccalaureate program</a:t>
            </a:r>
          </a:p>
          <a:p>
            <a:pPr marL="914400" lvl="1" indent="-457200">
              <a:buFont typeface="+mj-lt"/>
              <a:buAutoNum type="alphaLcPeriod"/>
            </a:pPr>
            <a:r>
              <a:rPr lang="en-US" sz="1200" dirty="0">
                <a:solidFill>
                  <a:schemeClr val="tx2">
                    <a:lumMod val="50000"/>
                  </a:schemeClr>
                </a:solidFill>
                <a:latin typeface="+mn-lt"/>
              </a:rPr>
              <a:t>You receive all the benefits of FEM demonstration programs</a:t>
            </a:r>
            <a:r>
              <a:rPr lang="en-US" sz="1200" baseline="0" dirty="0">
                <a:solidFill>
                  <a:schemeClr val="tx2">
                    <a:lumMod val="50000"/>
                  </a:schemeClr>
                </a:solidFill>
                <a:latin typeface="+mn-lt"/>
              </a:rPr>
              <a:t> including all expenses to attend the competency-based education trainings, the support from ACEND and other demonstration programs and financial benefits such as a one-year annual fee waived. </a:t>
            </a:r>
            <a:endParaRPr lang="en-US" sz="1200" dirty="0">
              <a:solidFill>
                <a:schemeClr val="tx2">
                  <a:lumMod val="50000"/>
                </a:schemeClr>
              </a:solidFill>
              <a:latin typeface="+mn-lt"/>
            </a:endParaRPr>
          </a:p>
        </p:txBody>
      </p:sp>
      <p:sp>
        <p:nvSpPr>
          <p:cNvPr id="4" name="Slide Number Placeholder 3"/>
          <p:cNvSpPr>
            <a:spLocks noGrp="1"/>
          </p:cNvSpPr>
          <p:nvPr>
            <p:ph type="sldNum" sz="quarter" idx="10"/>
          </p:nvPr>
        </p:nvSpPr>
        <p:spPr/>
        <p:txBody>
          <a:bodyPr/>
          <a:lstStyle/>
          <a:p>
            <a:fld id="{8A49E784-4C3A-485C-BD4C-2589501E66EF}" type="slidenum">
              <a:rPr lang="en-US" smtClean="0"/>
              <a:t>49</a:t>
            </a:fld>
            <a:endParaRPr lang="en-US"/>
          </a:p>
        </p:txBody>
      </p:sp>
    </p:spTree>
    <p:extLst>
      <p:ext uri="{BB962C8B-B14F-4D97-AF65-F5344CB8AC3E}">
        <p14:creationId xmlns:p14="http://schemas.microsoft.com/office/powerpoint/2010/main" val="66831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a:t>
            </a:r>
            <a:r>
              <a:rPr lang="en-US" baseline="0" dirty="0"/>
              <a:t> today’s webinar I will fist start with a few announcements from ACEND then I will </a:t>
            </a:r>
          </a:p>
          <a:p>
            <a:r>
              <a:rPr lang="en-US" sz="1200" dirty="0">
                <a:solidFill>
                  <a:schemeClr val="tx2">
                    <a:lumMod val="50000"/>
                  </a:schemeClr>
                </a:solidFill>
                <a:latin typeface="+mn-lt"/>
              </a:rPr>
              <a:t>Provide ACEND update and announcements</a:t>
            </a:r>
          </a:p>
          <a:p>
            <a:r>
              <a:rPr lang="en-US" sz="1200" dirty="0">
                <a:solidFill>
                  <a:schemeClr val="tx2">
                    <a:lumMod val="50000"/>
                  </a:schemeClr>
                </a:solidFill>
                <a:latin typeface="+mn-lt"/>
              </a:rPr>
              <a:t>Provide an overview of ACEND</a:t>
            </a:r>
          </a:p>
          <a:p>
            <a:r>
              <a:rPr lang="en-US" sz="1200" dirty="0">
                <a:solidFill>
                  <a:schemeClr val="tx2">
                    <a:lumMod val="50000"/>
                  </a:schemeClr>
                </a:solidFill>
                <a:latin typeface="+mn-lt"/>
              </a:rPr>
              <a:t>Discuss options for programs related to the change in credentialing exam eligibility</a:t>
            </a:r>
          </a:p>
          <a:p>
            <a:pPr marL="0" indent="0">
              <a:buFont typeface="+mj-lt"/>
              <a:buNone/>
            </a:pPr>
            <a:r>
              <a:rPr lang="en-US" sz="1200" dirty="0">
                <a:solidFill>
                  <a:schemeClr val="tx2">
                    <a:lumMod val="50000"/>
                  </a:schemeClr>
                </a:solidFill>
                <a:latin typeface="+mn-lt"/>
              </a:rPr>
              <a:t>At the end we will</a:t>
            </a:r>
            <a:r>
              <a:rPr lang="en-US" sz="1200" baseline="0" dirty="0">
                <a:solidFill>
                  <a:schemeClr val="tx2">
                    <a:lumMod val="50000"/>
                  </a:schemeClr>
                </a:solidFill>
                <a:latin typeface="+mn-lt"/>
              </a:rPr>
              <a:t> leave time to a</a:t>
            </a:r>
            <a:r>
              <a:rPr lang="en-US" sz="1200" dirty="0">
                <a:solidFill>
                  <a:schemeClr val="tx2">
                    <a:lumMod val="50000"/>
                  </a:schemeClr>
                </a:solidFill>
                <a:latin typeface="+mn-lt"/>
              </a:rPr>
              <a:t>nswer</a:t>
            </a:r>
            <a:r>
              <a:rPr lang="en-US" sz="1200" baseline="0" dirty="0">
                <a:solidFill>
                  <a:schemeClr val="tx2">
                    <a:lumMod val="50000"/>
                  </a:schemeClr>
                </a:solidFill>
                <a:latin typeface="+mn-lt"/>
              </a:rPr>
              <a:t> any of your </a:t>
            </a:r>
            <a:r>
              <a:rPr lang="en-US" sz="1200" dirty="0">
                <a:solidFill>
                  <a:schemeClr val="tx2">
                    <a:lumMod val="50000"/>
                  </a:schemeClr>
                </a:solidFill>
                <a:latin typeface="+mn-lt"/>
              </a:rPr>
              <a:t>questions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5</a:t>
            </a:fld>
            <a:endParaRPr lang="en-US"/>
          </a:p>
        </p:txBody>
      </p:sp>
    </p:spTree>
    <p:extLst>
      <p:ext uri="{BB962C8B-B14F-4D97-AF65-F5344CB8AC3E}">
        <p14:creationId xmlns:p14="http://schemas.microsoft.com/office/powerpoint/2010/main" val="939757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a:solidFill>
                  <a:schemeClr val="tx2">
                    <a:lumMod val="50000"/>
                  </a:schemeClr>
                </a:solidFill>
                <a:latin typeface="+mn-lt"/>
              </a:rPr>
              <a:t>Possible Challenges</a:t>
            </a:r>
            <a:r>
              <a:rPr lang="en-US" sz="1200" b="1" baseline="0" dirty="0">
                <a:solidFill>
                  <a:schemeClr val="tx2">
                    <a:lumMod val="50000"/>
                  </a:schemeClr>
                </a:solidFill>
                <a:latin typeface="+mn-lt"/>
              </a:rPr>
              <a:t> include</a:t>
            </a:r>
            <a:endParaRPr lang="en-US" sz="1200" b="1" dirty="0">
              <a:solidFill>
                <a:schemeClr val="tx2">
                  <a:lumMod val="50000"/>
                </a:schemeClr>
              </a:solidFill>
              <a:latin typeface="+mn-lt"/>
            </a:endParaRPr>
          </a:p>
          <a:p>
            <a:pPr marL="234950" lvl="1" indent="0">
              <a:buFont typeface="+mj-lt"/>
              <a:buNone/>
            </a:pPr>
            <a:r>
              <a:rPr lang="en-US" sz="1200" dirty="0">
                <a:solidFill>
                  <a:schemeClr val="tx2">
                    <a:lumMod val="50000"/>
                  </a:schemeClr>
                </a:solidFill>
                <a:latin typeface="+mn-lt"/>
              </a:rPr>
              <a:t>A partnership under the FEM Standards is very similar in structure to a consortium under the 2017 standards. </a:t>
            </a:r>
          </a:p>
          <a:p>
            <a:pPr marL="692150" lvl="1" indent="-457200">
              <a:buFont typeface="+mj-lt"/>
              <a:buAutoNum type="alphaLcPeriod"/>
            </a:pPr>
            <a:r>
              <a:rPr lang="en-US" sz="1200" dirty="0">
                <a:solidFill>
                  <a:schemeClr val="tx2">
                    <a:lumMod val="50000"/>
                  </a:schemeClr>
                </a:solidFill>
                <a:latin typeface="+mn-lt"/>
              </a:rPr>
              <a:t>The initial increase in workload to plan the program &amp; submit the application</a:t>
            </a:r>
          </a:p>
          <a:p>
            <a:pPr marL="692150" lvl="1" indent="-457200">
              <a:buFont typeface="+mj-lt"/>
              <a:buAutoNum type="alphaLcPeriod"/>
            </a:pPr>
            <a:r>
              <a:rPr lang="en-US" sz="1200" dirty="0">
                <a:solidFill>
                  <a:schemeClr val="tx2">
                    <a:lumMod val="50000"/>
                  </a:schemeClr>
                </a:solidFill>
                <a:latin typeface="+mn-lt"/>
              </a:rPr>
              <a:t>A formal agreement has to be established with the college/university</a:t>
            </a:r>
          </a:p>
          <a:p>
            <a:pPr marL="69215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a:solidFill>
                  <a:schemeClr val="tx2">
                    <a:lumMod val="50000"/>
                  </a:schemeClr>
                </a:solidFill>
                <a:latin typeface="+mn-lt"/>
              </a:rPr>
              <a:t>A coordinator must be assigned at each institution; one of these coordinators may be the ACEND program director. The two organizations have to decide where the program director will reside. </a:t>
            </a:r>
          </a:p>
          <a:p>
            <a:pPr marL="692150" lvl="1" indent="-457200">
              <a:buFont typeface="+mj-lt"/>
              <a:buAutoNum type="alphaLcPeriod"/>
            </a:pPr>
            <a:r>
              <a:rPr lang="en-US" sz="1200" dirty="0">
                <a:solidFill>
                  <a:schemeClr val="tx2">
                    <a:lumMod val="50000"/>
                  </a:schemeClr>
                </a:solidFill>
                <a:latin typeface="+mn-lt"/>
              </a:rPr>
              <a:t>There will be an increased demand for communication between the two partners (the experiential learning site which is the current DI and the faculty in the graduate program)</a:t>
            </a:r>
          </a:p>
          <a:p>
            <a:pPr marL="692150" lvl="1" indent="-457200">
              <a:buFont typeface="+mj-lt"/>
              <a:buAutoNum type="alphaLcPeriod"/>
            </a:pPr>
            <a:r>
              <a:rPr lang="en-US" sz="1200" dirty="0">
                <a:solidFill>
                  <a:schemeClr val="tx2">
                    <a:lumMod val="50000"/>
                  </a:schemeClr>
                </a:solidFill>
                <a:latin typeface="+mn-lt"/>
              </a:rPr>
              <a:t>And the</a:t>
            </a:r>
            <a:r>
              <a:rPr lang="en-US" sz="1200" baseline="0" dirty="0">
                <a:solidFill>
                  <a:schemeClr val="tx2">
                    <a:lumMod val="50000"/>
                  </a:schemeClr>
                </a:solidFill>
                <a:latin typeface="+mn-lt"/>
              </a:rPr>
              <a:t> integration of the supervised experiential learning with the didactic curriculum will require that the c</a:t>
            </a:r>
            <a:r>
              <a:rPr lang="en-US" sz="1200" dirty="0">
                <a:solidFill>
                  <a:schemeClr val="tx2">
                    <a:lumMod val="50000"/>
                  </a:schemeClr>
                </a:solidFill>
                <a:latin typeface="+mn-lt"/>
              </a:rPr>
              <a:t>urriculum decisions be shared by the partners</a:t>
            </a:r>
          </a:p>
          <a:p>
            <a:pPr marL="234950" lvl="1" indent="0">
              <a:buFont typeface="+mj-lt"/>
              <a:buNone/>
            </a:pPr>
            <a:endParaRPr lang="en-US" sz="1200" dirty="0">
              <a:solidFill>
                <a:schemeClr val="tx2">
                  <a:lumMod val="50000"/>
                </a:schemeClr>
              </a:solidFill>
              <a:latin typeface="+mn-lt"/>
            </a:endParaRPr>
          </a:p>
          <a:p>
            <a:pPr marL="234950" marR="0" lvl="1"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chemeClr val="tx2">
                    <a:lumMod val="50000"/>
                  </a:schemeClr>
                </a:solidFill>
                <a:latin typeface="+mn-lt"/>
              </a:rPr>
              <a:t>In a partnership, the same way with a consortium, both institutions will have to pay the ACEND annual fee and will have increased site visit fees.  </a:t>
            </a:r>
          </a:p>
          <a:p>
            <a:pPr marL="23495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2">
                  <a:lumMod val="50000"/>
                </a:schemeClr>
              </a:solidFill>
              <a:latin typeface="+mn-lt"/>
            </a:endParaRPr>
          </a:p>
          <a:p>
            <a:pPr marL="234950" lvl="1" indent="0">
              <a:buFont typeface="+mj-lt"/>
              <a:buNone/>
            </a:pPr>
            <a:endParaRPr lang="en-US" sz="1200" dirty="0">
              <a:solidFill>
                <a:schemeClr val="tx2">
                  <a:lumMod val="50000"/>
                </a:schemeClr>
              </a:solidFill>
              <a:latin typeface="+mn-lt"/>
            </a:endParaRPr>
          </a:p>
          <a:p>
            <a:pPr marL="692150" lvl="1" indent="-457200">
              <a:buFont typeface="+mj-lt"/>
              <a:buAutoNum type="alphaLcPeriod"/>
            </a:pPr>
            <a:endParaRPr lang="en-US" sz="1200" dirty="0">
              <a:solidFill>
                <a:schemeClr val="tx2">
                  <a:lumMod val="50000"/>
                </a:schemeClr>
              </a:solidFill>
              <a:latin typeface="+mn-lt"/>
            </a:endParaRPr>
          </a:p>
          <a:p>
            <a:pPr marL="234950" lvl="1" indent="0">
              <a:buFont typeface="+mj-lt"/>
              <a:buNone/>
            </a:pPr>
            <a:endParaRPr lang="en-US" sz="1200" dirty="0">
              <a:solidFill>
                <a:schemeClr val="tx2">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50</a:t>
            </a:fld>
            <a:endParaRPr lang="en-US"/>
          </a:p>
        </p:txBody>
      </p:sp>
    </p:spTree>
    <p:extLst>
      <p:ext uri="{BB962C8B-B14F-4D97-AF65-F5344CB8AC3E}">
        <p14:creationId xmlns:p14="http://schemas.microsoft.com/office/powerpoint/2010/main" val="3830183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dirty="0">
                <a:solidFill>
                  <a:schemeClr val="tx2">
                    <a:lumMod val="50000"/>
                  </a:schemeClr>
                </a:solidFill>
                <a:latin typeface="+mn-lt"/>
              </a:rPr>
              <a:t>In a partnership agreement, the p</a:t>
            </a:r>
            <a:r>
              <a:rPr lang="en-US" sz="1200" dirty="0">
                <a:solidFill>
                  <a:schemeClr val="tx2">
                    <a:lumMod val="50000"/>
                  </a:schemeClr>
                </a:solidFill>
                <a:latin typeface="+mn-lt"/>
              </a:rPr>
              <a:t>rogram may be housed at the college/university or at the institution where the free-standing DI is housed</a:t>
            </a:r>
            <a:endParaRPr lang="en-US" sz="1200" dirty="0"/>
          </a:p>
          <a:p>
            <a:pPr marL="173021" lvl="1" indent="-166688">
              <a:spcAft>
                <a:spcPts val="600"/>
              </a:spcAft>
            </a:pPr>
            <a:endParaRPr lang="en-US" sz="1200" dirty="0">
              <a:solidFill>
                <a:schemeClr val="tx2">
                  <a:lumMod val="50000"/>
                </a:schemeClr>
              </a:solidFill>
              <a:latin typeface="+mn-lt"/>
            </a:endParaRPr>
          </a:p>
          <a:p>
            <a:pPr marL="173021" lvl="1" indent="-166688">
              <a:spcAft>
                <a:spcPts val="600"/>
              </a:spcAft>
            </a:pPr>
            <a:r>
              <a:rPr lang="en-US" sz="1200" dirty="0">
                <a:solidFill>
                  <a:schemeClr val="tx2">
                    <a:lumMod val="50000"/>
                  </a:schemeClr>
                </a:solidFill>
                <a:latin typeface="+mn-lt"/>
              </a:rPr>
              <a:t>The formal partnership agreement must detail how tuition will be paid. Details on the guidelines for partnership can be accessed on the ACEND website under the future model webpage.</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51</a:t>
            </a:fld>
            <a:endParaRPr lang="en-US"/>
          </a:p>
        </p:txBody>
      </p:sp>
    </p:spTree>
    <p:extLst>
      <p:ext uri="{BB962C8B-B14F-4D97-AF65-F5344CB8AC3E}">
        <p14:creationId xmlns:p14="http://schemas.microsoft.com/office/powerpoint/2010/main" val="4086662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are interested in applying to become a graduate program under the FEM Standards, I want to remind you that the application process to become a demonstration program is a multi-phase process.  </a:t>
            </a:r>
          </a:p>
          <a:p>
            <a:endParaRPr lang="en-US" dirty="0"/>
          </a:p>
          <a:p>
            <a:pPr marL="228600" indent="-228600">
              <a:buFont typeface="+mj-lt"/>
              <a:buAutoNum type="alphaLcPeriod"/>
            </a:pPr>
            <a:r>
              <a:rPr lang="en-US" dirty="0"/>
              <a:t>The initial application involves programs showing their compliance with just a few of the standards 1, 2, and 6. At this early stage there is no expectation to have the curriculum all ironed out. Instead once applications are accepted, program faculty attend trainings on competency-based education and assessment. They also receive support from ACEND and from other demonstration programs to build their curriculum and assessment.  </a:t>
            </a:r>
          </a:p>
          <a:p>
            <a:pPr marL="228600" indent="-228600">
              <a:buFont typeface="+mj-lt"/>
              <a:buAutoNum type="alphaLcPeriod"/>
            </a:pPr>
            <a:r>
              <a:rPr lang="en-US" dirty="0"/>
              <a:t>It is only after the CBE trainings that programs take the time to develop and iron out their curriculum and submit their report for approval by the Board.</a:t>
            </a:r>
          </a:p>
          <a:p>
            <a:pPr marL="228600" indent="-228600">
              <a:buFont typeface="+mj-lt"/>
              <a:buAutoNum type="alphaLcPeriod"/>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52</a:t>
            </a:fld>
            <a:endParaRPr lang="en-US" dirty="0"/>
          </a:p>
        </p:txBody>
      </p:sp>
    </p:spTree>
    <p:extLst>
      <p:ext uri="{BB962C8B-B14F-4D97-AF65-F5344CB8AC3E}">
        <p14:creationId xmlns:p14="http://schemas.microsoft.com/office/powerpoint/2010/main" val="1955560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ACEND issued a call for applications for programs interested in being demonstration programs earlier this year. </a:t>
            </a:r>
            <a:r>
              <a:rPr lang="en-US" sz="1200" baseline="0" dirty="0"/>
              <a:t>The applications for the fifth cohort are due December 2</a:t>
            </a:r>
            <a:r>
              <a:rPr lang="en-US" sz="1200" baseline="30000" dirty="0"/>
              <a:t>nd</a:t>
            </a:r>
            <a:r>
              <a:rPr lang="en-US" sz="120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a:t>The</a:t>
            </a:r>
            <a:r>
              <a:rPr lang="en-US" sz="1200" baseline="0" dirty="0"/>
              <a:t> demonstration program application form and guidance documents are available on the ACEND Future Education Model Webpage shown on this slide.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a:solidFill>
                  <a:schemeClr val="tx2">
                    <a:lumMod val="50000"/>
                  </a:schemeClr>
                </a:solidFill>
                <a:latin typeface="+mn-lt"/>
              </a:rPr>
              <a:t>ACEND is seeking representative sample of programs in terms of geographic location, program size, and proposed program structure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a:solidFill>
                  <a:schemeClr val="tx2">
                    <a:lumMod val="50000"/>
                  </a:schemeClr>
                </a:solidFill>
                <a:latin typeface="+mn-lt"/>
              </a:rPr>
              <a:t>Cohort 5 Applications are reviewed by the Board during the March or April Board conference call, the Board will vote to accept the application as a reorganization or a candidacy.  Cohort 5 programs must enroll students and start their first class on or before Fall 2026.</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200" dirty="0">
              <a:solidFill>
                <a:schemeClr val="tx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chemeClr val="tx2">
                    <a:lumMod val="50000"/>
                  </a:schemeClr>
                </a:solidFill>
                <a:latin typeface="+mn-lt"/>
              </a:rPr>
              <a:t>During its upcoming Board meeting the Board will be discussing if ACEND will hold a 6</a:t>
            </a:r>
            <a:r>
              <a:rPr lang="en-US" sz="1200" baseline="30000" dirty="0">
                <a:solidFill>
                  <a:schemeClr val="tx2">
                    <a:lumMod val="50000"/>
                  </a:schemeClr>
                </a:solidFill>
                <a:latin typeface="+mn-lt"/>
              </a:rPr>
              <a:t>th</a:t>
            </a:r>
            <a:r>
              <a:rPr lang="en-US" sz="1200" dirty="0">
                <a:solidFill>
                  <a:schemeClr val="tx2">
                    <a:lumMod val="50000"/>
                  </a:schemeClr>
                </a:solidFill>
                <a:latin typeface="+mn-lt"/>
              </a:rPr>
              <a:t> round of demonstration program applications.</a:t>
            </a: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53</a:t>
            </a:fld>
            <a:endParaRPr lang="en-US"/>
          </a:p>
        </p:txBody>
      </p:sp>
    </p:spTree>
    <p:extLst>
      <p:ext uri="{BB962C8B-B14F-4D97-AF65-F5344CB8AC3E}">
        <p14:creationId xmlns:p14="http://schemas.microsoft.com/office/powerpoint/2010/main" val="24405427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 want to end today’s presentation by reminding our programs that the ACEND staff are always available to assist you and answer your questions.  ACEND’s phone number</a:t>
            </a:r>
            <a:r>
              <a:rPr lang="en-US" sz="1200" dirty="0"/>
              <a:t> </a:t>
            </a:r>
            <a:r>
              <a:rPr lang="en-US" sz="1200" baseline="0" dirty="0"/>
              <a:t>and email are shown on the screen.</a:t>
            </a: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54</a:t>
            </a:fld>
            <a:endParaRPr lang="en-US"/>
          </a:p>
        </p:txBody>
      </p:sp>
    </p:spTree>
    <p:extLst>
      <p:ext uri="{BB962C8B-B14F-4D97-AF65-F5344CB8AC3E}">
        <p14:creationId xmlns:p14="http://schemas.microsoft.com/office/powerpoint/2010/main" val="534721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I will open it up for your questions</a:t>
            </a:r>
            <a:r>
              <a:rPr lang="en-US" baseline="0" dirty="0"/>
              <a:t> or comments.</a:t>
            </a:r>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55</a:t>
            </a:fld>
            <a:endParaRPr lang="en-US"/>
          </a:p>
        </p:txBody>
      </p:sp>
    </p:spTree>
    <p:extLst>
      <p:ext uri="{BB962C8B-B14F-4D97-AF65-F5344CB8AC3E}">
        <p14:creationId xmlns:p14="http://schemas.microsoft.com/office/powerpoint/2010/main" val="242008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To begin let me give you some updates and announcements from ACEND </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6</a:t>
            </a:fld>
            <a:endParaRPr lang="en-US"/>
          </a:p>
        </p:txBody>
      </p:sp>
    </p:spTree>
    <p:extLst>
      <p:ext uri="{BB962C8B-B14F-4D97-AF65-F5344CB8AC3E}">
        <p14:creationId xmlns:p14="http://schemas.microsoft.com/office/powerpoint/2010/main" val="402347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of our recognition</a:t>
            </a:r>
            <a:r>
              <a:rPr lang="en-US" sz="1200" baseline="0" dirty="0"/>
              <a:t> by USDE requires that we review and revise as needed our standards at least every 5 years.  We have spent the past year on this process. </a:t>
            </a:r>
          </a:p>
          <a:p>
            <a:endParaRPr lang="en-US" sz="1200" baseline="0" dirty="0"/>
          </a:p>
          <a:p>
            <a:r>
              <a:rPr lang="en-US" sz="1200" baseline="0" dirty="0"/>
              <a:t>We gathered input from different sources.  We asked for input from stakeholders about the current 2017 Standards through an online survey in Fall 2019.  We reviewed the results of the 2020 CDR practice audit that looked at current entry-level practice and the new USDE regulations. We also had discussions with ACEND’s legal counsel and the legal counsel for the Academy’s consumer protection and licensure subcommittee or CPLS.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The Draft 2022 Standards are posted on the ACEND website along with a recording of the changes within the standards and a list of Frequently Asked Questions with ACED responses</a:t>
            </a:r>
            <a:r>
              <a:rPr lang="en-US" sz="1200" kern="1200" dirty="0">
                <a:solidFill>
                  <a:schemeClr val="tx1"/>
                </a:solidFill>
                <a:effectLst/>
                <a:latin typeface="+mn-lt"/>
                <a:ea typeface="+mn-ea"/>
                <a:cs typeface="+mn-cs"/>
              </a:rPr>
              <a:t>.</a:t>
            </a:r>
            <a:r>
              <a:rPr lang="en-US" baseline="0" dirty="0">
                <a:solidFill>
                  <a:schemeClr val="tx2">
                    <a:lumMod val="50000"/>
                  </a:schemeClr>
                </a:solidFill>
              </a:rPr>
              <a:t> </a:t>
            </a:r>
            <a:r>
              <a:rPr lang="en-US" dirty="0">
                <a:solidFill>
                  <a:schemeClr val="tx2">
                    <a:lumMod val="50000"/>
                  </a:schemeClr>
                </a:solidFill>
              </a:rPr>
              <a:t>We encourage you</a:t>
            </a:r>
            <a:r>
              <a:rPr lang="en-US" baseline="0" dirty="0">
                <a:solidFill>
                  <a:schemeClr val="tx2">
                    <a:lumMod val="50000"/>
                  </a:schemeClr>
                </a:solidFill>
              </a:rPr>
              <a:t> </a:t>
            </a:r>
            <a:r>
              <a:rPr lang="en-US" dirty="0">
                <a:solidFill>
                  <a:schemeClr val="tx2">
                    <a:lumMod val="50000"/>
                  </a:schemeClr>
                </a:solidFill>
              </a:rPr>
              <a:t>to access the survey to provide your feedback </a:t>
            </a:r>
            <a:r>
              <a:rPr lang="en-US" sz="1200" kern="1200" dirty="0">
                <a:solidFill>
                  <a:schemeClr val="tx1"/>
                </a:solidFill>
                <a:effectLst/>
                <a:latin typeface="+mn-lt"/>
                <a:ea typeface="+mn-ea"/>
                <a:cs typeface="+mn-cs"/>
              </a:rPr>
              <a:t>and please share it with your program stakeholders and anyone that might be interested in providing feedback on these standards.</a:t>
            </a:r>
            <a:r>
              <a:rPr lang="en-US" baseline="0" dirty="0">
                <a:solidFill>
                  <a:schemeClr val="tx2">
                    <a:lumMod val="50000"/>
                  </a:schemeClr>
                </a:solidFill>
              </a:rPr>
              <a:t> The s</a:t>
            </a:r>
            <a:r>
              <a:rPr lang="en-US" dirty="0">
                <a:solidFill>
                  <a:schemeClr val="tx2">
                    <a:lumMod val="50000"/>
                  </a:schemeClr>
                </a:solidFill>
              </a:rPr>
              <a:t>urvey is posted on the ACEND website at the link shown on this screen and will be open until </a:t>
            </a:r>
            <a:r>
              <a:rPr lang="en-US" b="1" dirty="0">
                <a:solidFill>
                  <a:schemeClr val="tx2">
                    <a:lumMod val="50000"/>
                  </a:schemeClr>
                </a:solidFill>
                <a:highlight>
                  <a:srgbClr val="FFFF00"/>
                </a:highlight>
              </a:rPr>
              <a:t>Wednesday November 18, 2020. </a:t>
            </a:r>
            <a:endParaRPr lang="en-US" sz="1200" b="1" kern="1200" dirty="0">
              <a:solidFill>
                <a:schemeClr val="tx1"/>
              </a:solidFill>
              <a:effectLst/>
              <a:highlight>
                <a:srgbClr val="FFFF00"/>
              </a:highligh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49E784-4C3A-485C-BD4C-2589501E66EF}" type="slidenum">
              <a:rPr lang="en-US" smtClean="0"/>
              <a:t>7</a:t>
            </a:fld>
            <a:endParaRPr lang="en-US"/>
          </a:p>
        </p:txBody>
      </p:sp>
    </p:spTree>
    <p:extLst>
      <p:ext uri="{BB962C8B-B14F-4D97-AF65-F5344CB8AC3E}">
        <p14:creationId xmlns:p14="http://schemas.microsoft.com/office/powerpoint/2010/main" val="92284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solidFill>
                  <a:schemeClr val="tx1"/>
                </a:solidFill>
              </a:rPr>
              <a:t>Some key features of the 2022 standards:</a:t>
            </a:r>
          </a:p>
          <a:p>
            <a:pPr lvl="1"/>
            <a:r>
              <a:rPr lang="en-US" sz="2400" dirty="0">
                <a:solidFill>
                  <a:schemeClr val="tx1"/>
                </a:solidFill>
              </a:rPr>
              <a:t>Added the requirement of a </a:t>
            </a:r>
            <a:r>
              <a:rPr lang="en-US" sz="2400" dirty="0">
                <a:solidFill>
                  <a:srgbClr val="C00000"/>
                </a:solidFill>
              </a:rPr>
              <a:t>graduate degree </a:t>
            </a:r>
            <a:r>
              <a:rPr lang="en-US" sz="2400" dirty="0">
                <a:solidFill>
                  <a:schemeClr val="tx1"/>
                </a:solidFill>
              </a:rPr>
              <a:t>for coordinated programs (CP) and dietetic internship (DI) programs before 2024 </a:t>
            </a:r>
            <a:r>
              <a:rPr lang="en-US" sz="2400" dirty="0">
                <a:solidFill>
                  <a:srgbClr val="0070C0"/>
                </a:solidFill>
              </a:rPr>
              <a:t>(this is to helps us meet USDE regulations and advice from ACEND’s legal counsel)</a:t>
            </a:r>
          </a:p>
          <a:p>
            <a:pPr lvl="2"/>
            <a:r>
              <a:rPr lang="en-US" sz="2000" dirty="0">
                <a:solidFill>
                  <a:schemeClr val="tx1"/>
                </a:solidFill>
              </a:rPr>
              <a:t>This is because the missions of the CP and DI programs are to graduate students ready to sit for the RDN exam. We cannot have graduates finish the ACEND program and not be able to sit for the RDN exam. The programs would not then be meeting their mission and, therefore, the promises made to students and interns and we would be out of compliance with USDE regulation by failing to protect our students. Programs will be able to accept students with graduate degrees. </a:t>
            </a:r>
          </a:p>
          <a:p>
            <a:pPr lvl="2"/>
            <a:endParaRPr lang="en-US" sz="2000"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Strengthened </a:t>
            </a:r>
            <a:r>
              <a:rPr lang="en-US" sz="2400" dirty="0">
                <a:solidFill>
                  <a:srgbClr val="C00000"/>
                </a:solidFill>
              </a:rPr>
              <a:t>diversity, equity &amp; inclusion </a:t>
            </a:r>
            <a:r>
              <a:rPr lang="en-US" sz="2400" dirty="0">
                <a:solidFill>
                  <a:schemeClr val="tx1"/>
                </a:solidFill>
              </a:rPr>
              <a:t>requirements and weaved these concepts throughout the standards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p>
            <a:pPr lvl="1"/>
            <a:r>
              <a:rPr lang="en-US" sz="2400" dirty="0">
                <a:solidFill>
                  <a:schemeClr val="tx1"/>
                </a:solidFill>
              </a:rPr>
              <a:t>Following new USDE regulation, we strengthened </a:t>
            </a:r>
            <a:r>
              <a:rPr lang="en-US" sz="2400" dirty="0">
                <a:solidFill>
                  <a:srgbClr val="C00000"/>
                </a:solidFill>
              </a:rPr>
              <a:t>distance education </a:t>
            </a:r>
            <a:r>
              <a:rPr lang="en-US" sz="2400" dirty="0">
                <a:solidFill>
                  <a:schemeClr val="tx1"/>
                </a:solidFill>
              </a:rPr>
              <a:t>requirements </a:t>
            </a:r>
          </a:p>
          <a:p>
            <a:pPr lvl="1"/>
            <a:endParaRPr lang="en-US" sz="2400"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600" dirty="0">
                <a:latin typeface="Roboto"/>
              </a:rPr>
              <a:t>Decreased CP/DI/FDE </a:t>
            </a:r>
            <a:r>
              <a:rPr lang="en-US" sz="3600" dirty="0">
                <a:solidFill>
                  <a:srgbClr val="C00000"/>
                </a:solidFill>
                <a:latin typeface="Roboto"/>
              </a:rPr>
              <a:t>supervised practice hours </a:t>
            </a:r>
            <a:r>
              <a:rPr lang="en-US" sz="3600" dirty="0">
                <a:latin typeface="Roboto"/>
              </a:rPr>
              <a:t>from 1200 to 1000 hours</a:t>
            </a:r>
          </a:p>
          <a:p>
            <a:pPr lvl="1"/>
            <a:endParaRPr lang="en-US" sz="2400" dirty="0">
              <a:solidFill>
                <a:schemeClr val="tx1"/>
              </a:solidFill>
            </a:endParaRPr>
          </a:p>
          <a:p>
            <a:pPr lvl="1"/>
            <a:r>
              <a:rPr lang="en-US" sz="2400" dirty="0">
                <a:solidFill>
                  <a:schemeClr val="tx1"/>
                </a:solidFill>
              </a:rPr>
              <a:t>Removed ACEND’s data collection of </a:t>
            </a:r>
            <a:r>
              <a:rPr lang="en-US" sz="2400" dirty="0">
                <a:solidFill>
                  <a:srgbClr val="C00000"/>
                </a:solidFill>
              </a:rPr>
              <a:t>tracks, </a:t>
            </a:r>
            <a:r>
              <a:rPr lang="en-US" sz="2400" dirty="0">
                <a:solidFill>
                  <a:srgbClr val="0070C0"/>
                </a:solidFill>
              </a:rPr>
              <a:t>similar to the future education model accreditation standards </a:t>
            </a:r>
          </a:p>
          <a:p>
            <a:pPr lvl="1"/>
            <a:endParaRPr lang="en-US" sz="2400" dirty="0">
              <a:solidFill>
                <a:srgbClr val="0070C0"/>
              </a:solidFill>
            </a:endParaRPr>
          </a:p>
          <a:p>
            <a:pPr lvl="1"/>
            <a:r>
              <a:rPr lang="en-US" sz="2400" dirty="0">
                <a:solidFill>
                  <a:srgbClr val="0070C0"/>
                </a:solidFill>
              </a:rPr>
              <a:t>R</a:t>
            </a:r>
            <a:r>
              <a:rPr lang="en-US" sz="2400" dirty="0">
                <a:solidFill>
                  <a:schemeClr val="tx1"/>
                </a:solidFill>
              </a:rPr>
              <a:t>emoved </a:t>
            </a:r>
            <a:r>
              <a:rPr lang="en-US" sz="2400" dirty="0">
                <a:solidFill>
                  <a:srgbClr val="C00000"/>
                </a:solidFill>
              </a:rPr>
              <a:t>concentration</a:t>
            </a:r>
            <a:r>
              <a:rPr lang="en-US" sz="2400" dirty="0">
                <a:solidFill>
                  <a:schemeClr val="tx1"/>
                </a:solidFill>
              </a:rPr>
              <a:t> for CP and DI based on many of our constituents’ public comments</a:t>
            </a:r>
          </a:p>
          <a:p>
            <a:pPr lvl="1"/>
            <a:endParaRPr lang="en-US" sz="2400" dirty="0">
              <a:solidFill>
                <a:schemeClr val="tx1"/>
              </a:solidFill>
            </a:endParaRPr>
          </a:p>
          <a:p>
            <a:pPr lvl="1"/>
            <a:r>
              <a:rPr lang="en-US" sz="2400" dirty="0">
                <a:solidFill>
                  <a:schemeClr val="tx1"/>
                </a:solidFill>
              </a:rPr>
              <a:t>Following advice from legal counsel we removed </a:t>
            </a:r>
            <a:r>
              <a:rPr lang="en-US" sz="2400" dirty="0">
                <a:solidFill>
                  <a:srgbClr val="C00000"/>
                </a:solidFill>
              </a:rPr>
              <a:t>business entities and publicly and privately held corporations </a:t>
            </a:r>
            <a:r>
              <a:rPr lang="en-US" sz="2400" dirty="0">
                <a:solidFill>
                  <a:schemeClr val="tx1"/>
                </a:solidFill>
              </a:rPr>
              <a:t>from the dietetic internship Standards. </a:t>
            </a:r>
            <a:r>
              <a:rPr lang="en-US" sz="2000" dirty="0">
                <a:solidFill>
                  <a:schemeClr val="tx1"/>
                </a:solidFill>
              </a:rPr>
              <a:t>This only affects new applications from business entities and does not affect those entities that are already accredited by ACEND who will continue to do so.  The rationale for this change is because these entities cannot offer a graduate degree unless they are connected with an educational institution.  New business entities and publicly or privately held corporations are encouraged to partner with an educational institution to form a consortium under the 2022 standards or they can apply as a demonstration program under the FEM Standards partnership requirements.</a:t>
            </a:r>
          </a:p>
          <a:p>
            <a:pPr lvl="1"/>
            <a:endParaRPr lang="en-US" sz="2000" dirty="0">
              <a:solidFill>
                <a:schemeClr val="tx1"/>
              </a:solidFill>
            </a:endParaRPr>
          </a:p>
        </p:txBody>
      </p:sp>
      <p:sp>
        <p:nvSpPr>
          <p:cNvPr id="4" name="Slide Number Placeholder 3"/>
          <p:cNvSpPr>
            <a:spLocks noGrp="1"/>
          </p:cNvSpPr>
          <p:nvPr>
            <p:ph type="sldNum" sz="quarter" idx="10"/>
          </p:nvPr>
        </p:nvSpPr>
        <p:spPr/>
        <p:txBody>
          <a:bodyPr/>
          <a:lstStyle/>
          <a:p>
            <a:fld id="{8A49E784-4C3A-485C-BD4C-2589501E66EF}" type="slidenum">
              <a:rPr lang="en-US" smtClean="0"/>
              <a:t>8</a:t>
            </a:fld>
            <a:endParaRPr lang="en-US"/>
          </a:p>
        </p:txBody>
      </p:sp>
    </p:spTree>
    <p:extLst>
      <p:ext uri="{BB962C8B-B14F-4D97-AF65-F5344CB8AC3E}">
        <p14:creationId xmlns:p14="http://schemas.microsoft.com/office/powerpoint/2010/main" val="406610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is some information for our programs that are currently accredited under the 2017 Standards </a:t>
            </a:r>
          </a:p>
          <a:p>
            <a:pPr marL="228600" indent="-228600">
              <a:buFont typeface="+mj-lt"/>
              <a:buAutoNum type="alphaLcPeriod"/>
            </a:pPr>
            <a:r>
              <a:rPr lang="en-US" sz="1200" dirty="0">
                <a:solidFill>
                  <a:schemeClr val="tx2">
                    <a:lumMod val="50000"/>
                  </a:schemeClr>
                </a:solidFill>
                <a:latin typeface="+mn-lt"/>
              </a:rPr>
              <a:t>All current program types (CP, DI, DPD, DT, FDE) are to continue under the 2017 and 2022 Standards. </a:t>
            </a:r>
          </a:p>
          <a:p>
            <a:pPr marL="0" indent="0">
              <a:buFont typeface="+mj-lt"/>
              <a:buNone/>
            </a:pPr>
            <a:endParaRPr lang="en-US" sz="1200" dirty="0">
              <a:solidFill>
                <a:schemeClr val="tx2">
                  <a:lumMod val="50000"/>
                </a:schemeClr>
              </a:solidFill>
              <a:latin typeface="+mn-lt"/>
            </a:endParaRPr>
          </a:p>
          <a:p>
            <a:r>
              <a:rPr lang="en-US" sz="2800" u="sng" dirty="0">
                <a:solidFill>
                  <a:srgbClr val="C00000"/>
                </a:solidFill>
                <a:latin typeface="+mn-lt"/>
              </a:rPr>
              <a:t>Under the Proposed 2022 Standards</a:t>
            </a:r>
            <a:r>
              <a:rPr lang="en-US" sz="2800" dirty="0">
                <a:solidFill>
                  <a:schemeClr val="tx2">
                    <a:lumMod val="50000"/>
                  </a:schemeClr>
                </a:solidFill>
                <a:latin typeface="+mn-lt"/>
              </a:rPr>
              <a:t>:</a:t>
            </a:r>
          </a:p>
          <a:p>
            <a:pPr lvl="1"/>
            <a:r>
              <a:rPr lang="en-US" sz="2500" dirty="0">
                <a:solidFill>
                  <a:schemeClr val="tx2">
                    <a:lumMod val="50000"/>
                  </a:schemeClr>
                </a:solidFill>
                <a:latin typeface="+mn-lt"/>
              </a:rPr>
              <a:t>DPD and Foreign Dietitian Education or FDE programs remain at the bachelor’s level </a:t>
            </a:r>
          </a:p>
          <a:p>
            <a:pPr lvl="1"/>
            <a:r>
              <a:rPr lang="en-US" sz="2500" dirty="0">
                <a:solidFill>
                  <a:schemeClr val="tx2">
                    <a:lumMod val="50000"/>
                  </a:schemeClr>
                </a:solidFill>
                <a:latin typeface="+mn-lt"/>
              </a:rPr>
              <a:t>DT programs remain at the Associate level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tx2">
                    <a:lumMod val="50000"/>
                  </a:schemeClr>
                </a:solidFill>
                <a:latin typeface="+mn-lt"/>
              </a:rPr>
              <a:t>Existing CP programs are required to move to the graduate level </a:t>
            </a:r>
            <a:r>
              <a:rPr lang="en-US" sz="2400" dirty="0">
                <a:solidFill>
                  <a:srgbClr val="0070C0"/>
                </a:solidFill>
                <a:latin typeface="+mn-lt"/>
              </a:rPr>
              <a:t>On or before December 31, 2023</a:t>
            </a:r>
          </a:p>
          <a:p>
            <a:pPr lvl="1"/>
            <a:endParaRPr lang="en-US" sz="2500" dirty="0">
              <a:solidFill>
                <a:schemeClr val="tx2">
                  <a:lumMod val="50000"/>
                </a:schemeClr>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tx2">
                    <a:lumMod val="50000"/>
                  </a:schemeClr>
                </a:solidFill>
                <a:latin typeface="+mn-lt"/>
              </a:rPr>
              <a:t>Existing DI programs have two choices: They are required to either only admit students with a graduate degree or combine with a graduate degree </a:t>
            </a:r>
            <a:r>
              <a:rPr lang="en-US" sz="2400" dirty="0">
                <a:solidFill>
                  <a:srgbClr val="0070C0"/>
                </a:solidFill>
                <a:latin typeface="+mn-lt"/>
              </a:rPr>
              <a:t>On or before December 31, 2023</a:t>
            </a:r>
          </a:p>
          <a:p>
            <a:pPr lvl="1"/>
            <a:endParaRPr lang="en-US" sz="2500" dirty="0">
              <a:solidFill>
                <a:schemeClr val="tx2">
                  <a:lumMod val="50000"/>
                </a:schemeClr>
              </a:solidFill>
              <a:latin typeface="+mn-lt"/>
            </a:endParaRPr>
          </a:p>
          <a:p>
            <a:pPr marL="228600" indent="-228600">
              <a:buFont typeface="+mj-lt"/>
              <a:buAutoNum type="alphaLcPeriod"/>
            </a:pPr>
            <a:r>
              <a:rPr lang="en-US" sz="1200" dirty="0">
                <a:solidFill>
                  <a:schemeClr val="tx2">
                    <a:lumMod val="50000"/>
                  </a:schemeClr>
                </a:solidFill>
                <a:latin typeface="+mn-lt"/>
              </a:rPr>
              <a:t> All programs must tell students they need a master’s degree to be eligible to take the CDR registration exam for dietitians after Jan 1, 2024. An information sheet is available on the CDR website on student options after 2024.</a:t>
            </a:r>
          </a:p>
          <a:p>
            <a:endParaRPr lang="en-US" dirty="0"/>
          </a:p>
        </p:txBody>
      </p:sp>
      <p:sp>
        <p:nvSpPr>
          <p:cNvPr id="4" name="Slide Number Placeholder 3"/>
          <p:cNvSpPr>
            <a:spLocks noGrp="1"/>
          </p:cNvSpPr>
          <p:nvPr>
            <p:ph type="sldNum" sz="quarter" idx="10"/>
          </p:nvPr>
        </p:nvSpPr>
        <p:spPr/>
        <p:txBody>
          <a:bodyPr/>
          <a:lstStyle/>
          <a:p>
            <a:fld id="{BA0664C5-5450-4A8C-BB2F-0F578F68B0F5}" type="slidenum">
              <a:rPr lang="en-US" smtClean="0"/>
              <a:t>9</a:t>
            </a:fld>
            <a:endParaRPr lang="en-US"/>
          </a:p>
        </p:txBody>
      </p:sp>
    </p:spTree>
    <p:extLst>
      <p:ext uri="{BB962C8B-B14F-4D97-AF65-F5344CB8AC3E}">
        <p14:creationId xmlns:p14="http://schemas.microsoft.com/office/powerpoint/2010/main" val="12870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CF9879-7FE9-400D-9362-3019CDA53E5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26F28-25EC-482A-BEBE-487A1D7739E6}" type="slidenum">
              <a:rPr lang="en-US" smtClean="0"/>
              <a:t>‹#›</a:t>
            </a:fld>
            <a:endParaRPr lang="en-US"/>
          </a:p>
        </p:txBody>
      </p:sp>
    </p:spTree>
    <p:extLst>
      <p:ext uri="{BB962C8B-B14F-4D97-AF65-F5344CB8AC3E}">
        <p14:creationId xmlns:p14="http://schemas.microsoft.com/office/powerpoint/2010/main" val="10677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F9879-7FE9-400D-9362-3019CDA53E5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26F28-25EC-482A-BEBE-487A1D7739E6}" type="slidenum">
              <a:rPr lang="en-US" smtClean="0"/>
              <a:t>‹#›</a:t>
            </a:fld>
            <a:endParaRPr lang="en-US"/>
          </a:p>
        </p:txBody>
      </p:sp>
      <p:sp>
        <p:nvSpPr>
          <p:cNvPr id="7" name="Rectangle 6"/>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29272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F9879-7FE9-400D-9362-3019CDA53E5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26F28-25EC-482A-BEBE-487A1D7739E6}" type="slidenum">
              <a:rPr lang="en-US" smtClean="0"/>
              <a:t>‹#›</a:t>
            </a:fld>
            <a:endParaRPr lang="en-US"/>
          </a:p>
        </p:txBody>
      </p:sp>
      <p:sp>
        <p:nvSpPr>
          <p:cNvPr id="7" name="Rectangle 6"/>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38048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y stripe">
    <p:spTree>
      <p:nvGrpSpPr>
        <p:cNvPr id="1" name=""/>
        <p:cNvGrpSpPr/>
        <p:nvPr/>
      </p:nvGrpSpPr>
      <p:grpSpPr>
        <a:xfrm>
          <a:off x="0" y="0"/>
          <a:ext cx="0" cy="0"/>
          <a:chOff x="0" y="0"/>
          <a:chExt cx="0" cy="0"/>
        </a:xfrm>
      </p:grpSpPr>
      <p:sp>
        <p:nvSpPr>
          <p:cNvPr id="5" name="Rectangle 4"/>
          <p:cNvSpPr/>
          <p:nvPr userDrawn="1"/>
        </p:nvSpPr>
        <p:spPr>
          <a:xfrm>
            <a:off x="0" y="114301"/>
            <a:ext cx="9144000" cy="940158"/>
          </a:xfrm>
          <a:prstGeom prst="rect">
            <a:avLst/>
          </a:prstGeom>
          <a:solidFill>
            <a:srgbClr val="D7D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1"/>
            <a:ext cx="9144000" cy="94015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hasCustomPrompt="1"/>
          </p:nvPr>
        </p:nvSpPr>
        <p:spPr>
          <a:xfrm>
            <a:off x="63168" y="2"/>
            <a:ext cx="7886700" cy="941855"/>
          </a:xfrm>
        </p:spPr>
        <p:txBody>
          <a:bodyPr>
            <a:normAutofit/>
          </a:bodyPr>
          <a:lstStyle>
            <a:lvl1pPr>
              <a:defRPr sz="2400">
                <a:solidFill>
                  <a:schemeClr val="bg1">
                    <a:lumMod val="50000"/>
                  </a:schemeClr>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63104" y="1166813"/>
            <a:ext cx="7886700" cy="914400"/>
          </a:xfrm>
        </p:spPr>
        <p:txBody>
          <a:bodyPr>
            <a:noAutofit/>
          </a:bodyPr>
          <a:lstStyle>
            <a:lvl1pPr marL="0" indent="0">
              <a:buNone/>
              <a:defRPr sz="1800">
                <a:solidFill>
                  <a:schemeClr val="bg1">
                    <a:lumMod val="50000"/>
                  </a:schemeClr>
                </a:solidFill>
                <a:latin typeface="Segoe UI Semibold" panose="020B0702040204020203" pitchFamily="34" charset="0"/>
                <a:cs typeface="Segoe UI Semibold" panose="020B0702040204020203" pitchFamily="34" charset="0"/>
              </a:defRPr>
            </a:lvl1pPr>
            <a:lvl2pPr marL="342892" indent="0">
              <a:buNone/>
              <a:defRPr sz="1500">
                <a:solidFill>
                  <a:schemeClr val="bg1">
                    <a:lumMod val="50000"/>
                  </a:schemeClr>
                </a:solidFill>
                <a:latin typeface="Segoe UI Semibold" panose="020B0702040204020203" pitchFamily="34" charset="0"/>
                <a:cs typeface="Segoe UI Semibold" panose="020B0702040204020203" pitchFamily="34" charset="0"/>
              </a:defRPr>
            </a:lvl2pPr>
            <a:lvl3pPr marL="685783" indent="0">
              <a:buNone/>
              <a:defRPr sz="1350">
                <a:solidFill>
                  <a:schemeClr val="bg1">
                    <a:lumMod val="50000"/>
                  </a:schemeClr>
                </a:solidFill>
                <a:latin typeface="Segoe UI Semibold" panose="020B0702040204020203" pitchFamily="34" charset="0"/>
                <a:cs typeface="Segoe UI Semibold" panose="020B0702040204020203" pitchFamily="34" charset="0"/>
              </a:defRPr>
            </a:lvl3pPr>
            <a:lvl4pPr marL="1028675" indent="0">
              <a:buNone/>
              <a:defRPr sz="1200">
                <a:solidFill>
                  <a:schemeClr val="bg1">
                    <a:lumMod val="50000"/>
                  </a:schemeClr>
                </a:solidFill>
                <a:latin typeface="Segoe UI Semibold" panose="020B0702040204020203" pitchFamily="34" charset="0"/>
                <a:cs typeface="Segoe UI Semibold" panose="020B0702040204020203" pitchFamily="34" charset="0"/>
              </a:defRPr>
            </a:lvl4pPr>
            <a:lvl5pPr marL="1371566" indent="0">
              <a:buNone/>
              <a:defRPr sz="1200">
                <a:solidFill>
                  <a:schemeClr val="bg1">
                    <a:lumMod val="50000"/>
                  </a:schemeClr>
                </a:solidFill>
                <a:latin typeface="Segoe UI Semibold" panose="020B0702040204020203" pitchFamily="34" charset="0"/>
                <a:cs typeface="Segoe UI Semibold" panose="020B0702040204020203" pitchFamily="34" charset="0"/>
              </a:defRPr>
            </a:lvl5pPr>
          </a:lstStyle>
          <a:p>
            <a:pPr lvl="0"/>
            <a:r>
              <a:rPr lang="en-US"/>
              <a:t>Click to edit Master text styles</a:t>
            </a:r>
          </a:p>
        </p:txBody>
      </p:sp>
      <p:sp>
        <p:nvSpPr>
          <p:cNvPr id="3" name="Content Placeholder 2"/>
          <p:cNvSpPr>
            <a:spLocks noGrp="1"/>
          </p:cNvSpPr>
          <p:nvPr>
            <p:ph sz="quarter" idx="11"/>
          </p:nvPr>
        </p:nvSpPr>
        <p:spPr>
          <a:xfrm>
            <a:off x="63104" y="2178050"/>
            <a:ext cx="7886700" cy="4414838"/>
          </a:xfrm>
        </p:spPr>
        <p:txBody>
          <a:bodyPr>
            <a:normAutofit/>
          </a:bodyPr>
          <a:lstStyle>
            <a:lvl1pPr marL="171446" indent="-171446">
              <a:buClr>
                <a:schemeClr val="bg1">
                  <a:lumMod val="50000"/>
                </a:schemeClr>
              </a:buClr>
              <a:buFont typeface="Wingdings" panose="05000000000000000000" pitchFamily="2" charset="2"/>
              <a:buChar char="§"/>
              <a:defRPr sz="1800">
                <a:solidFill>
                  <a:schemeClr val="bg1">
                    <a:lumMod val="50000"/>
                  </a:schemeClr>
                </a:solidFill>
                <a:latin typeface="Segoe UI" panose="020B0502040204020203" pitchFamily="34" charset="0"/>
                <a:cs typeface="Segoe UI" panose="020B0502040204020203" pitchFamily="34" charset="0"/>
              </a:defRPr>
            </a:lvl1pPr>
            <a:lvl2pPr marL="514337" indent="-171446">
              <a:buClr>
                <a:schemeClr val="bg1">
                  <a:lumMod val="50000"/>
                </a:schemeClr>
              </a:buClr>
              <a:buFont typeface="Wingdings" panose="05000000000000000000" pitchFamily="2" charset="2"/>
              <a:buChar char="§"/>
              <a:defRPr sz="1500">
                <a:solidFill>
                  <a:schemeClr val="bg1">
                    <a:lumMod val="50000"/>
                  </a:schemeClr>
                </a:solidFill>
                <a:latin typeface="Segoe UI" panose="020B0502040204020203" pitchFamily="34" charset="0"/>
                <a:cs typeface="Segoe UI" panose="020B0502040204020203" pitchFamily="34" charset="0"/>
              </a:defRPr>
            </a:lvl2pPr>
            <a:lvl3pPr marL="857228" indent="-171446">
              <a:buClr>
                <a:schemeClr val="bg1">
                  <a:lumMod val="50000"/>
                </a:schemeClr>
              </a:buClr>
              <a:buFont typeface="Wingdings" panose="05000000000000000000" pitchFamily="2" charset="2"/>
              <a:buChar char="§"/>
              <a:defRPr sz="1350">
                <a:solidFill>
                  <a:schemeClr val="bg1">
                    <a:lumMod val="50000"/>
                  </a:schemeClr>
                </a:solidFill>
                <a:latin typeface="Segoe UI" panose="020B0502040204020203" pitchFamily="34" charset="0"/>
                <a:cs typeface="Segoe UI" panose="020B0502040204020203" pitchFamily="34" charset="0"/>
              </a:defRPr>
            </a:lvl3pPr>
            <a:lvl4pPr marL="1200120" indent="-171446">
              <a:buClr>
                <a:schemeClr val="bg1">
                  <a:lumMod val="50000"/>
                </a:schemeClr>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4pPr>
            <a:lvl5pPr marL="1543012" indent="-171446">
              <a:buClr>
                <a:schemeClr val="bg1">
                  <a:lumMod val="50000"/>
                </a:schemeClr>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2020</a:t>
            </a:r>
          </a:p>
        </p:txBody>
      </p:sp>
    </p:spTree>
    <p:custDataLst>
      <p:tags r:id="rId1"/>
    </p:custDataLst>
    <p:extLst>
      <p:ext uri="{BB962C8B-B14F-4D97-AF65-F5344CB8AC3E}">
        <p14:creationId xmlns:p14="http://schemas.microsoft.com/office/powerpoint/2010/main" val="422423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en">
    <p:spTree>
      <p:nvGrpSpPr>
        <p:cNvPr id="1" name=""/>
        <p:cNvGrpSpPr/>
        <p:nvPr/>
      </p:nvGrpSpPr>
      <p:grpSpPr>
        <a:xfrm>
          <a:off x="0" y="0"/>
          <a:ext cx="0" cy="0"/>
          <a:chOff x="0" y="0"/>
          <a:chExt cx="0" cy="0"/>
        </a:xfrm>
      </p:grpSpPr>
      <p:sp>
        <p:nvSpPr>
          <p:cNvPr id="5" name="Rectangle 4"/>
          <p:cNvSpPr/>
          <p:nvPr userDrawn="1"/>
        </p:nvSpPr>
        <p:spPr>
          <a:xfrm>
            <a:off x="0" y="114308"/>
            <a:ext cx="9144000" cy="1409699"/>
          </a:xfrm>
          <a:prstGeom prst="rect">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1"/>
            <a:ext cx="9144000" cy="94015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hasCustomPrompt="1"/>
          </p:nvPr>
        </p:nvSpPr>
        <p:spPr>
          <a:xfrm>
            <a:off x="63168" y="2"/>
            <a:ext cx="7886700" cy="941855"/>
          </a:xfrm>
        </p:spPr>
        <p:txBody>
          <a:bodyPr>
            <a:normAutofit/>
          </a:bodyPr>
          <a:lstStyle>
            <a:lvl1pPr>
              <a:defRPr sz="2400">
                <a:solidFill>
                  <a:schemeClr val="bg1">
                    <a:lumMod val="50000"/>
                  </a:schemeClr>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63104" y="940166"/>
            <a:ext cx="7886700" cy="571499"/>
          </a:xfrm>
        </p:spPr>
        <p:txBody>
          <a:bodyPr anchor="ctr">
            <a:noAutofit/>
          </a:bodyPr>
          <a:lstStyle>
            <a:lvl1pPr marL="0" indent="0">
              <a:buNone/>
              <a:defRPr sz="1800">
                <a:solidFill>
                  <a:srgbClr val="FFFFFF"/>
                </a:solidFill>
                <a:latin typeface="Segoe UI Semibold" panose="020B0702040204020203" pitchFamily="34" charset="0"/>
                <a:cs typeface="Segoe UI Semibold" panose="020B0702040204020203" pitchFamily="34" charset="0"/>
              </a:defRPr>
            </a:lvl1pPr>
            <a:lvl2pPr marL="342892" indent="0">
              <a:buNone/>
              <a:defRPr sz="1500">
                <a:solidFill>
                  <a:schemeClr val="bg1">
                    <a:lumMod val="50000"/>
                  </a:schemeClr>
                </a:solidFill>
                <a:latin typeface="Segoe UI Semibold" panose="020B0702040204020203" pitchFamily="34" charset="0"/>
                <a:cs typeface="Segoe UI Semibold" panose="020B0702040204020203" pitchFamily="34" charset="0"/>
              </a:defRPr>
            </a:lvl2pPr>
            <a:lvl3pPr marL="685783" indent="0">
              <a:buNone/>
              <a:defRPr sz="1350">
                <a:solidFill>
                  <a:schemeClr val="bg1">
                    <a:lumMod val="50000"/>
                  </a:schemeClr>
                </a:solidFill>
                <a:latin typeface="Segoe UI Semibold" panose="020B0702040204020203" pitchFamily="34" charset="0"/>
                <a:cs typeface="Segoe UI Semibold" panose="020B0702040204020203" pitchFamily="34" charset="0"/>
              </a:defRPr>
            </a:lvl3pPr>
            <a:lvl4pPr marL="1028675" indent="0">
              <a:buNone/>
              <a:defRPr sz="1200">
                <a:solidFill>
                  <a:schemeClr val="bg1">
                    <a:lumMod val="50000"/>
                  </a:schemeClr>
                </a:solidFill>
                <a:latin typeface="Segoe UI Semibold" panose="020B0702040204020203" pitchFamily="34" charset="0"/>
                <a:cs typeface="Segoe UI Semibold" panose="020B0702040204020203" pitchFamily="34" charset="0"/>
              </a:defRPr>
            </a:lvl4pPr>
            <a:lvl5pPr marL="1371566" indent="0">
              <a:buNone/>
              <a:defRPr sz="1200">
                <a:solidFill>
                  <a:schemeClr val="bg1">
                    <a:lumMod val="50000"/>
                  </a:schemeClr>
                </a:solidFill>
                <a:latin typeface="Segoe UI Semibold" panose="020B0702040204020203" pitchFamily="34" charset="0"/>
                <a:cs typeface="Segoe UI Semibold" panose="020B0702040204020203" pitchFamily="34" charset="0"/>
              </a:defRPr>
            </a:lvl5pPr>
          </a:lstStyle>
          <a:p>
            <a:pPr lvl="0"/>
            <a:r>
              <a:rPr lang="en-US" dirty="0"/>
              <a:t>Click to edit Master text styles</a:t>
            </a:r>
          </a:p>
        </p:txBody>
      </p:sp>
      <p:sp>
        <p:nvSpPr>
          <p:cNvPr id="10" name="Multiply 9">
            <a:hlinkClick r:id="rId3" action="ppaction://hlinksldjump"/>
          </p:cNvPr>
          <p:cNvSpPr/>
          <p:nvPr userDrawn="1"/>
        </p:nvSpPr>
        <p:spPr>
          <a:xfrm>
            <a:off x="8674508" y="994298"/>
            <a:ext cx="342900" cy="457200"/>
          </a:xfrm>
          <a:prstGeom prst="mathMultiply">
            <a:avLst>
              <a:gd name="adj1" fmla="val 166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Content Placeholder 3"/>
          <p:cNvSpPr>
            <a:spLocks noGrp="1"/>
          </p:cNvSpPr>
          <p:nvPr>
            <p:ph sz="quarter" idx="11"/>
          </p:nvPr>
        </p:nvSpPr>
        <p:spPr>
          <a:xfrm>
            <a:off x="135735" y="1684338"/>
            <a:ext cx="4664869" cy="4932362"/>
          </a:xfrm>
        </p:spPr>
        <p:txBody>
          <a:bodyPr>
            <a:normAutofit/>
          </a:bodyPr>
          <a:lstStyle>
            <a:lvl1pPr marL="171446" indent="-171446">
              <a:buClr>
                <a:srgbClr val="8AB3AD"/>
              </a:buClr>
              <a:buFont typeface="Wingdings" panose="05000000000000000000" pitchFamily="2" charset="2"/>
              <a:buChar char="§"/>
              <a:defRPr sz="1800">
                <a:solidFill>
                  <a:schemeClr val="bg1">
                    <a:lumMod val="50000"/>
                  </a:schemeClr>
                </a:solidFill>
                <a:latin typeface="Segoe UI" panose="020B0502040204020203" pitchFamily="34" charset="0"/>
                <a:cs typeface="Segoe UI" panose="020B0502040204020203" pitchFamily="34" charset="0"/>
              </a:defRPr>
            </a:lvl1pPr>
            <a:lvl2pPr marL="514337" indent="-171446">
              <a:buClr>
                <a:srgbClr val="8AB3AD"/>
              </a:buClr>
              <a:buFont typeface="Wingdings" panose="05000000000000000000" pitchFamily="2" charset="2"/>
              <a:buChar char="§"/>
              <a:defRPr sz="1500">
                <a:solidFill>
                  <a:schemeClr val="bg1">
                    <a:lumMod val="50000"/>
                  </a:schemeClr>
                </a:solidFill>
                <a:latin typeface="Segoe UI" panose="020B0502040204020203" pitchFamily="34" charset="0"/>
                <a:cs typeface="Segoe UI" panose="020B0502040204020203" pitchFamily="34" charset="0"/>
              </a:defRPr>
            </a:lvl2pPr>
            <a:lvl3pPr marL="857228" indent="-171446">
              <a:buClr>
                <a:srgbClr val="8AB3AD"/>
              </a:buClr>
              <a:buFont typeface="Wingdings" panose="05000000000000000000" pitchFamily="2" charset="2"/>
              <a:buChar char="§"/>
              <a:defRPr sz="1350">
                <a:solidFill>
                  <a:schemeClr val="bg1">
                    <a:lumMod val="50000"/>
                  </a:schemeClr>
                </a:solidFill>
                <a:latin typeface="Segoe UI" panose="020B0502040204020203" pitchFamily="34" charset="0"/>
                <a:cs typeface="Segoe UI" panose="020B0502040204020203" pitchFamily="34" charset="0"/>
              </a:defRPr>
            </a:lvl3pPr>
            <a:lvl4pPr marL="1200120" indent="-171446">
              <a:buClr>
                <a:srgbClr val="8AB3AD"/>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4pPr>
            <a:lvl5pPr marL="1543012" indent="-171446">
              <a:buClr>
                <a:srgbClr val="8AB3AD"/>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2020</a:t>
            </a:r>
          </a:p>
        </p:txBody>
      </p:sp>
    </p:spTree>
    <p:custDataLst>
      <p:tags r:id="rId1"/>
    </p:custDataLst>
    <p:extLst>
      <p:ext uri="{BB962C8B-B14F-4D97-AF65-F5344CB8AC3E}">
        <p14:creationId xmlns:p14="http://schemas.microsoft.com/office/powerpoint/2010/main" val="2702971767"/>
      </p:ext>
    </p:extLst>
  </p:cSld>
  <p:clrMapOvr>
    <a:masterClrMapping/>
  </p:clrMapOvr>
  <p:extLst>
    <p:ext uri="{DCECCB84-F9BA-43D5-87BE-67443E8EF086}">
      <p15:sldGuideLst xmlns:p15="http://schemas.microsoft.com/office/powerpoint/2012/main">
        <p15:guide id="1" orient="horz" pos="960">
          <p15:clr>
            <a:srgbClr val="FBAE40"/>
          </p15:clr>
        </p15:guide>
        <p15:guide id="2"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yellow">
    <p:spTree>
      <p:nvGrpSpPr>
        <p:cNvPr id="1" name=""/>
        <p:cNvGrpSpPr/>
        <p:nvPr/>
      </p:nvGrpSpPr>
      <p:grpSpPr>
        <a:xfrm>
          <a:off x="0" y="0"/>
          <a:ext cx="0" cy="0"/>
          <a:chOff x="0" y="0"/>
          <a:chExt cx="0" cy="0"/>
        </a:xfrm>
      </p:grpSpPr>
      <p:sp>
        <p:nvSpPr>
          <p:cNvPr id="5" name="Rectangle 4"/>
          <p:cNvSpPr/>
          <p:nvPr userDrawn="1"/>
        </p:nvSpPr>
        <p:spPr>
          <a:xfrm>
            <a:off x="0" y="114307"/>
            <a:ext cx="9144000" cy="1409699"/>
          </a:xfrm>
          <a:prstGeom prst="rect">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1"/>
            <a:ext cx="9144000" cy="94015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hasCustomPrompt="1"/>
          </p:nvPr>
        </p:nvSpPr>
        <p:spPr>
          <a:xfrm>
            <a:off x="63168" y="2"/>
            <a:ext cx="7886700" cy="941855"/>
          </a:xfrm>
        </p:spPr>
        <p:txBody>
          <a:bodyPr>
            <a:normAutofit/>
          </a:bodyPr>
          <a:lstStyle>
            <a:lvl1pPr>
              <a:defRPr sz="2400">
                <a:solidFill>
                  <a:schemeClr val="bg1">
                    <a:lumMod val="50000"/>
                  </a:schemeClr>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63104" y="940159"/>
            <a:ext cx="7886700" cy="583840"/>
          </a:xfrm>
        </p:spPr>
        <p:txBody>
          <a:bodyPr anchor="ctr">
            <a:noAutofit/>
          </a:bodyPr>
          <a:lstStyle>
            <a:lvl1pPr marL="0" indent="0">
              <a:buNone/>
              <a:defRPr sz="1800">
                <a:solidFill>
                  <a:srgbClr val="FFFFFF"/>
                </a:solidFill>
                <a:latin typeface="Segoe UI Semibold" panose="020B0702040204020203" pitchFamily="34" charset="0"/>
                <a:cs typeface="Segoe UI Semibold" panose="020B0702040204020203" pitchFamily="34" charset="0"/>
              </a:defRPr>
            </a:lvl1pPr>
            <a:lvl2pPr marL="342892" indent="0">
              <a:buNone/>
              <a:defRPr sz="1500">
                <a:solidFill>
                  <a:schemeClr val="bg1">
                    <a:lumMod val="50000"/>
                  </a:schemeClr>
                </a:solidFill>
                <a:latin typeface="Segoe UI Semibold" panose="020B0702040204020203" pitchFamily="34" charset="0"/>
                <a:cs typeface="Segoe UI Semibold" panose="020B0702040204020203" pitchFamily="34" charset="0"/>
              </a:defRPr>
            </a:lvl2pPr>
            <a:lvl3pPr marL="685783" indent="0">
              <a:buNone/>
              <a:defRPr sz="1350">
                <a:solidFill>
                  <a:schemeClr val="bg1">
                    <a:lumMod val="50000"/>
                  </a:schemeClr>
                </a:solidFill>
                <a:latin typeface="Segoe UI Semibold" panose="020B0702040204020203" pitchFamily="34" charset="0"/>
                <a:cs typeface="Segoe UI Semibold" panose="020B0702040204020203" pitchFamily="34" charset="0"/>
              </a:defRPr>
            </a:lvl3pPr>
            <a:lvl4pPr marL="1028675" indent="0">
              <a:buNone/>
              <a:defRPr sz="1200">
                <a:solidFill>
                  <a:schemeClr val="bg1">
                    <a:lumMod val="50000"/>
                  </a:schemeClr>
                </a:solidFill>
                <a:latin typeface="Segoe UI Semibold" panose="020B0702040204020203" pitchFamily="34" charset="0"/>
                <a:cs typeface="Segoe UI Semibold" panose="020B0702040204020203" pitchFamily="34" charset="0"/>
              </a:defRPr>
            </a:lvl4pPr>
            <a:lvl5pPr marL="1371566" indent="0">
              <a:buNone/>
              <a:defRPr sz="1200">
                <a:solidFill>
                  <a:schemeClr val="bg1">
                    <a:lumMod val="50000"/>
                  </a:schemeClr>
                </a:solidFill>
                <a:latin typeface="Segoe UI Semibold" panose="020B0702040204020203" pitchFamily="34" charset="0"/>
                <a:cs typeface="Segoe UI Semibold" panose="020B0702040204020203" pitchFamily="34" charset="0"/>
              </a:defRPr>
            </a:lvl5pPr>
          </a:lstStyle>
          <a:p>
            <a:pPr lvl="0"/>
            <a:r>
              <a:rPr lang="en-US"/>
              <a:t>Click to edit Master text styles</a:t>
            </a:r>
          </a:p>
        </p:txBody>
      </p:sp>
      <p:sp>
        <p:nvSpPr>
          <p:cNvPr id="11" name="Multiply 10">
            <a:hlinkClick r:id="rId3" action="ppaction://hlinksldjump"/>
          </p:cNvPr>
          <p:cNvSpPr/>
          <p:nvPr userDrawn="1"/>
        </p:nvSpPr>
        <p:spPr>
          <a:xfrm>
            <a:off x="8674508" y="994298"/>
            <a:ext cx="342900" cy="457200"/>
          </a:xfrm>
          <a:prstGeom prst="mathMultiply">
            <a:avLst>
              <a:gd name="adj1" fmla="val 166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Content Placeholder 3"/>
          <p:cNvSpPr>
            <a:spLocks noGrp="1"/>
          </p:cNvSpPr>
          <p:nvPr>
            <p:ph sz="quarter" idx="11"/>
          </p:nvPr>
        </p:nvSpPr>
        <p:spPr>
          <a:xfrm>
            <a:off x="135735" y="1684338"/>
            <a:ext cx="4664869" cy="4932362"/>
          </a:xfrm>
        </p:spPr>
        <p:txBody>
          <a:bodyPr>
            <a:normAutofit/>
          </a:bodyPr>
          <a:lstStyle>
            <a:lvl1pPr marL="171446" indent="-171446">
              <a:buClr>
                <a:srgbClr val="F9BE4B"/>
              </a:buClr>
              <a:buFont typeface="Wingdings" panose="05000000000000000000" pitchFamily="2" charset="2"/>
              <a:buChar char="§"/>
              <a:defRPr sz="1800">
                <a:solidFill>
                  <a:schemeClr val="bg1">
                    <a:lumMod val="50000"/>
                  </a:schemeClr>
                </a:solidFill>
                <a:latin typeface="Segoe UI" panose="020B0502040204020203" pitchFamily="34" charset="0"/>
                <a:cs typeface="Segoe UI" panose="020B0502040204020203" pitchFamily="34" charset="0"/>
              </a:defRPr>
            </a:lvl1pPr>
            <a:lvl2pPr marL="514337" indent="-171446">
              <a:buClr>
                <a:srgbClr val="F9BE4B"/>
              </a:buClr>
              <a:buFont typeface="Wingdings" panose="05000000000000000000" pitchFamily="2" charset="2"/>
              <a:buChar char="§"/>
              <a:defRPr sz="1500">
                <a:solidFill>
                  <a:schemeClr val="bg1">
                    <a:lumMod val="50000"/>
                  </a:schemeClr>
                </a:solidFill>
                <a:latin typeface="Segoe UI" panose="020B0502040204020203" pitchFamily="34" charset="0"/>
                <a:cs typeface="Segoe UI" panose="020B0502040204020203" pitchFamily="34" charset="0"/>
              </a:defRPr>
            </a:lvl2pPr>
            <a:lvl3pPr marL="857228" indent="-171446">
              <a:buClr>
                <a:srgbClr val="F9BE4B"/>
              </a:buClr>
              <a:buFont typeface="Wingdings" panose="05000000000000000000" pitchFamily="2" charset="2"/>
              <a:buChar char="§"/>
              <a:defRPr sz="1350">
                <a:solidFill>
                  <a:schemeClr val="bg1">
                    <a:lumMod val="50000"/>
                  </a:schemeClr>
                </a:solidFill>
                <a:latin typeface="Segoe UI" panose="020B0502040204020203" pitchFamily="34" charset="0"/>
                <a:cs typeface="Segoe UI" panose="020B0502040204020203" pitchFamily="34" charset="0"/>
              </a:defRPr>
            </a:lvl3pPr>
            <a:lvl4pPr marL="1200120" indent="-171446">
              <a:buClr>
                <a:srgbClr val="F9BE4B"/>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4pPr>
            <a:lvl5pPr marL="1543012" indent="-171446">
              <a:buClr>
                <a:srgbClr val="F9BE4B"/>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2020</a:t>
            </a:r>
          </a:p>
        </p:txBody>
      </p:sp>
    </p:spTree>
    <p:custDataLst>
      <p:tags r:id="rId1"/>
    </p:custDataLst>
    <p:extLst>
      <p:ext uri="{BB962C8B-B14F-4D97-AF65-F5344CB8AC3E}">
        <p14:creationId xmlns:p14="http://schemas.microsoft.com/office/powerpoint/2010/main" val="551714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d">
    <p:spTree>
      <p:nvGrpSpPr>
        <p:cNvPr id="1" name=""/>
        <p:cNvGrpSpPr/>
        <p:nvPr/>
      </p:nvGrpSpPr>
      <p:grpSpPr>
        <a:xfrm>
          <a:off x="0" y="0"/>
          <a:ext cx="0" cy="0"/>
          <a:chOff x="0" y="0"/>
          <a:chExt cx="0" cy="0"/>
        </a:xfrm>
      </p:grpSpPr>
      <p:sp>
        <p:nvSpPr>
          <p:cNvPr id="5" name="Rectangle 4"/>
          <p:cNvSpPr/>
          <p:nvPr userDrawn="1"/>
        </p:nvSpPr>
        <p:spPr>
          <a:xfrm>
            <a:off x="0" y="114300"/>
            <a:ext cx="9144000" cy="1409700"/>
          </a:xfrm>
          <a:prstGeom prst="rect">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1"/>
            <a:ext cx="9144000" cy="94015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hasCustomPrompt="1"/>
          </p:nvPr>
        </p:nvSpPr>
        <p:spPr>
          <a:xfrm>
            <a:off x="63168" y="2"/>
            <a:ext cx="7886700" cy="941855"/>
          </a:xfrm>
        </p:spPr>
        <p:txBody>
          <a:bodyPr>
            <a:normAutofit/>
          </a:bodyPr>
          <a:lstStyle>
            <a:lvl1pPr>
              <a:defRPr sz="2400">
                <a:solidFill>
                  <a:schemeClr val="bg1">
                    <a:lumMod val="50000"/>
                  </a:schemeClr>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63104" y="940166"/>
            <a:ext cx="7886700" cy="571499"/>
          </a:xfrm>
        </p:spPr>
        <p:txBody>
          <a:bodyPr anchor="ctr">
            <a:noAutofit/>
          </a:bodyPr>
          <a:lstStyle>
            <a:lvl1pPr marL="0" indent="0">
              <a:buNone/>
              <a:defRPr sz="1800">
                <a:solidFill>
                  <a:srgbClr val="FFFFFF"/>
                </a:solidFill>
                <a:latin typeface="Segoe UI Semibold" panose="020B0702040204020203" pitchFamily="34" charset="0"/>
                <a:cs typeface="Segoe UI Semibold" panose="020B0702040204020203" pitchFamily="34" charset="0"/>
              </a:defRPr>
            </a:lvl1pPr>
            <a:lvl2pPr marL="342892" indent="0">
              <a:buNone/>
              <a:defRPr sz="1500">
                <a:solidFill>
                  <a:schemeClr val="bg1">
                    <a:lumMod val="50000"/>
                  </a:schemeClr>
                </a:solidFill>
                <a:latin typeface="Segoe UI Semibold" panose="020B0702040204020203" pitchFamily="34" charset="0"/>
                <a:cs typeface="Segoe UI Semibold" panose="020B0702040204020203" pitchFamily="34" charset="0"/>
              </a:defRPr>
            </a:lvl2pPr>
            <a:lvl3pPr marL="685783" indent="0">
              <a:buNone/>
              <a:defRPr sz="1350">
                <a:solidFill>
                  <a:schemeClr val="bg1">
                    <a:lumMod val="50000"/>
                  </a:schemeClr>
                </a:solidFill>
                <a:latin typeface="Segoe UI Semibold" panose="020B0702040204020203" pitchFamily="34" charset="0"/>
                <a:cs typeface="Segoe UI Semibold" panose="020B0702040204020203" pitchFamily="34" charset="0"/>
              </a:defRPr>
            </a:lvl3pPr>
            <a:lvl4pPr marL="1028675" indent="0">
              <a:buNone/>
              <a:defRPr sz="1200">
                <a:solidFill>
                  <a:schemeClr val="bg1">
                    <a:lumMod val="50000"/>
                  </a:schemeClr>
                </a:solidFill>
                <a:latin typeface="Segoe UI Semibold" panose="020B0702040204020203" pitchFamily="34" charset="0"/>
                <a:cs typeface="Segoe UI Semibold" panose="020B0702040204020203" pitchFamily="34" charset="0"/>
              </a:defRPr>
            </a:lvl4pPr>
            <a:lvl5pPr marL="1371566" indent="0">
              <a:buNone/>
              <a:defRPr sz="1200">
                <a:solidFill>
                  <a:schemeClr val="bg1">
                    <a:lumMod val="50000"/>
                  </a:schemeClr>
                </a:solidFill>
                <a:latin typeface="Segoe UI Semibold" panose="020B0702040204020203" pitchFamily="34" charset="0"/>
                <a:cs typeface="Segoe UI Semibold" panose="020B0702040204020203" pitchFamily="34" charset="0"/>
              </a:defRPr>
            </a:lvl5pPr>
          </a:lstStyle>
          <a:p>
            <a:pPr lvl="0"/>
            <a:r>
              <a:rPr lang="en-US"/>
              <a:t>Click to edit Master text styles</a:t>
            </a:r>
          </a:p>
        </p:txBody>
      </p:sp>
      <p:sp>
        <p:nvSpPr>
          <p:cNvPr id="10" name="Multiply 9">
            <a:hlinkClick r:id="" action="ppaction://noaction"/>
          </p:cNvPr>
          <p:cNvSpPr/>
          <p:nvPr userDrawn="1"/>
        </p:nvSpPr>
        <p:spPr>
          <a:xfrm>
            <a:off x="8674508" y="994298"/>
            <a:ext cx="342900" cy="457200"/>
          </a:xfrm>
          <a:prstGeom prst="mathMultiply">
            <a:avLst>
              <a:gd name="adj1" fmla="val 166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Content Placeholder 3"/>
          <p:cNvSpPr>
            <a:spLocks noGrp="1"/>
          </p:cNvSpPr>
          <p:nvPr>
            <p:ph sz="quarter" idx="11"/>
          </p:nvPr>
        </p:nvSpPr>
        <p:spPr>
          <a:xfrm>
            <a:off x="135735" y="1684338"/>
            <a:ext cx="4664869" cy="4932362"/>
          </a:xfrm>
        </p:spPr>
        <p:txBody>
          <a:bodyPr>
            <a:normAutofit/>
          </a:bodyPr>
          <a:lstStyle>
            <a:lvl1pPr marL="171446" indent="-171446">
              <a:buClr>
                <a:srgbClr val="FC6D4B"/>
              </a:buClr>
              <a:buFont typeface="Wingdings" panose="05000000000000000000" pitchFamily="2" charset="2"/>
              <a:buChar char="§"/>
              <a:defRPr sz="1800">
                <a:solidFill>
                  <a:schemeClr val="bg1">
                    <a:lumMod val="50000"/>
                  </a:schemeClr>
                </a:solidFill>
                <a:latin typeface="Segoe UI" panose="020B0502040204020203" pitchFamily="34" charset="0"/>
                <a:cs typeface="Segoe UI" panose="020B0502040204020203" pitchFamily="34" charset="0"/>
              </a:defRPr>
            </a:lvl1pPr>
            <a:lvl2pPr marL="514337" indent="-171446">
              <a:buClr>
                <a:srgbClr val="FC6D4B"/>
              </a:buClr>
              <a:buFont typeface="Wingdings" panose="05000000000000000000" pitchFamily="2" charset="2"/>
              <a:buChar char="§"/>
              <a:defRPr sz="1500">
                <a:solidFill>
                  <a:schemeClr val="bg1">
                    <a:lumMod val="50000"/>
                  </a:schemeClr>
                </a:solidFill>
                <a:latin typeface="Segoe UI" panose="020B0502040204020203" pitchFamily="34" charset="0"/>
                <a:cs typeface="Segoe UI" panose="020B0502040204020203" pitchFamily="34" charset="0"/>
              </a:defRPr>
            </a:lvl2pPr>
            <a:lvl3pPr marL="857228" indent="-171446">
              <a:buClr>
                <a:srgbClr val="FC6D4B"/>
              </a:buClr>
              <a:buFont typeface="Wingdings" panose="05000000000000000000" pitchFamily="2" charset="2"/>
              <a:buChar char="§"/>
              <a:defRPr sz="1350">
                <a:solidFill>
                  <a:schemeClr val="bg1">
                    <a:lumMod val="50000"/>
                  </a:schemeClr>
                </a:solidFill>
                <a:latin typeface="Segoe UI" panose="020B0502040204020203" pitchFamily="34" charset="0"/>
                <a:cs typeface="Segoe UI" panose="020B0502040204020203" pitchFamily="34" charset="0"/>
              </a:defRPr>
            </a:lvl3pPr>
            <a:lvl4pPr marL="1200120" indent="-171446">
              <a:buClr>
                <a:srgbClr val="FC6D4B"/>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4pPr>
            <a:lvl5pPr marL="1543012" indent="-171446">
              <a:buClr>
                <a:srgbClr val="FC6D4B"/>
              </a:buClr>
              <a:buFont typeface="Wingdings" panose="05000000000000000000" pitchFamily="2" charset="2"/>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2020</a:t>
            </a:r>
          </a:p>
        </p:txBody>
      </p:sp>
    </p:spTree>
    <p:custDataLst>
      <p:tags r:id="rId1"/>
    </p:custDataLst>
    <p:extLst>
      <p:ext uri="{BB962C8B-B14F-4D97-AF65-F5344CB8AC3E}">
        <p14:creationId xmlns:p14="http://schemas.microsoft.com/office/powerpoint/2010/main" val="158282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F9879-7FE9-400D-9362-3019CDA53E5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26F28-25EC-482A-BEBE-487A1D7739E6}" type="slidenum">
              <a:rPr lang="en-US" smtClean="0"/>
              <a:t>‹#›</a:t>
            </a:fld>
            <a:endParaRPr lang="en-US"/>
          </a:p>
        </p:txBody>
      </p:sp>
    </p:spTree>
    <p:extLst>
      <p:ext uri="{BB962C8B-B14F-4D97-AF65-F5344CB8AC3E}">
        <p14:creationId xmlns:p14="http://schemas.microsoft.com/office/powerpoint/2010/main" val="245687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F9879-7FE9-400D-9362-3019CDA53E5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26F28-25EC-482A-BEBE-487A1D7739E6}" type="slidenum">
              <a:rPr lang="en-US" smtClean="0"/>
              <a:t>‹#›</a:t>
            </a:fld>
            <a:endParaRPr lang="en-US"/>
          </a:p>
        </p:txBody>
      </p:sp>
    </p:spTree>
    <p:extLst>
      <p:ext uri="{BB962C8B-B14F-4D97-AF65-F5344CB8AC3E}">
        <p14:creationId xmlns:p14="http://schemas.microsoft.com/office/powerpoint/2010/main" val="333318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CF9879-7FE9-400D-9362-3019CDA53E5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26F28-25EC-482A-BEBE-487A1D7739E6}" type="slidenum">
              <a:rPr lang="en-US" smtClean="0"/>
              <a:t>‹#›</a:t>
            </a:fld>
            <a:endParaRPr lang="en-US"/>
          </a:p>
        </p:txBody>
      </p:sp>
    </p:spTree>
    <p:extLst>
      <p:ext uri="{BB962C8B-B14F-4D97-AF65-F5344CB8AC3E}">
        <p14:creationId xmlns:p14="http://schemas.microsoft.com/office/powerpoint/2010/main" val="412710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CF9879-7FE9-400D-9362-3019CDA53E53}"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26F28-25EC-482A-BEBE-487A1D7739E6}" type="slidenum">
              <a:rPr lang="en-US" smtClean="0"/>
              <a:t>‹#›</a:t>
            </a:fld>
            <a:endParaRPr lang="en-US"/>
          </a:p>
        </p:txBody>
      </p:sp>
    </p:spTree>
    <p:extLst>
      <p:ext uri="{BB962C8B-B14F-4D97-AF65-F5344CB8AC3E}">
        <p14:creationId xmlns:p14="http://schemas.microsoft.com/office/powerpoint/2010/main" val="37408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24139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F9879-7FE9-400D-9362-3019CDA53E53}"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26F28-25EC-482A-BEBE-487A1D7739E6}" type="slidenum">
              <a:rPr lang="en-US" smtClean="0"/>
              <a:t>‹#›</a:t>
            </a:fld>
            <a:endParaRPr lang="en-US"/>
          </a:p>
        </p:txBody>
      </p:sp>
      <p:sp>
        <p:nvSpPr>
          <p:cNvPr id="5" name="Rectangle 4"/>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213799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CF9879-7FE9-400D-9362-3019CDA53E5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26F28-25EC-482A-BEBE-487A1D7739E6}" type="slidenum">
              <a:rPr lang="en-US" smtClean="0"/>
              <a:t>‹#›</a:t>
            </a:fld>
            <a:endParaRPr lang="en-US"/>
          </a:p>
        </p:txBody>
      </p:sp>
      <p:sp>
        <p:nvSpPr>
          <p:cNvPr id="8" name="Rectangle 7"/>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394207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CF9879-7FE9-400D-9362-3019CDA53E5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26F28-25EC-482A-BEBE-487A1D7739E6}" type="slidenum">
              <a:rPr lang="en-US" smtClean="0"/>
              <a:t>‹#›</a:t>
            </a:fld>
            <a:endParaRPr lang="en-US"/>
          </a:p>
        </p:txBody>
      </p:sp>
      <p:sp>
        <p:nvSpPr>
          <p:cNvPr id="8" name="Rectangle 7"/>
          <p:cNvSpPr/>
          <p:nvPr userDrawn="1"/>
        </p:nvSpPr>
        <p:spPr>
          <a:xfrm>
            <a:off x="8046561" y="6501284"/>
            <a:ext cx="788999" cy="215444"/>
          </a:xfrm>
          <a:prstGeom prst="rect">
            <a:avLst/>
          </a:prstGeom>
        </p:spPr>
        <p:txBody>
          <a:bodyPr wrap="none">
            <a:spAutoFit/>
          </a:bodyPr>
          <a:lstStyle/>
          <a:p>
            <a:pPr algn="l"/>
            <a:r>
              <a:rPr lang="en-US" sz="800" dirty="0">
                <a:solidFill>
                  <a:prstClr val="black"/>
                </a:solidFill>
              </a:rPr>
              <a:t>©ACEND 2019</a:t>
            </a:r>
          </a:p>
        </p:txBody>
      </p:sp>
    </p:spTree>
    <p:extLst>
      <p:ext uri="{BB962C8B-B14F-4D97-AF65-F5344CB8AC3E}">
        <p14:creationId xmlns:p14="http://schemas.microsoft.com/office/powerpoint/2010/main" val="372119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F9879-7FE9-400D-9362-3019CDA53E53}" type="datetimeFigureOut">
              <a:rPr lang="en-US" smtClean="0"/>
              <a:t>11/20/2020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26F28-25EC-482A-BEBE-487A1D7739E6}" type="slidenum">
              <a:rPr lang="en-US" smtClean="0"/>
              <a:t>‹#›</a:t>
            </a:fld>
            <a:endParaRPr lang="en-US"/>
          </a:p>
        </p:txBody>
      </p:sp>
    </p:spTree>
    <p:extLst>
      <p:ext uri="{BB962C8B-B14F-4D97-AF65-F5344CB8AC3E}">
        <p14:creationId xmlns:p14="http://schemas.microsoft.com/office/powerpoint/2010/main" val="28395482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eatrightpro.org/ACENDforDEI"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mailto:acend@eatright.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slide" Target="slide4.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jpeg"/><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www.eatrightpro.org/futuremodel" TargetMode="External"/><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hyperlink" Target="http://www.eatrightpro.org/FutureModel"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eg"/><Relationship Id="rId3" Type="http://schemas.openxmlformats.org/officeDocument/2006/relationships/hyperlink" Target="mailto:acend@eatright.org" TargetMode="External"/><Relationship Id="rId7" Type="http://schemas.openxmlformats.org/officeDocument/2006/relationships/image" Target="../media/image25.png"/><Relationship Id="rId12" Type="http://schemas.openxmlformats.org/officeDocument/2006/relationships/image" Target="../media/image29.jpeg"/><Relationship Id="rId2" Type="http://schemas.openxmlformats.org/officeDocument/2006/relationships/notesSlide" Target="../notesSlides/notesSlide54.xml"/><Relationship Id="rId16" Type="http://schemas.microsoft.com/office/2007/relationships/hdphoto" Target="../media/hdphoto2.wdp"/><Relationship Id="rId1" Type="http://schemas.openxmlformats.org/officeDocument/2006/relationships/slideLayout" Target="../slideLayouts/slideLayout13.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5" Type="http://schemas.openxmlformats.org/officeDocument/2006/relationships/image" Target="../media/image32.png"/><Relationship Id="rId10" Type="http://schemas.microsoft.com/office/2007/relationships/hdphoto" Target="../media/hdphoto1.wdp"/><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hyperlink" Target="https://www.eatrightpro.org/acend/Standard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AE86-0B1D-4901-903B-C77A3D539725}"/>
              </a:ext>
            </a:extLst>
          </p:cNvPr>
          <p:cNvSpPr>
            <a:spLocks noGrp="1"/>
          </p:cNvSpPr>
          <p:nvPr>
            <p:ph type="title"/>
          </p:nvPr>
        </p:nvSpPr>
        <p:spPr>
          <a:xfrm>
            <a:off x="341194" y="10140"/>
            <a:ext cx="8461612" cy="941855"/>
          </a:xfrm>
        </p:spPr>
        <p:txBody>
          <a:bodyPr>
            <a:normAutofit/>
          </a:bodyPr>
          <a:lstStyle/>
          <a:p>
            <a:pPr algn="ctr"/>
            <a:r>
              <a:rPr lang="en-US" sz="3200" dirty="0">
                <a:solidFill>
                  <a:schemeClr val="tx1"/>
                </a:solidFill>
              </a:rPr>
              <a:t>Welcome to the ACEND Virtual Town Hall!</a:t>
            </a:r>
          </a:p>
        </p:txBody>
      </p:sp>
      <p:sp>
        <p:nvSpPr>
          <p:cNvPr id="3" name="Text Placeholder 2">
            <a:extLst>
              <a:ext uri="{FF2B5EF4-FFF2-40B4-BE49-F238E27FC236}">
                <a16:creationId xmlns:a16="http://schemas.microsoft.com/office/drawing/2014/main" id="{12B7B141-70B2-41AF-A877-C53AD782AF60}"/>
              </a:ext>
            </a:extLst>
          </p:cNvPr>
          <p:cNvSpPr>
            <a:spLocks noGrp="1"/>
          </p:cNvSpPr>
          <p:nvPr>
            <p:ph type="body" sz="quarter" idx="10"/>
          </p:nvPr>
        </p:nvSpPr>
        <p:spPr>
          <a:xfrm>
            <a:off x="727890" y="962174"/>
            <a:ext cx="7886700" cy="571499"/>
          </a:xfrm>
        </p:spPr>
        <p:txBody>
          <a:bodyPr/>
          <a:lstStyle/>
          <a:p>
            <a:pPr algn="ctr"/>
            <a:r>
              <a:rPr lang="en-US" sz="2800" dirty="0"/>
              <a:t>We Will Begin Shortly</a:t>
            </a:r>
          </a:p>
        </p:txBody>
      </p:sp>
      <p:sp>
        <p:nvSpPr>
          <p:cNvPr id="7" name="Content Placeholder 2">
            <a:extLst>
              <a:ext uri="{FF2B5EF4-FFF2-40B4-BE49-F238E27FC236}">
                <a16:creationId xmlns:a16="http://schemas.microsoft.com/office/drawing/2014/main" id="{8D84D72A-0478-44C4-92C2-AAE630A1EB36}"/>
              </a:ext>
            </a:extLst>
          </p:cNvPr>
          <p:cNvSpPr>
            <a:spLocks noGrp="1"/>
          </p:cNvSpPr>
          <p:nvPr>
            <p:ph sz="quarter" idx="11"/>
          </p:nvPr>
        </p:nvSpPr>
        <p:spPr>
          <a:xfrm>
            <a:off x="140382" y="1925638"/>
            <a:ext cx="8461613" cy="4932362"/>
          </a:xfrm>
        </p:spPr>
        <p:txBody>
          <a:bodyPr>
            <a:normAutofit/>
          </a:bodyPr>
          <a:lstStyle/>
          <a:p>
            <a:r>
              <a:rPr lang="en-US" sz="2400" dirty="0">
                <a:solidFill>
                  <a:schemeClr val="tx1"/>
                </a:solidFill>
                <a:latin typeface="Calibri" panose="020F0502020204030204" pitchFamily="34" charset="0"/>
                <a:cs typeface="Calibri" panose="020F0502020204030204" pitchFamily="34" charset="0"/>
              </a:rPr>
              <a:t>Lines have been muted</a:t>
            </a:r>
          </a:p>
          <a:p>
            <a:endParaRPr lang="en-US" dirty="0"/>
          </a:p>
          <a:p>
            <a:endParaRPr lang="en-US" dirty="0"/>
          </a:p>
          <a:p>
            <a:endParaRPr lang="en-US" dirty="0"/>
          </a:p>
          <a:p>
            <a:endParaRPr lang="en-US" dirty="0"/>
          </a:p>
          <a:p>
            <a:endParaRPr lang="en-US" dirty="0"/>
          </a:p>
          <a:p>
            <a:endParaRPr lang="en-US" dirty="0"/>
          </a:p>
          <a:p>
            <a:endParaRPr lang="en-US" dirty="0"/>
          </a:p>
          <a:p>
            <a:r>
              <a:rPr lang="en-US" sz="2400" dirty="0">
                <a:solidFill>
                  <a:schemeClr val="tx1"/>
                </a:solidFill>
                <a:latin typeface="Calibri" panose="020F0502020204030204" pitchFamily="34" charset="0"/>
                <a:cs typeface="Calibri" panose="020F0502020204030204" pitchFamily="34" charset="0"/>
              </a:rPr>
              <a:t>If you have questions or comments, </a:t>
            </a:r>
            <a:r>
              <a:rPr lang="en-US" sz="2400" dirty="0">
                <a:solidFill>
                  <a:srgbClr val="C00000"/>
                </a:solidFill>
                <a:latin typeface="Calibri" panose="020F0502020204030204" pitchFamily="34" charset="0"/>
                <a:cs typeface="Calibri" panose="020F0502020204030204" pitchFamily="34" charset="0"/>
              </a:rPr>
              <a:t>Use the chat feature </a:t>
            </a:r>
            <a:r>
              <a:rPr lang="en-US" sz="2400" dirty="0">
                <a:solidFill>
                  <a:schemeClr val="tx1"/>
                </a:solidFill>
                <a:latin typeface="Calibri" panose="020F0502020204030204" pitchFamily="34" charset="0"/>
                <a:cs typeface="Calibri" panose="020F0502020204030204" pitchFamily="34" charset="0"/>
              </a:rPr>
              <a:t>and post a chat to EVERYONE </a:t>
            </a:r>
          </a:p>
        </p:txBody>
      </p:sp>
      <p:pic>
        <p:nvPicPr>
          <p:cNvPr id="8" name="Picture 7">
            <a:extLst>
              <a:ext uri="{FF2B5EF4-FFF2-40B4-BE49-F238E27FC236}">
                <a16:creationId xmlns:a16="http://schemas.microsoft.com/office/drawing/2014/main" id="{8D0D215E-BC87-46F9-876A-FF9B68A14D69}"/>
              </a:ext>
            </a:extLst>
          </p:cNvPr>
          <p:cNvPicPr>
            <a:picLocks noChangeAspect="1"/>
          </p:cNvPicPr>
          <p:nvPr/>
        </p:nvPicPr>
        <p:blipFill>
          <a:blip r:embed="rId3"/>
          <a:stretch>
            <a:fillRect/>
          </a:stretch>
        </p:blipFill>
        <p:spPr>
          <a:xfrm>
            <a:off x="455850" y="2815741"/>
            <a:ext cx="4116150" cy="1870478"/>
          </a:xfrm>
          <a:prstGeom prst="rect">
            <a:avLst/>
          </a:prstGeom>
        </p:spPr>
      </p:pic>
      <p:pic>
        <p:nvPicPr>
          <p:cNvPr id="9" name="Picture 8">
            <a:extLst>
              <a:ext uri="{FF2B5EF4-FFF2-40B4-BE49-F238E27FC236}">
                <a16:creationId xmlns:a16="http://schemas.microsoft.com/office/drawing/2014/main" id="{5743E738-D1A3-4BDF-91E9-0FB081298460}"/>
              </a:ext>
            </a:extLst>
          </p:cNvPr>
          <p:cNvPicPr>
            <a:picLocks noChangeAspect="1"/>
          </p:cNvPicPr>
          <p:nvPr/>
        </p:nvPicPr>
        <p:blipFill>
          <a:blip r:embed="rId4"/>
          <a:stretch>
            <a:fillRect/>
          </a:stretch>
        </p:blipFill>
        <p:spPr>
          <a:xfrm>
            <a:off x="4772812" y="2507316"/>
            <a:ext cx="3891473" cy="2178903"/>
          </a:xfrm>
          <a:prstGeom prst="rect">
            <a:avLst/>
          </a:prstGeom>
        </p:spPr>
      </p:pic>
      <p:cxnSp>
        <p:nvCxnSpPr>
          <p:cNvPr id="10" name="Straight Arrow Connector 9">
            <a:extLst>
              <a:ext uri="{FF2B5EF4-FFF2-40B4-BE49-F238E27FC236}">
                <a16:creationId xmlns:a16="http://schemas.microsoft.com/office/drawing/2014/main" id="{51175158-A3B1-4C2A-889C-1E0AE6514EA3}"/>
              </a:ext>
            </a:extLst>
          </p:cNvPr>
          <p:cNvCxnSpPr>
            <a:cxnSpLocks/>
          </p:cNvCxnSpPr>
          <p:nvPr/>
        </p:nvCxnSpPr>
        <p:spPr>
          <a:xfrm flipV="1">
            <a:off x="2998110" y="3856645"/>
            <a:ext cx="527145" cy="107474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6DCCED8-55E4-483A-9877-3D0C810EF4EB}"/>
              </a:ext>
            </a:extLst>
          </p:cNvPr>
          <p:cNvSpPr/>
          <p:nvPr/>
        </p:nvSpPr>
        <p:spPr>
          <a:xfrm>
            <a:off x="5387009" y="2703443"/>
            <a:ext cx="655982" cy="129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99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6541-B64A-4BEA-ACBE-A304DC4D96BA}"/>
              </a:ext>
            </a:extLst>
          </p:cNvPr>
          <p:cNvSpPr>
            <a:spLocks noGrp="1"/>
          </p:cNvSpPr>
          <p:nvPr>
            <p:ph type="title"/>
          </p:nvPr>
        </p:nvSpPr>
        <p:spPr/>
        <p:txBody>
          <a:bodyPr>
            <a:normAutofit/>
          </a:bodyPr>
          <a:lstStyle/>
          <a:p>
            <a:r>
              <a:rPr lang="en-US" sz="3200" b="1" dirty="0">
                <a:solidFill>
                  <a:schemeClr val="tx1"/>
                </a:solidFill>
                <a:latin typeface="+mn-lt"/>
              </a:rPr>
              <a:t>New ACEND Board Decisions</a:t>
            </a:r>
            <a:endParaRPr lang="en-US" sz="3200" dirty="0"/>
          </a:p>
        </p:txBody>
      </p:sp>
      <p:sp>
        <p:nvSpPr>
          <p:cNvPr id="4" name="Content Placeholder 3">
            <a:extLst>
              <a:ext uri="{FF2B5EF4-FFF2-40B4-BE49-F238E27FC236}">
                <a16:creationId xmlns:a16="http://schemas.microsoft.com/office/drawing/2014/main" id="{F7A19774-D382-4F34-8402-D9B07ECDE5B7}"/>
              </a:ext>
            </a:extLst>
          </p:cNvPr>
          <p:cNvSpPr>
            <a:spLocks noGrp="1"/>
          </p:cNvSpPr>
          <p:nvPr>
            <p:ph sz="quarter" idx="11"/>
          </p:nvPr>
        </p:nvSpPr>
        <p:spPr>
          <a:xfrm>
            <a:off x="135735" y="1684338"/>
            <a:ext cx="9008265" cy="4932362"/>
          </a:xfrm>
        </p:spPr>
        <p:txBody>
          <a:bodyPr>
            <a:normAutofit/>
          </a:bodyPr>
          <a:lstStyle/>
          <a:p>
            <a:r>
              <a:rPr lang="en-US" sz="2800" dirty="0">
                <a:solidFill>
                  <a:schemeClr val="tx2">
                    <a:lumMod val="50000"/>
                  </a:schemeClr>
                </a:solidFill>
                <a:latin typeface="+mn-lt"/>
              </a:rPr>
              <a:t>Lifted the moratorium on Didactic Programs in Dietetics (August 2020)</a:t>
            </a:r>
          </a:p>
          <a:p>
            <a:r>
              <a:rPr lang="en-US" sz="2800" dirty="0">
                <a:solidFill>
                  <a:schemeClr val="tx2">
                    <a:lumMod val="50000"/>
                  </a:schemeClr>
                </a:solidFill>
                <a:latin typeface="+mn-lt"/>
              </a:rPr>
              <a:t>Waived the substantive change fee for programs adding a graduate degree (October 2020)</a:t>
            </a:r>
          </a:p>
          <a:p>
            <a:r>
              <a:rPr lang="en-US" sz="2800" dirty="0">
                <a:solidFill>
                  <a:schemeClr val="tx2">
                    <a:lumMod val="50000"/>
                  </a:schemeClr>
                </a:solidFill>
                <a:latin typeface="+mn-lt"/>
              </a:rPr>
              <a:t>Removed the current Pass rate Policy from the P&amp;P Manual to allow for a more holistic approach to reviewing programs</a:t>
            </a:r>
          </a:p>
        </p:txBody>
      </p:sp>
    </p:spTree>
    <p:extLst>
      <p:ext uri="{BB962C8B-B14F-4D97-AF65-F5344CB8AC3E}">
        <p14:creationId xmlns:p14="http://schemas.microsoft.com/office/powerpoint/2010/main" val="102047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F5E909-8C72-46BC-8024-94735068526F}"/>
              </a:ext>
            </a:extLst>
          </p:cNvPr>
          <p:cNvSpPr txBox="1">
            <a:spLocks/>
          </p:cNvSpPr>
          <p:nvPr/>
        </p:nvSpPr>
        <p:spPr>
          <a:xfrm>
            <a:off x="-1" y="-229628"/>
            <a:ext cx="8285871" cy="941855"/>
          </a:xfrm>
          <a:prstGeom prst="rect">
            <a:avLst/>
          </a:prstGeom>
        </p:spPr>
        <p:txBody>
          <a:bodyPr vert="horz" lIns="91440" tIns="45720" rIns="91440" bIns="45720" rtlCol="0" anchor="ctr">
            <a:normAutofit fontScale="92500" lnSpcReduction="20000"/>
          </a:bodyPr>
          <a:lstStyle>
            <a:lvl1pPr algn="l" defTabSz="685783" rtl="0" eaLnBrk="1" latinLnBrk="0" hangingPunct="1">
              <a:lnSpc>
                <a:spcPct val="90000"/>
              </a:lnSpc>
              <a:spcBef>
                <a:spcPct val="0"/>
              </a:spcBef>
              <a:buNone/>
              <a:defRPr sz="2400" kern="1200">
                <a:solidFill>
                  <a:schemeClr val="bg1">
                    <a:lumMod val="50000"/>
                  </a:schemeClr>
                </a:solidFill>
                <a:latin typeface="Segoe UI Semibold" panose="020B0702040204020203" pitchFamily="34" charset="0"/>
                <a:ea typeface="+mj-ea"/>
                <a:cs typeface="Segoe UI Semibold" panose="020B0702040204020203" pitchFamily="34" charset="0"/>
              </a:defRPr>
            </a:lvl1pPr>
          </a:lstStyle>
          <a:p>
            <a:pPr>
              <a:spcAft>
                <a:spcPts val="600"/>
              </a:spcAft>
            </a:pPr>
            <a:br>
              <a:rPr lang="en-US" kern="1200" dirty="0">
                <a:solidFill>
                  <a:schemeClr val="tx1"/>
                </a:solidFill>
                <a:latin typeface="Segoe UI Semibold" panose="020B0702040204020203" pitchFamily="34" charset="0"/>
                <a:ea typeface="+mj-ea"/>
                <a:cs typeface="Segoe UI Semibold" panose="020B0702040204020203" pitchFamily="34" charset="0"/>
              </a:rPr>
            </a:br>
            <a:br>
              <a:rPr lang="en-US" kern="1200" dirty="0">
                <a:solidFill>
                  <a:schemeClr val="tx1"/>
                </a:solidFill>
                <a:latin typeface="Segoe UI Semibold" panose="020B0702040204020203" pitchFamily="34" charset="0"/>
                <a:ea typeface="+mj-ea"/>
                <a:cs typeface="Segoe UI Semibold" panose="020B0702040204020203" pitchFamily="34" charset="0"/>
              </a:rPr>
            </a:br>
            <a:r>
              <a:rPr lang="en-US" sz="3200" b="1" kern="1200" dirty="0">
                <a:solidFill>
                  <a:schemeClr val="tx1"/>
                </a:solidFill>
                <a:latin typeface="+mn-lt"/>
                <a:ea typeface="+mj-ea"/>
                <a:cs typeface="Segoe UI Semibold" panose="020B0702040204020203" pitchFamily="34" charset="0"/>
              </a:rPr>
              <a:t>Demonstration Program Cohort Updates</a:t>
            </a:r>
            <a:endParaRPr lang="en-US" b="1" kern="1200" dirty="0">
              <a:solidFill>
                <a:schemeClr val="tx1"/>
              </a:solidFill>
              <a:latin typeface="+mn-lt"/>
              <a:ea typeface="+mj-ea"/>
              <a:cs typeface="Segoe UI Semibold" panose="020B0702040204020203" pitchFamily="34" charset="0"/>
            </a:endParaRPr>
          </a:p>
        </p:txBody>
      </p:sp>
      <p:sp>
        <p:nvSpPr>
          <p:cNvPr id="17" name="Text Placeholder 2">
            <a:extLst>
              <a:ext uri="{FF2B5EF4-FFF2-40B4-BE49-F238E27FC236}">
                <a16:creationId xmlns:a16="http://schemas.microsoft.com/office/drawing/2014/main" id="{23E9B9F4-B9E8-45C9-ACE1-BE2E4239665F}"/>
              </a:ext>
            </a:extLst>
          </p:cNvPr>
          <p:cNvSpPr>
            <a:spLocks noGrp="1"/>
          </p:cNvSpPr>
          <p:nvPr>
            <p:ph type="body" sz="quarter" idx="10"/>
          </p:nvPr>
        </p:nvSpPr>
        <p:spPr/>
        <p:txBody>
          <a:bodyPr/>
          <a:lstStyle/>
          <a:p>
            <a:r>
              <a:rPr lang="en-US" dirty="0"/>
              <a:t> </a:t>
            </a:r>
          </a:p>
        </p:txBody>
      </p:sp>
      <p:sp>
        <p:nvSpPr>
          <p:cNvPr id="7" name="Text Placeholder 7">
            <a:extLst>
              <a:ext uri="{FF2B5EF4-FFF2-40B4-BE49-F238E27FC236}">
                <a16:creationId xmlns:a16="http://schemas.microsoft.com/office/drawing/2014/main" id="{048BBA8F-5BA0-4625-878D-2CAF3798AFBD}"/>
              </a:ext>
            </a:extLst>
          </p:cNvPr>
          <p:cNvSpPr txBox="1">
            <a:spLocks/>
          </p:cNvSpPr>
          <p:nvPr/>
        </p:nvSpPr>
        <p:spPr>
          <a:xfrm>
            <a:off x="199584" y="940165"/>
            <a:ext cx="7886700" cy="57149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FFFFFF"/>
                </a:solidFill>
                <a:latin typeface="Segoe UI Semibold" panose="020B0702040204020203" pitchFamily="34" charset="0"/>
                <a:ea typeface="+mn-ea"/>
                <a:cs typeface="Segoe UI Semibold" panose="020B0702040204020203" pitchFamily="34" charset="0"/>
              </a:defRPr>
            </a:lvl1pPr>
            <a:lvl2pPr marL="342892" indent="0" algn="l" defTabSz="914400" rtl="0" eaLnBrk="1" latinLnBrk="0" hangingPunct="1">
              <a:lnSpc>
                <a:spcPct val="90000"/>
              </a:lnSpc>
              <a:spcBef>
                <a:spcPts val="500"/>
              </a:spcBef>
              <a:buFont typeface="Arial" panose="020B0604020202020204" pitchFamily="34" charset="0"/>
              <a:buNone/>
              <a:defRPr sz="1500" kern="1200">
                <a:solidFill>
                  <a:schemeClr val="bg1">
                    <a:lumMod val="50000"/>
                  </a:schemeClr>
                </a:solidFill>
                <a:latin typeface="Segoe UI Semibold" panose="020B0702040204020203" pitchFamily="34" charset="0"/>
                <a:ea typeface="+mn-ea"/>
                <a:cs typeface="Segoe UI Semibold" panose="020B0702040204020203" pitchFamily="34" charset="0"/>
              </a:defRPr>
            </a:lvl2pPr>
            <a:lvl3pPr marL="685783" indent="0" algn="l" defTabSz="914400" rtl="0" eaLnBrk="1" latinLnBrk="0" hangingPunct="1">
              <a:lnSpc>
                <a:spcPct val="90000"/>
              </a:lnSpc>
              <a:spcBef>
                <a:spcPts val="500"/>
              </a:spcBef>
              <a:buFont typeface="Arial" panose="020B0604020202020204" pitchFamily="34" charset="0"/>
              <a:buNone/>
              <a:defRPr sz="1350" kern="1200">
                <a:solidFill>
                  <a:schemeClr val="bg1">
                    <a:lumMod val="50000"/>
                  </a:schemeClr>
                </a:solidFill>
                <a:latin typeface="Segoe UI Semibold" panose="020B0702040204020203" pitchFamily="34" charset="0"/>
                <a:ea typeface="+mn-ea"/>
                <a:cs typeface="Segoe UI Semibold" panose="020B0702040204020203" pitchFamily="34" charset="0"/>
              </a:defRPr>
            </a:lvl3pPr>
            <a:lvl4pPr marL="1028675" indent="0" algn="l" defTabSz="914400" rtl="0" eaLnBrk="1" latinLnBrk="0" hangingPunct="1">
              <a:lnSpc>
                <a:spcPct val="90000"/>
              </a:lnSpc>
              <a:spcBef>
                <a:spcPts val="500"/>
              </a:spcBef>
              <a:buFont typeface="Arial" panose="020B0604020202020204" pitchFamily="34" charset="0"/>
              <a:buNone/>
              <a:defRPr sz="1200" kern="1200">
                <a:solidFill>
                  <a:schemeClr val="bg1">
                    <a:lumMod val="50000"/>
                  </a:schemeClr>
                </a:solidFill>
                <a:latin typeface="Segoe UI Semibold" panose="020B0702040204020203" pitchFamily="34" charset="0"/>
                <a:ea typeface="+mn-ea"/>
                <a:cs typeface="Segoe UI Semibold" panose="020B0702040204020203" pitchFamily="34" charset="0"/>
              </a:defRPr>
            </a:lvl4pPr>
            <a:lvl5pPr marL="1371566" indent="0" algn="l" defTabSz="914400" rtl="0" eaLnBrk="1" latinLnBrk="0" hangingPunct="1">
              <a:lnSpc>
                <a:spcPct val="90000"/>
              </a:lnSpc>
              <a:spcBef>
                <a:spcPts val="500"/>
              </a:spcBef>
              <a:buFont typeface="Arial" panose="020B0604020202020204" pitchFamily="34" charset="0"/>
              <a:buNone/>
              <a:defRPr sz="1200" kern="1200">
                <a:solidFill>
                  <a:schemeClr val="bg1">
                    <a:lumMod val="50000"/>
                  </a:schemeClr>
                </a:solidFill>
                <a:latin typeface="Segoe UI Semibold" panose="020B0702040204020203" pitchFamily="34" charset="0"/>
                <a:ea typeface="+mn-ea"/>
                <a:cs typeface="Segoe UI Semibold" panose="020B07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Future Education Model Updates</a:t>
            </a:r>
          </a:p>
        </p:txBody>
      </p:sp>
      <p:graphicFrame>
        <p:nvGraphicFramePr>
          <p:cNvPr id="6" name="Content Placeholder 2">
            <a:extLst>
              <a:ext uri="{FF2B5EF4-FFF2-40B4-BE49-F238E27FC236}">
                <a16:creationId xmlns:a16="http://schemas.microsoft.com/office/drawing/2014/main" id="{E6BCDA13-0B02-4B9F-B1C6-FF4226C82C55}"/>
              </a:ext>
            </a:extLst>
          </p:cNvPr>
          <p:cNvGraphicFramePr>
            <a:graphicFrameLocks/>
          </p:cNvGraphicFramePr>
          <p:nvPr>
            <p:extLst>
              <p:ext uri="{D42A27DB-BD31-4B8C-83A1-F6EECF244321}">
                <p14:modId xmlns:p14="http://schemas.microsoft.com/office/powerpoint/2010/main" val="2796671140"/>
              </p:ext>
            </p:extLst>
          </p:nvPr>
        </p:nvGraphicFramePr>
        <p:xfrm>
          <a:off x="1409086" y="1942774"/>
          <a:ext cx="6195674" cy="3975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9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8C4F-8CF1-40C9-8A6A-23DC4B97991E}"/>
              </a:ext>
            </a:extLst>
          </p:cNvPr>
          <p:cNvSpPr>
            <a:spLocks noGrp="1"/>
          </p:cNvSpPr>
          <p:nvPr>
            <p:ph type="title"/>
          </p:nvPr>
        </p:nvSpPr>
        <p:spPr/>
        <p:txBody>
          <a:bodyPr>
            <a:normAutofit/>
          </a:bodyPr>
          <a:lstStyle/>
          <a:p>
            <a:r>
              <a:rPr lang="en-US" sz="2800" dirty="0">
                <a:solidFill>
                  <a:schemeClr val="tx1"/>
                </a:solidFill>
              </a:rPr>
              <a:t>Rationale for Future Education Model Standards</a:t>
            </a:r>
          </a:p>
        </p:txBody>
      </p:sp>
      <p:sp>
        <p:nvSpPr>
          <p:cNvPr id="3" name="Text Placeholder 2">
            <a:extLst>
              <a:ext uri="{FF2B5EF4-FFF2-40B4-BE49-F238E27FC236}">
                <a16:creationId xmlns:a16="http://schemas.microsoft.com/office/drawing/2014/main" id="{B5A4BFEE-C97C-4BF3-B6CD-15E7F09247E3}"/>
              </a:ext>
            </a:extLst>
          </p:cNvPr>
          <p:cNvSpPr>
            <a:spLocks noGrp="1"/>
          </p:cNvSpPr>
          <p:nvPr>
            <p:ph type="body" sz="quarter" idx="10"/>
          </p:nvPr>
        </p:nvSpPr>
        <p:spPr>
          <a:xfrm>
            <a:off x="835615" y="5854772"/>
            <a:ext cx="5281406" cy="571499"/>
          </a:xfrm>
        </p:spPr>
        <p:txBody>
          <a:bodyPr/>
          <a:lstStyle/>
          <a:p>
            <a:r>
              <a:rPr lang="en-US" sz="2400" dirty="0">
                <a:solidFill>
                  <a:schemeClr val="accent5"/>
                </a:solidFill>
              </a:rPr>
              <a:t>Eatrightpro.org/</a:t>
            </a:r>
            <a:r>
              <a:rPr lang="en-US" sz="2400" dirty="0" err="1">
                <a:solidFill>
                  <a:schemeClr val="accent5"/>
                </a:solidFill>
              </a:rPr>
              <a:t>acend</a:t>
            </a:r>
            <a:r>
              <a:rPr lang="en-US" sz="2400" dirty="0">
                <a:solidFill>
                  <a:schemeClr val="accent5"/>
                </a:solidFill>
              </a:rPr>
              <a:t>/</a:t>
            </a:r>
            <a:r>
              <a:rPr lang="en-US" sz="2400" dirty="0" err="1">
                <a:solidFill>
                  <a:schemeClr val="accent5"/>
                </a:solidFill>
              </a:rPr>
              <a:t>futuremodel</a:t>
            </a:r>
            <a:endParaRPr lang="en-US" sz="2400" dirty="0">
              <a:solidFill>
                <a:schemeClr val="accent5"/>
              </a:solidFill>
            </a:endParaRPr>
          </a:p>
        </p:txBody>
      </p:sp>
      <p:sp>
        <p:nvSpPr>
          <p:cNvPr id="13" name="Rectangle: Rounded Corners 12">
            <a:extLst>
              <a:ext uri="{FF2B5EF4-FFF2-40B4-BE49-F238E27FC236}">
                <a16:creationId xmlns:a16="http://schemas.microsoft.com/office/drawing/2014/main" id="{25CD8B42-6554-477F-BF3F-B70A09AD3CE8}"/>
              </a:ext>
            </a:extLst>
          </p:cNvPr>
          <p:cNvSpPr/>
          <p:nvPr/>
        </p:nvSpPr>
        <p:spPr>
          <a:xfrm>
            <a:off x="1330194" y="2033751"/>
            <a:ext cx="6483611" cy="30742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FEM Rationale document and results of data collected from demonstration programs found on ACEND’s Website</a:t>
            </a:r>
          </a:p>
        </p:txBody>
      </p:sp>
    </p:spTree>
    <p:extLst>
      <p:ext uri="{BB962C8B-B14F-4D97-AF65-F5344CB8AC3E}">
        <p14:creationId xmlns:p14="http://schemas.microsoft.com/office/powerpoint/2010/main" val="295588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8C4F-8CF1-40C9-8A6A-23DC4B97991E}"/>
              </a:ext>
            </a:extLst>
          </p:cNvPr>
          <p:cNvSpPr>
            <a:spLocks noGrp="1"/>
          </p:cNvSpPr>
          <p:nvPr>
            <p:ph type="title"/>
          </p:nvPr>
        </p:nvSpPr>
        <p:spPr/>
        <p:txBody>
          <a:bodyPr>
            <a:normAutofit/>
          </a:bodyPr>
          <a:lstStyle/>
          <a:p>
            <a:r>
              <a:rPr lang="en-US" sz="2800" dirty="0">
                <a:solidFill>
                  <a:schemeClr val="tx1"/>
                </a:solidFill>
              </a:rPr>
              <a:t>Rationale for Future Education Model Standards</a:t>
            </a:r>
          </a:p>
        </p:txBody>
      </p:sp>
      <p:sp>
        <p:nvSpPr>
          <p:cNvPr id="3" name="Text Placeholder 2">
            <a:extLst>
              <a:ext uri="{FF2B5EF4-FFF2-40B4-BE49-F238E27FC236}">
                <a16:creationId xmlns:a16="http://schemas.microsoft.com/office/drawing/2014/main" id="{B5A4BFEE-C97C-4BF3-B6CD-15E7F09247E3}"/>
              </a:ext>
            </a:extLst>
          </p:cNvPr>
          <p:cNvSpPr>
            <a:spLocks noGrp="1"/>
          </p:cNvSpPr>
          <p:nvPr>
            <p:ph type="body" sz="quarter" idx="10"/>
          </p:nvPr>
        </p:nvSpPr>
        <p:spPr/>
        <p:txBody>
          <a:bodyPr/>
          <a:lstStyle/>
          <a:p>
            <a:r>
              <a:rPr lang="en-US" sz="2400" dirty="0"/>
              <a:t>Eatrightpro.org/</a:t>
            </a:r>
            <a:r>
              <a:rPr lang="en-US" sz="2400" dirty="0" err="1"/>
              <a:t>acend</a:t>
            </a:r>
            <a:r>
              <a:rPr lang="en-US" sz="2400" dirty="0"/>
              <a:t>/</a:t>
            </a:r>
            <a:r>
              <a:rPr lang="en-US" sz="2400" dirty="0" err="1"/>
              <a:t>futuremodel</a:t>
            </a:r>
            <a:endParaRPr lang="en-US" sz="2400" dirty="0"/>
          </a:p>
        </p:txBody>
      </p:sp>
      <p:sp>
        <p:nvSpPr>
          <p:cNvPr id="4" name="Content Placeholder 3">
            <a:extLst>
              <a:ext uri="{FF2B5EF4-FFF2-40B4-BE49-F238E27FC236}">
                <a16:creationId xmlns:a16="http://schemas.microsoft.com/office/drawing/2014/main" id="{2AD42F3F-1401-4E9C-B4AE-337B90F0BF71}"/>
              </a:ext>
            </a:extLst>
          </p:cNvPr>
          <p:cNvSpPr>
            <a:spLocks noGrp="1"/>
          </p:cNvSpPr>
          <p:nvPr>
            <p:ph sz="quarter" idx="11"/>
          </p:nvPr>
        </p:nvSpPr>
        <p:spPr>
          <a:xfrm>
            <a:off x="135735" y="1684338"/>
            <a:ext cx="8836815" cy="4932362"/>
          </a:xfrm>
        </p:spPr>
        <p:txBody>
          <a:bodyPr>
            <a:normAutofit/>
          </a:bodyPr>
          <a:lstStyle/>
          <a:p>
            <a:pPr algn="l"/>
            <a:r>
              <a:rPr lang="en-US" sz="2400" b="1" i="0" dirty="0">
                <a:solidFill>
                  <a:srgbClr val="333132"/>
                </a:solidFill>
                <a:effectLst/>
                <a:latin typeface="+mn-lt"/>
              </a:rPr>
              <a:t>Rationale Document on FEM Webpage</a:t>
            </a:r>
          </a:p>
          <a:p>
            <a:pPr algn="l"/>
            <a:endParaRPr lang="en-US" sz="2400" dirty="0">
              <a:solidFill>
                <a:srgbClr val="333132"/>
              </a:solidFill>
              <a:latin typeface="+mn-lt"/>
            </a:endParaRPr>
          </a:p>
          <a:p>
            <a:pPr algn="l"/>
            <a:endParaRPr lang="en-US" sz="2400" dirty="0">
              <a:solidFill>
                <a:srgbClr val="333132"/>
              </a:solidFill>
              <a:latin typeface="+mn-lt"/>
            </a:endParaRPr>
          </a:p>
          <a:p>
            <a:pPr algn="l"/>
            <a:endParaRPr lang="en-US" sz="2400" dirty="0">
              <a:solidFill>
                <a:srgbClr val="333132"/>
              </a:solidFill>
              <a:latin typeface="+mn-lt"/>
            </a:endParaRPr>
          </a:p>
          <a:p>
            <a:pPr algn="l"/>
            <a:endParaRPr lang="en-US" sz="2400" dirty="0">
              <a:solidFill>
                <a:srgbClr val="333132"/>
              </a:solidFill>
              <a:latin typeface="+mn-lt"/>
            </a:endParaRPr>
          </a:p>
          <a:p>
            <a:pPr algn="l">
              <a:spcBef>
                <a:spcPts val="1800"/>
              </a:spcBef>
            </a:pPr>
            <a:r>
              <a:rPr lang="en-US" sz="2400" dirty="0">
                <a:solidFill>
                  <a:srgbClr val="333132"/>
                </a:solidFill>
                <a:latin typeface="+mn-lt"/>
              </a:rPr>
              <a:t>Town Hall recording on the results of 2018-2019 program director surveys</a:t>
            </a:r>
            <a:endParaRPr lang="en-US" sz="2400" i="0" dirty="0">
              <a:solidFill>
                <a:srgbClr val="333132"/>
              </a:solidFill>
              <a:effectLst/>
              <a:latin typeface="+mn-lt"/>
            </a:endParaRPr>
          </a:p>
        </p:txBody>
      </p:sp>
      <p:pic>
        <p:nvPicPr>
          <p:cNvPr id="5" name="Picture 4">
            <a:extLst>
              <a:ext uri="{FF2B5EF4-FFF2-40B4-BE49-F238E27FC236}">
                <a16:creationId xmlns:a16="http://schemas.microsoft.com/office/drawing/2014/main" id="{76416797-7162-40AC-BA47-32671F68EE33}"/>
              </a:ext>
            </a:extLst>
          </p:cNvPr>
          <p:cNvPicPr>
            <a:picLocks noChangeAspect="1"/>
          </p:cNvPicPr>
          <p:nvPr/>
        </p:nvPicPr>
        <p:blipFill rotWithShape="1">
          <a:blip r:embed="rId3">
            <a:extLst>
              <a:ext uri="{28A0092B-C50C-407E-A947-70E740481C1C}">
                <a14:useLocalDpi xmlns:a14="http://schemas.microsoft.com/office/drawing/2010/main" val="0"/>
              </a:ext>
            </a:extLst>
          </a:blip>
          <a:srcRect l="8842"/>
          <a:stretch/>
        </p:blipFill>
        <p:spPr>
          <a:xfrm>
            <a:off x="1108710" y="2205637"/>
            <a:ext cx="4469130" cy="1711785"/>
          </a:xfrm>
          <a:prstGeom prst="rect">
            <a:avLst/>
          </a:prstGeom>
          <a:ln>
            <a:noFill/>
          </a:ln>
          <a:effectLst>
            <a:outerShdw blurRad="190500" algn="tl" rotWithShape="0">
              <a:srgbClr val="000000">
                <a:alpha val="70000"/>
              </a:srgbClr>
            </a:outerShdw>
          </a:effectLst>
        </p:spPr>
      </p:pic>
      <p:cxnSp>
        <p:nvCxnSpPr>
          <p:cNvPr id="6" name="Straight Arrow Connector 5">
            <a:extLst>
              <a:ext uri="{FF2B5EF4-FFF2-40B4-BE49-F238E27FC236}">
                <a16:creationId xmlns:a16="http://schemas.microsoft.com/office/drawing/2014/main" id="{C4F0D8EB-8575-4642-A266-5E2069972D9E}"/>
              </a:ext>
            </a:extLst>
          </p:cNvPr>
          <p:cNvCxnSpPr>
            <a:cxnSpLocks/>
          </p:cNvCxnSpPr>
          <p:nvPr/>
        </p:nvCxnSpPr>
        <p:spPr>
          <a:xfrm>
            <a:off x="135735" y="2858139"/>
            <a:ext cx="1118754" cy="605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276A6F8-D1A1-45CB-A89B-BA657D3AC00C}"/>
              </a:ext>
            </a:extLst>
          </p:cNvPr>
          <p:cNvPicPr>
            <a:picLocks noChangeAspect="1"/>
          </p:cNvPicPr>
          <p:nvPr/>
        </p:nvPicPr>
        <p:blipFill rotWithShape="1">
          <a:blip r:embed="rId4">
            <a:extLst>
              <a:ext uri="{28A0092B-C50C-407E-A947-70E740481C1C}">
                <a14:useLocalDpi xmlns:a14="http://schemas.microsoft.com/office/drawing/2010/main" val="0"/>
              </a:ext>
            </a:extLst>
          </a:blip>
          <a:srcRect l="17040" r="297"/>
          <a:stretch/>
        </p:blipFill>
        <p:spPr>
          <a:xfrm>
            <a:off x="2531984" y="4659903"/>
            <a:ext cx="5417820" cy="1810003"/>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8E2502DB-9D44-49C5-90D3-1C1DD1187427}"/>
              </a:ext>
            </a:extLst>
          </p:cNvPr>
          <p:cNvCxnSpPr>
            <a:cxnSpLocks/>
          </p:cNvCxnSpPr>
          <p:nvPr/>
        </p:nvCxnSpPr>
        <p:spPr>
          <a:xfrm flipH="1">
            <a:off x="5786004" y="5917834"/>
            <a:ext cx="1003416" cy="2697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8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9C803A-C100-409E-92DC-3623B720C7BF}"/>
              </a:ext>
            </a:extLst>
          </p:cNvPr>
          <p:cNvSpPr/>
          <p:nvPr/>
        </p:nvSpPr>
        <p:spPr>
          <a:xfrm>
            <a:off x="8229599" y="955573"/>
            <a:ext cx="442452" cy="98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B473A70C-4391-45D9-936D-D0C9011A6542}"/>
              </a:ext>
            </a:extLst>
          </p:cNvPr>
          <p:cNvSpPr txBox="1">
            <a:spLocks/>
          </p:cNvSpPr>
          <p:nvPr/>
        </p:nvSpPr>
        <p:spPr>
          <a:xfrm>
            <a:off x="1" y="857251"/>
            <a:ext cx="2969343" cy="5143500"/>
          </a:xfrm>
          <a:prstGeom prst="rect">
            <a:avLst/>
          </a:prstGeom>
          <a:solidFill>
            <a:schemeClr val="accent3">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9999"/>
              </a:buClr>
              <a:buNone/>
            </a:pPr>
            <a:endParaRPr lang="en-US" sz="1400" b="1" dirty="0">
              <a:solidFill>
                <a:srgbClr val="002060"/>
              </a:solidFill>
            </a:endParaRPr>
          </a:p>
          <a:p>
            <a:pPr marL="0" indent="0" algn="ctr">
              <a:buClr>
                <a:srgbClr val="009999"/>
              </a:buClr>
              <a:buNone/>
            </a:pPr>
            <a:r>
              <a:rPr lang="en-US" sz="3200" b="1" dirty="0">
                <a:solidFill>
                  <a:srgbClr val="002060"/>
                </a:solidFill>
              </a:rPr>
              <a:t>NEW!</a:t>
            </a:r>
          </a:p>
          <a:p>
            <a:pPr marL="0" indent="0" algn="ctr">
              <a:buClr>
                <a:srgbClr val="009999"/>
              </a:buClr>
              <a:buNone/>
            </a:pPr>
            <a:r>
              <a:rPr lang="en-US" sz="3200" b="1" dirty="0">
                <a:solidFill>
                  <a:srgbClr val="002060"/>
                </a:solidFill>
              </a:rPr>
              <a:t>ACEND Accreditation System</a:t>
            </a:r>
          </a:p>
          <a:p>
            <a:pPr marL="0" indent="0" algn="ctr">
              <a:buClr>
                <a:srgbClr val="009999"/>
              </a:buClr>
              <a:buNone/>
            </a:pPr>
            <a:endParaRPr lang="en-US" sz="3200" b="1" dirty="0">
              <a:solidFill>
                <a:srgbClr val="002060"/>
              </a:solidFill>
            </a:endParaRPr>
          </a:p>
          <a:p>
            <a:pPr>
              <a:buClr>
                <a:srgbClr val="009999"/>
              </a:buClr>
            </a:pPr>
            <a:r>
              <a:rPr lang="en-US" sz="2400" b="1" dirty="0">
                <a:solidFill>
                  <a:srgbClr val="002060"/>
                </a:solidFill>
              </a:rPr>
              <a:t>Program director portal</a:t>
            </a:r>
          </a:p>
          <a:p>
            <a:pPr>
              <a:buClr>
                <a:srgbClr val="009999"/>
              </a:buClr>
            </a:pPr>
            <a:r>
              <a:rPr lang="en-US" sz="2400" b="1" dirty="0">
                <a:solidFill>
                  <a:srgbClr val="002060"/>
                </a:solidFill>
              </a:rPr>
              <a:t>Program Reviewer portal</a:t>
            </a:r>
          </a:p>
          <a:p>
            <a:pPr>
              <a:buClr>
                <a:srgbClr val="009999"/>
              </a:buClr>
            </a:pPr>
            <a:r>
              <a:rPr lang="en-US" sz="2400" b="1" dirty="0">
                <a:solidFill>
                  <a:srgbClr val="002060"/>
                </a:solidFill>
              </a:rPr>
              <a:t>Easy to use</a:t>
            </a:r>
          </a:p>
          <a:p>
            <a:pPr marL="0" indent="0">
              <a:buClr>
                <a:srgbClr val="009999"/>
              </a:buClr>
              <a:buNone/>
            </a:pPr>
            <a:endParaRPr lang="en-US" sz="2400" b="1" dirty="0">
              <a:solidFill>
                <a:srgbClr val="002060"/>
              </a:solidFill>
            </a:endParaRPr>
          </a:p>
        </p:txBody>
      </p:sp>
      <p:pic>
        <p:nvPicPr>
          <p:cNvPr id="3" name="Picture 2" descr="A screenshot of a social media post&#10;&#10;Description automatically generated">
            <a:extLst>
              <a:ext uri="{FF2B5EF4-FFF2-40B4-BE49-F238E27FC236}">
                <a16:creationId xmlns:a16="http://schemas.microsoft.com/office/drawing/2014/main" id="{FBFB2F24-7B99-4109-ADB6-5D71E0BB7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134" y="266495"/>
            <a:ext cx="6199416" cy="4360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CD72A9B-3191-4628-9865-76226F8C6760}"/>
              </a:ext>
            </a:extLst>
          </p:cNvPr>
          <p:cNvPicPr>
            <a:picLocks noChangeAspect="1"/>
          </p:cNvPicPr>
          <p:nvPr/>
        </p:nvPicPr>
        <p:blipFill>
          <a:blip r:embed="rId4"/>
          <a:stretch>
            <a:fillRect/>
          </a:stretch>
        </p:blipFill>
        <p:spPr>
          <a:xfrm>
            <a:off x="2777134" y="4873920"/>
            <a:ext cx="4664026" cy="1860649"/>
          </a:xfrm>
          <a:prstGeom prst="rect">
            <a:avLst/>
          </a:prstGeom>
        </p:spPr>
      </p:pic>
      <p:cxnSp>
        <p:nvCxnSpPr>
          <p:cNvPr id="8" name="Straight Arrow Connector 7">
            <a:extLst>
              <a:ext uri="{FF2B5EF4-FFF2-40B4-BE49-F238E27FC236}">
                <a16:creationId xmlns:a16="http://schemas.microsoft.com/office/drawing/2014/main" id="{B4CDB670-AEE6-410F-B031-C4746721D2A4}"/>
              </a:ext>
            </a:extLst>
          </p:cNvPr>
          <p:cNvCxnSpPr>
            <a:cxnSpLocks/>
          </p:cNvCxnSpPr>
          <p:nvPr/>
        </p:nvCxnSpPr>
        <p:spPr>
          <a:xfrm flipH="1">
            <a:off x="6699590" y="5679346"/>
            <a:ext cx="1088687" cy="3046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2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6D162B-DB2D-40B1-803D-1956792BD6C1}"/>
              </a:ext>
            </a:extLst>
          </p:cNvPr>
          <p:cNvSpPr txBox="1">
            <a:spLocks/>
          </p:cNvSpPr>
          <p:nvPr/>
        </p:nvSpPr>
        <p:spPr>
          <a:xfrm>
            <a:off x="161322" y="1826759"/>
            <a:ext cx="8539841" cy="378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New ACEND Webpage on the ACEND Website</a:t>
            </a:r>
          </a:p>
          <a:p>
            <a:pPr marL="0" indent="0">
              <a:buFont typeface="Arial" panose="020B0604020202020204" pitchFamily="34" charset="0"/>
              <a:buNone/>
            </a:pPr>
            <a:r>
              <a:rPr lang="en-US" u="sng" dirty="0">
                <a:hlinkClick r:id="rId3"/>
              </a:rPr>
              <a:t>www.eatrightPRO.org/ACENDforDEI</a:t>
            </a:r>
            <a:endParaRPr lang="en-US" u="sng" dirty="0"/>
          </a:p>
          <a:p>
            <a:pPr lvl="1">
              <a:buClr>
                <a:srgbClr val="C00000"/>
              </a:buClr>
            </a:pPr>
            <a:r>
              <a:rPr lang="en-US" b="1" dirty="0">
                <a:solidFill>
                  <a:srgbClr val="C00000"/>
                </a:solidFill>
              </a:rPr>
              <a:t>Submit DEI noteworthy practices </a:t>
            </a:r>
            <a:r>
              <a:rPr lang="en-US" dirty="0"/>
              <a:t>– on recruitment, retention, in-class/rotation activities</a:t>
            </a:r>
          </a:p>
          <a:p>
            <a:pPr lvl="1">
              <a:buClr>
                <a:srgbClr val="C00000"/>
              </a:buClr>
            </a:pPr>
            <a:r>
              <a:rPr lang="en-US" dirty="0"/>
              <a:t>Reviewed by ACEND’s DEI task force</a:t>
            </a:r>
          </a:p>
        </p:txBody>
      </p:sp>
      <p:sp>
        <p:nvSpPr>
          <p:cNvPr id="6" name="Title 1">
            <a:extLst>
              <a:ext uri="{FF2B5EF4-FFF2-40B4-BE49-F238E27FC236}">
                <a16:creationId xmlns:a16="http://schemas.microsoft.com/office/drawing/2014/main" id="{B1EBAFCB-E21A-486D-A6F7-C15B5BAC0B45}"/>
              </a:ext>
            </a:extLst>
          </p:cNvPr>
          <p:cNvSpPr txBox="1">
            <a:spLocks/>
          </p:cNvSpPr>
          <p:nvPr/>
        </p:nvSpPr>
        <p:spPr>
          <a:xfrm>
            <a:off x="143365" y="169418"/>
            <a:ext cx="8539163" cy="690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lumMod val="50000"/>
                  </a:schemeClr>
                </a:solidFill>
                <a:latin typeface="Segoe UI Semibold" panose="020B0702040204020203" pitchFamily="34" charset="0"/>
                <a:ea typeface="+mj-ea"/>
                <a:cs typeface="Segoe UI Semibold" panose="020B0702040204020203" pitchFamily="34" charset="0"/>
              </a:defRPr>
            </a:lvl1pPr>
          </a:lstStyle>
          <a:p>
            <a:r>
              <a:rPr lang="en-US" sz="3200" b="1" dirty="0">
                <a:solidFill>
                  <a:schemeClr val="tx1"/>
                </a:solidFill>
                <a:latin typeface="+mn-lt"/>
              </a:rPr>
              <a:t>Diversity, Equity and Inclusion</a:t>
            </a:r>
          </a:p>
        </p:txBody>
      </p:sp>
      <p:sp>
        <p:nvSpPr>
          <p:cNvPr id="8" name="Content Placeholder 3">
            <a:extLst>
              <a:ext uri="{FF2B5EF4-FFF2-40B4-BE49-F238E27FC236}">
                <a16:creationId xmlns:a16="http://schemas.microsoft.com/office/drawing/2014/main" id="{92E4C3CE-F209-4095-8060-37808D6B23A6}"/>
              </a:ext>
            </a:extLst>
          </p:cNvPr>
          <p:cNvSpPr txBox="1">
            <a:spLocks/>
          </p:cNvSpPr>
          <p:nvPr/>
        </p:nvSpPr>
        <p:spPr>
          <a:xfrm>
            <a:off x="-96737" y="2539429"/>
            <a:ext cx="3498652" cy="1033138"/>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pic>
        <p:nvPicPr>
          <p:cNvPr id="2" name="Picture 1">
            <a:extLst>
              <a:ext uri="{FF2B5EF4-FFF2-40B4-BE49-F238E27FC236}">
                <a16:creationId xmlns:a16="http://schemas.microsoft.com/office/drawing/2014/main" id="{F4C9ADA8-315B-49F8-BF75-E76220BBF452}"/>
              </a:ext>
            </a:extLst>
          </p:cNvPr>
          <p:cNvPicPr>
            <a:picLocks noChangeAspect="1"/>
          </p:cNvPicPr>
          <p:nvPr/>
        </p:nvPicPr>
        <p:blipFill>
          <a:blip r:embed="rId4"/>
          <a:stretch>
            <a:fillRect/>
          </a:stretch>
        </p:blipFill>
        <p:spPr>
          <a:xfrm>
            <a:off x="901202" y="4036139"/>
            <a:ext cx="5744069" cy="2291517"/>
          </a:xfrm>
          <a:prstGeom prst="rect">
            <a:avLst/>
          </a:prstGeom>
        </p:spPr>
      </p:pic>
      <p:cxnSp>
        <p:nvCxnSpPr>
          <p:cNvPr id="9" name="Straight Arrow Connector 8">
            <a:extLst>
              <a:ext uri="{FF2B5EF4-FFF2-40B4-BE49-F238E27FC236}">
                <a16:creationId xmlns:a16="http://schemas.microsoft.com/office/drawing/2014/main" id="{45593634-C756-44B9-B435-F1A227652320}"/>
              </a:ext>
            </a:extLst>
          </p:cNvPr>
          <p:cNvCxnSpPr>
            <a:cxnSpLocks/>
          </p:cNvCxnSpPr>
          <p:nvPr/>
        </p:nvCxnSpPr>
        <p:spPr>
          <a:xfrm flipH="1">
            <a:off x="6100927" y="5441285"/>
            <a:ext cx="1088687" cy="3046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9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C4E97-70CD-4B76-804D-5F7B939C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630" y="3294969"/>
            <a:ext cx="3905636" cy="293596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n-US" sz="3200" b="1" dirty="0">
                <a:solidFill>
                  <a:srgbClr val="C00000"/>
                </a:solidFill>
                <a:effectLst/>
                <a:latin typeface="+mn-lt"/>
              </a:rPr>
              <a:t>ACEND Certificate Program </a:t>
            </a:r>
            <a:r>
              <a:rPr lang="en-US" sz="3200" b="1" dirty="0">
                <a:solidFill>
                  <a:srgbClr val="313131"/>
                </a:solidFill>
                <a:effectLst/>
                <a:latin typeface="+mn-lt"/>
              </a:rPr>
              <a:t>and Accreditation Webinars</a:t>
            </a:r>
            <a:endParaRPr lang="en-US" sz="3200" b="1" dirty="0">
              <a:solidFill>
                <a:schemeClr val="tx2">
                  <a:lumMod val="50000"/>
                </a:schemeClr>
              </a:solidFill>
              <a:latin typeface="+mn-lt"/>
            </a:endParaRPr>
          </a:p>
        </p:txBody>
      </p:sp>
      <p:sp>
        <p:nvSpPr>
          <p:cNvPr id="8" name="Text Placeholder 7"/>
          <p:cNvSpPr>
            <a:spLocks noGrp="1"/>
          </p:cNvSpPr>
          <p:nvPr>
            <p:ph type="body" sz="quarter" idx="10"/>
          </p:nvPr>
        </p:nvSpPr>
        <p:spPr/>
        <p:txBody>
          <a:bodyPr/>
          <a:lstStyle/>
          <a:p>
            <a:r>
              <a:rPr lang="en-US" sz="2400" dirty="0"/>
              <a:t>ACEND Online Modules for Program Directors</a:t>
            </a:r>
          </a:p>
        </p:txBody>
      </p:sp>
      <p:sp>
        <p:nvSpPr>
          <p:cNvPr id="9" name="Content Placeholder 8"/>
          <p:cNvSpPr>
            <a:spLocks noGrp="1"/>
          </p:cNvSpPr>
          <p:nvPr>
            <p:ph sz="quarter" idx="11"/>
          </p:nvPr>
        </p:nvSpPr>
        <p:spPr>
          <a:xfrm>
            <a:off x="135734" y="1633174"/>
            <a:ext cx="8676795" cy="2190423"/>
          </a:xfrm>
        </p:spPr>
        <p:txBody>
          <a:bodyPr>
            <a:normAutofit fontScale="92500" lnSpcReduction="20000"/>
          </a:bodyPr>
          <a:lstStyle/>
          <a:p>
            <a:r>
              <a:rPr lang="en-US" sz="2800" b="1" dirty="0">
                <a:solidFill>
                  <a:srgbClr val="002060"/>
                </a:solidFill>
                <a:latin typeface="+mn-lt"/>
              </a:rPr>
              <a:t>ACEND Leadership and Professional Communication Skills Certificate</a:t>
            </a:r>
          </a:p>
          <a:p>
            <a:pPr lvl="1"/>
            <a:r>
              <a:rPr lang="en-US" sz="2400" i="0" dirty="0">
                <a:solidFill>
                  <a:srgbClr val="313131"/>
                </a:solidFill>
                <a:effectLst/>
                <a:latin typeface="+mn-lt"/>
              </a:rPr>
              <a:t>Training to build leadership skills and improve communication and management skills</a:t>
            </a:r>
          </a:p>
          <a:p>
            <a:pPr lvl="1"/>
            <a:r>
              <a:rPr lang="en-US" sz="2400" dirty="0">
                <a:solidFill>
                  <a:srgbClr val="313131"/>
                </a:solidFill>
                <a:latin typeface="+mn-lt"/>
              </a:rPr>
              <a:t>8 modules from Academy’s Leadership Training Courses</a:t>
            </a:r>
          </a:p>
          <a:p>
            <a:pPr lvl="1"/>
            <a:r>
              <a:rPr lang="en-US" sz="2400" dirty="0">
                <a:solidFill>
                  <a:srgbClr val="313131"/>
                </a:solidFill>
                <a:latin typeface="+mn-lt"/>
              </a:rPr>
              <a:t>Discounted for ACEND stakeholders</a:t>
            </a:r>
          </a:p>
          <a:p>
            <a:pPr lvl="1"/>
            <a:r>
              <a:rPr lang="en-US" sz="2400" dirty="0">
                <a:solidFill>
                  <a:srgbClr val="313131"/>
                </a:solidFill>
                <a:latin typeface="+mn-lt"/>
              </a:rPr>
              <a:t>16 CPEUs</a:t>
            </a:r>
            <a:endParaRPr lang="en-US" sz="2400" dirty="0">
              <a:solidFill>
                <a:schemeClr val="tx2">
                  <a:lumMod val="50000"/>
                </a:schemeClr>
              </a:solidFill>
              <a:latin typeface="+mn-lt"/>
            </a:endParaRPr>
          </a:p>
          <a:p>
            <a:pPr lvl="1"/>
            <a:endParaRPr lang="en-US" sz="2400" dirty="0">
              <a:solidFill>
                <a:schemeClr val="tx2">
                  <a:lumMod val="50000"/>
                </a:schemeClr>
              </a:solidFill>
              <a:latin typeface="+mn-lt"/>
            </a:endParaRPr>
          </a:p>
          <a:p>
            <a:pPr lvl="1"/>
            <a:endParaRPr lang="en-US" sz="2100" dirty="0">
              <a:solidFill>
                <a:schemeClr val="tx2">
                  <a:lumMod val="50000"/>
                </a:schemeClr>
              </a:solidFill>
              <a:latin typeface="+mn-lt"/>
            </a:endParaRPr>
          </a:p>
        </p:txBody>
      </p:sp>
      <p:sp>
        <p:nvSpPr>
          <p:cNvPr id="6" name="AutoShape 2" descr="ACEND Ban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7927" t="45013" r="8537" b="7290"/>
          <a:stretch/>
        </p:blipFill>
        <p:spPr>
          <a:xfrm>
            <a:off x="460375" y="5079911"/>
            <a:ext cx="5042655" cy="1675845"/>
          </a:xfrm>
          <a:prstGeom prst="rect">
            <a:avLst/>
          </a:prstGeom>
          <a:ln>
            <a:noFill/>
          </a:ln>
          <a:effectLst>
            <a:outerShdw blurRad="190500" algn="tl" rotWithShape="0">
              <a:srgbClr val="000000">
                <a:alpha val="70000"/>
              </a:srgbClr>
            </a:outerShdw>
          </a:effectLst>
        </p:spPr>
      </p:pic>
      <p:cxnSp>
        <p:nvCxnSpPr>
          <p:cNvPr id="12" name="Straight Arrow Connector 11"/>
          <p:cNvCxnSpPr>
            <a:cxnSpLocks/>
          </p:cNvCxnSpPr>
          <p:nvPr/>
        </p:nvCxnSpPr>
        <p:spPr>
          <a:xfrm>
            <a:off x="0" y="6230930"/>
            <a:ext cx="63915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95331F-1B43-46D2-8266-B70F3655CE74}"/>
              </a:ext>
            </a:extLst>
          </p:cNvPr>
          <p:cNvCxnSpPr>
            <a:cxnSpLocks/>
          </p:cNvCxnSpPr>
          <p:nvPr/>
        </p:nvCxnSpPr>
        <p:spPr>
          <a:xfrm flipV="1">
            <a:off x="6587745" y="5106980"/>
            <a:ext cx="0" cy="144176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52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C4E97-70CD-4B76-804D-5F7B939C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879" y="4202155"/>
            <a:ext cx="3379853" cy="2540717"/>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n-US" sz="3200" b="1" dirty="0">
                <a:solidFill>
                  <a:srgbClr val="313131"/>
                </a:solidFill>
                <a:effectLst/>
                <a:latin typeface="+mn-lt"/>
              </a:rPr>
              <a:t>ACEND Certificate Program and </a:t>
            </a:r>
            <a:r>
              <a:rPr lang="en-US" sz="3200" b="1" dirty="0">
                <a:solidFill>
                  <a:srgbClr val="C00000"/>
                </a:solidFill>
                <a:effectLst/>
                <a:latin typeface="+mn-lt"/>
              </a:rPr>
              <a:t>Accreditation Webinars</a:t>
            </a:r>
            <a:endParaRPr lang="en-US" sz="3200" b="1" dirty="0">
              <a:solidFill>
                <a:srgbClr val="C00000"/>
              </a:solidFill>
              <a:latin typeface="+mn-lt"/>
            </a:endParaRPr>
          </a:p>
        </p:txBody>
      </p:sp>
      <p:sp>
        <p:nvSpPr>
          <p:cNvPr id="8" name="Text Placeholder 7"/>
          <p:cNvSpPr>
            <a:spLocks noGrp="1"/>
          </p:cNvSpPr>
          <p:nvPr>
            <p:ph type="body" sz="quarter" idx="10"/>
          </p:nvPr>
        </p:nvSpPr>
        <p:spPr/>
        <p:txBody>
          <a:bodyPr/>
          <a:lstStyle/>
          <a:p>
            <a:r>
              <a:rPr lang="en-US" sz="2400" dirty="0"/>
              <a:t>ACEND Online Modules for Program Directors</a:t>
            </a:r>
          </a:p>
        </p:txBody>
      </p:sp>
      <p:sp>
        <p:nvSpPr>
          <p:cNvPr id="9" name="Content Placeholder 8"/>
          <p:cNvSpPr>
            <a:spLocks noGrp="1"/>
          </p:cNvSpPr>
          <p:nvPr>
            <p:ph sz="quarter" idx="11"/>
          </p:nvPr>
        </p:nvSpPr>
        <p:spPr>
          <a:xfrm>
            <a:off x="135734" y="1684338"/>
            <a:ext cx="8676795" cy="1675844"/>
          </a:xfrm>
        </p:spPr>
        <p:txBody>
          <a:bodyPr>
            <a:normAutofit/>
          </a:bodyPr>
          <a:lstStyle/>
          <a:p>
            <a:r>
              <a:rPr lang="en-US" sz="2400" b="1" dirty="0">
                <a:solidFill>
                  <a:srgbClr val="002060"/>
                </a:solidFill>
                <a:latin typeface="+mn-lt"/>
              </a:rPr>
              <a:t>Program Director Webinar on the 2017 Standards</a:t>
            </a:r>
          </a:p>
          <a:p>
            <a:pPr lvl="1"/>
            <a:r>
              <a:rPr lang="en-US" sz="2400" i="0" dirty="0">
                <a:solidFill>
                  <a:srgbClr val="313131"/>
                </a:solidFill>
                <a:effectLst/>
                <a:latin typeface="+mn-lt"/>
              </a:rPr>
              <a:t>Covers 2017 Standards and ACEND review process</a:t>
            </a:r>
            <a:endParaRPr lang="en-US" sz="2400" i="1" dirty="0">
              <a:solidFill>
                <a:srgbClr val="313131"/>
              </a:solidFill>
              <a:effectLst/>
              <a:latin typeface="+mn-lt"/>
            </a:endParaRPr>
          </a:p>
          <a:p>
            <a:pPr lvl="1"/>
            <a:r>
              <a:rPr lang="en-US" sz="2400" dirty="0">
                <a:solidFill>
                  <a:schemeClr val="tx2">
                    <a:lumMod val="50000"/>
                  </a:schemeClr>
                </a:solidFill>
                <a:latin typeface="+mn-lt"/>
              </a:rPr>
              <a:t>5.5 CPEUs</a:t>
            </a:r>
          </a:p>
          <a:p>
            <a:pPr lvl="1"/>
            <a:endParaRPr lang="en-US" sz="2400" dirty="0">
              <a:solidFill>
                <a:schemeClr val="tx2">
                  <a:lumMod val="50000"/>
                </a:schemeClr>
              </a:solidFill>
              <a:latin typeface="+mn-lt"/>
            </a:endParaRPr>
          </a:p>
          <a:p>
            <a:pPr lvl="1"/>
            <a:endParaRPr lang="en-US" sz="2100" dirty="0">
              <a:solidFill>
                <a:schemeClr val="tx2">
                  <a:lumMod val="50000"/>
                </a:schemeClr>
              </a:solidFill>
              <a:latin typeface="+mn-lt"/>
            </a:endParaRPr>
          </a:p>
        </p:txBody>
      </p:sp>
      <p:sp>
        <p:nvSpPr>
          <p:cNvPr id="6" name="AutoShape 2" descr="ACEND Ban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p:cNvCxnSpPr>
            <a:cxnSpLocks/>
          </p:cNvCxnSpPr>
          <p:nvPr/>
        </p:nvCxnSpPr>
        <p:spPr>
          <a:xfrm>
            <a:off x="1292727" y="5644190"/>
            <a:ext cx="63915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910FB65A-39F7-4759-9F86-928B7670F748}"/>
              </a:ext>
            </a:extLst>
          </p:cNvPr>
          <p:cNvSpPr txBox="1">
            <a:spLocks/>
          </p:cNvSpPr>
          <p:nvPr/>
        </p:nvSpPr>
        <p:spPr>
          <a:xfrm>
            <a:off x="135734" y="3004416"/>
            <a:ext cx="4814495" cy="1592261"/>
          </a:xfrm>
          <a:prstGeom prst="rect">
            <a:avLst/>
          </a:prstGeom>
        </p:spPr>
        <p:txBody>
          <a:bodyPr vert="horz" lIns="91440" tIns="45720" rIns="91440" bIns="45720" rtlCol="0">
            <a:normAutofit/>
          </a:bodyPr>
          <a:lstStyle>
            <a:lvl1pPr marL="171446" indent="-171446" algn="l" defTabSz="914400" rtl="0" eaLnBrk="1" latinLnBrk="0" hangingPunct="1">
              <a:lnSpc>
                <a:spcPct val="90000"/>
              </a:lnSpc>
              <a:spcBef>
                <a:spcPts val="1000"/>
              </a:spcBef>
              <a:buClr>
                <a:srgbClr val="8AB3AD"/>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8AB3AD"/>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8AB3AD"/>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8AB3AD"/>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8AB3AD"/>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2060"/>
                </a:solidFill>
                <a:latin typeface="+mn-lt"/>
              </a:rPr>
              <a:t>Competency Based Education and Assessment Training</a:t>
            </a:r>
          </a:p>
          <a:p>
            <a:pPr lvl="1"/>
            <a:r>
              <a:rPr lang="en-US" sz="2400" dirty="0">
                <a:solidFill>
                  <a:schemeClr val="tx2">
                    <a:lumMod val="50000"/>
                  </a:schemeClr>
                </a:solidFill>
                <a:latin typeface="+mn-lt"/>
              </a:rPr>
              <a:t>Presented by Leanne </a:t>
            </a:r>
            <a:r>
              <a:rPr lang="en-US" sz="2400" dirty="0" err="1">
                <a:solidFill>
                  <a:schemeClr val="tx2">
                    <a:lumMod val="50000"/>
                  </a:schemeClr>
                </a:solidFill>
                <a:latin typeface="+mn-lt"/>
              </a:rPr>
              <a:t>Worsfold</a:t>
            </a:r>
            <a:endParaRPr lang="en-US" sz="2400" dirty="0">
              <a:solidFill>
                <a:schemeClr val="tx2">
                  <a:lumMod val="50000"/>
                </a:schemeClr>
              </a:solidFill>
              <a:latin typeface="+mn-lt"/>
            </a:endParaRPr>
          </a:p>
          <a:p>
            <a:pPr lvl="1"/>
            <a:r>
              <a:rPr lang="en-US" sz="2400" dirty="0">
                <a:solidFill>
                  <a:schemeClr val="tx2">
                    <a:lumMod val="50000"/>
                  </a:schemeClr>
                </a:solidFill>
                <a:latin typeface="+mn-lt"/>
              </a:rPr>
              <a:t>5 CPEUs</a:t>
            </a:r>
          </a:p>
          <a:p>
            <a:pPr lvl="1"/>
            <a:endParaRPr lang="en-US" sz="2100" dirty="0">
              <a:solidFill>
                <a:schemeClr val="tx2">
                  <a:lumMod val="50000"/>
                </a:schemeClr>
              </a:solidFill>
              <a:latin typeface="+mn-lt"/>
            </a:endParaRPr>
          </a:p>
        </p:txBody>
      </p:sp>
      <p:pic>
        <p:nvPicPr>
          <p:cNvPr id="7" name="Picture 6">
            <a:extLst>
              <a:ext uri="{FF2B5EF4-FFF2-40B4-BE49-F238E27FC236}">
                <a16:creationId xmlns:a16="http://schemas.microsoft.com/office/drawing/2014/main" id="{DBD5A85C-19F1-4FF6-B44F-3AC1E399E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732" y="2858482"/>
            <a:ext cx="3379856" cy="3059352"/>
          </a:xfrm>
          <a:prstGeom prst="rect">
            <a:avLst/>
          </a:prstGeom>
          <a:ln>
            <a:noFill/>
          </a:ln>
          <a:effectLst>
            <a:outerShdw blurRad="190500" algn="tl" rotWithShape="0">
              <a:srgbClr val="000000">
                <a:alpha val="70000"/>
              </a:srgbClr>
            </a:outerShdw>
          </a:effectLst>
        </p:spPr>
      </p:pic>
      <p:cxnSp>
        <p:nvCxnSpPr>
          <p:cNvPr id="11" name="Straight Arrow Connector 10">
            <a:extLst>
              <a:ext uri="{FF2B5EF4-FFF2-40B4-BE49-F238E27FC236}">
                <a16:creationId xmlns:a16="http://schemas.microsoft.com/office/drawing/2014/main" id="{DF95331F-1B43-46D2-8266-B70F3655CE74}"/>
              </a:ext>
            </a:extLst>
          </p:cNvPr>
          <p:cNvCxnSpPr>
            <a:cxnSpLocks/>
          </p:cNvCxnSpPr>
          <p:nvPr/>
        </p:nvCxnSpPr>
        <p:spPr>
          <a:xfrm flipV="1">
            <a:off x="7600085" y="5196954"/>
            <a:ext cx="0" cy="144176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F62F935-8C84-44FA-A3BB-4B1F604DDA1B}"/>
              </a:ext>
            </a:extLst>
          </p:cNvPr>
          <p:cNvCxnSpPr>
            <a:cxnSpLocks/>
          </p:cNvCxnSpPr>
          <p:nvPr/>
        </p:nvCxnSpPr>
        <p:spPr>
          <a:xfrm flipH="1">
            <a:off x="7779826" y="2254146"/>
            <a:ext cx="339955" cy="695556"/>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6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lumMod val="50000"/>
                  </a:schemeClr>
                </a:solidFill>
                <a:latin typeface="+mn-lt"/>
              </a:rPr>
              <a:t>Communication from ACEND</a:t>
            </a:r>
          </a:p>
        </p:txBody>
      </p:sp>
      <p:sp>
        <p:nvSpPr>
          <p:cNvPr id="5" name="Content Placeholder 2"/>
          <p:cNvSpPr txBox="1">
            <a:spLocks/>
          </p:cNvSpPr>
          <p:nvPr/>
        </p:nvSpPr>
        <p:spPr>
          <a:xfrm>
            <a:off x="164480" y="1772646"/>
            <a:ext cx="8539841" cy="37882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999"/>
              </a:buClr>
              <a:buFont typeface="Wingdings" panose="05000000000000000000" pitchFamily="2" charset="2"/>
              <a:buChar char="§"/>
            </a:pPr>
            <a:r>
              <a:rPr lang="en-US" b="1" dirty="0">
                <a:solidFill>
                  <a:schemeClr val="accent5">
                    <a:lumMod val="50000"/>
                  </a:schemeClr>
                </a:solidFill>
              </a:rPr>
              <a:t>ACEND Update</a:t>
            </a:r>
          </a:p>
          <a:p>
            <a:pPr lvl="1">
              <a:spcAft>
                <a:spcPts val="600"/>
              </a:spcAft>
              <a:buClr>
                <a:srgbClr val="009999"/>
              </a:buClr>
              <a:buFont typeface="Wingdings" panose="05000000000000000000" pitchFamily="2" charset="2"/>
              <a:buChar char="§"/>
            </a:pPr>
            <a:r>
              <a:rPr lang="en-US" dirty="0"/>
              <a:t>Periodic update from ACEND posted on the website</a:t>
            </a:r>
          </a:p>
          <a:p>
            <a:pPr>
              <a:buClr>
                <a:srgbClr val="009999"/>
              </a:buClr>
              <a:buFont typeface="Wingdings" panose="05000000000000000000" pitchFamily="2" charset="2"/>
              <a:buChar char="§"/>
            </a:pPr>
            <a:r>
              <a:rPr lang="en-US" b="1" dirty="0">
                <a:solidFill>
                  <a:schemeClr val="accent5">
                    <a:lumMod val="50000"/>
                  </a:schemeClr>
                </a:solidFill>
              </a:rPr>
              <a:t>Virtual Town Hall</a:t>
            </a:r>
          </a:p>
          <a:p>
            <a:pPr lvl="1">
              <a:buClr>
                <a:srgbClr val="009999"/>
              </a:buClr>
              <a:buFont typeface="Wingdings" panose="05000000000000000000" pitchFamily="2" charset="2"/>
              <a:buChar char="§"/>
            </a:pPr>
            <a:r>
              <a:rPr lang="en-US" dirty="0"/>
              <a:t>Next town hall: Tuesday January 19, 2021, 11:00 am – 12:00 noon Central Time.</a:t>
            </a:r>
          </a:p>
          <a:p>
            <a:pPr lvl="1">
              <a:buClr>
                <a:srgbClr val="009999"/>
              </a:buClr>
              <a:buFont typeface="Wingdings" panose="05000000000000000000" pitchFamily="2" charset="2"/>
              <a:buChar char="§"/>
            </a:pPr>
            <a:r>
              <a:rPr lang="en-US" dirty="0"/>
              <a:t>Directions for joining on the ACEND website</a:t>
            </a:r>
          </a:p>
          <a:p>
            <a:pPr>
              <a:buClr>
                <a:srgbClr val="009999"/>
              </a:buClr>
              <a:buFont typeface="Wingdings" panose="05000000000000000000" pitchFamily="2" charset="2"/>
              <a:buChar char="§"/>
            </a:pPr>
            <a:r>
              <a:rPr lang="en-US" b="1" dirty="0">
                <a:solidFill>
                  <a:schemeClr val="accent5">
                    <a:lumMod val="50000"/>
                  </a:schemeClr>
                </a:solidFill>
              </a:rPr>
              <a:t>ACEND Staff </a:t>
            </a:r>
          </a:p>
          <a:p>
            <a:pPr lvl="1">
              <a:buClr>
                <a:srgbClr val="009999"/>
              </a:buClr>
              <a:buFont typeface="Wingdings" panose="05000000000000000000" pitchFamily="2" charset="2"/>
              <a:buChar char="§"/>
            </a:pPr>
            <a:r>
              <a:rPr lang="en-US" dirty="0"/>
              <a:t>800-877-1600 x5400 </a:t>
            </a:r>
          </a:p>
          <a:p>
            <a:pPr lvl="1">
              <a:buClr>
                <a:srgbClr val="009999"/>
              </a:buClr>
              <a:buFont typeface="Wingdings" panose="05000000000000000000" pitchFamily="2" charset="2"/>
              <a:buChar char="§"/>
            </a:pPr>
            <a:r>
              <a:rPr lang="en-US" dirty="0">
                <a:hlinkClick r:id="rId3"/>
              </a:rPr>
              <a:t>acend@eatright.org</a:t>
            </a:r>
            <a:r>
              <a:rPr lang="en-US" dirty="0"/>
              <a:t> </a:t>
            </a:r>
            <a:endParaRPr lang="en-US" dirty="0">
              <a:solidFill>
                <a:srgbClr val="800040"/>
              </a:solidFill>
            </a:endParaRPr>
          </a:p>
          <a:p>
            <a:endParaRPr lang="en-US" dirty="0"/>
          </a:p>
        </p:txBody>
      </p:sp>
    </p:spTree>
    <p:extLst>
      <p:ext uri="{BB962C8B-B14F-4D97-AF65-F5344CB8AC3E}">
        <p14:creationId xmlns:p14="http://schemas.microsoft.com/office/powerpoint/2010/main" val="37083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miling for the camera&#10;&#10;Description automatically generated">
            <a:extLst>
              <a:ext uri="{FF2B5EF4-FFF2-40B4-BE49-F238E27FC236}">
                <a16:creationId xmlns:a16="http://schemas.microsoft.com/office/drawing/2014/main" id="{DEB2EE52-DD86-440D-9DAF-9D8735820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566756" y="1436938"/>
            <a:ext cx="2434230" cy="3679324"/>
          </a:xfrm>
          <a:prstGeom prst="rect">
            <a:avLst/>
          </a:prstGeom>
        </p:spPr>
      </p:pic>
      <p:sp>
        <p:nvSpPr>
          <p:cNvPr id="27" name="Rectangle 13">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485" y="2"/>
            <a:ext cx="5667515"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3" name="Title 18">
            <a:extLst>
              <a:ext uri="{FF2B5EF4-FFF2-40B4-BE49-F238E27FC236}">
                <a16:creationId xmlns:a16="http://schemas.microsoft.com/office/drawing/2014/main" id="{AD214447-BB8F-4AF2-BE6F-46E457C77448}"/>
              </a:ext>
            </a:extLst>
          </p:cNvPr>
          <p:cNvSpPr txBox="1">
            <a:spLocks/>
          </p:cNvSpPr>
          <p:nvPr/>
        </p:nvSpPr>
        <p:spPr>
          <a:xfrm>
            <a:off x="3836026" y="660485"/>
            <a:ext cx="4948432" cy="4873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sz="5200" kern="1200" dirty="0">
                <a:solidFill>
                  <a:schemeClr val="tx1"/>
                </a:solidFill>
                <a:latin typeface="+mj-lt"/>
                <a:ea typeface="+mj-ea"/>
                <a:cs typeface="+mj-cs"/>
              </a:rPr>
            </a:br>
            <a:br>
              <a:rPr lang="en-US" sz="5200" kern="1200" dirty="0">
                <a:solidFill>
                  <a:schemeClr val="tx1"/>
                </a:solidFill>
                <a:latin typeface="+mj-lt"/>
                <a:ea typeface="+mj-ea"/>
                <a:cs typeface="+mj-cs"/>
              </a:rPr>
            </a:br>
            <a:r>
              <a:rPr lang="en-US" dirty="0">
                <a:solidFill>
                  <a:schemeClr val="tx2">
                    <a:lumMod val="50000"/>
                  </a:schemeClr>
                </a:solidFill>
                <a:latin typeface="+mn-lt"/>
                <a:cs typeface="Segoe UI" panose="020B0502040204020203" pitchFamily="34" charset="0"/>
              </a:rPr>
              <a:t>Cheryl Bacon </a:t>
            </a:r>
          </a:p>
          <a:p>
            <a:pPr>
              <a:spcAft>
                <a:spcPts val="600"/>
              </a:spcAft>
            </a:pPr>
            <a:r>
              <a:rPr lang="en-US" dirty="0">
                <a:solidFill>
                  <a:schemeClr val="tx1"/>
                </a:solidFill>
                <a:latin typeface="+mn-lt"/>
              </a:rPr>
              <a:t>MS, RD, LDN, FAND</a:t>
            </a:r>
          </a:p>
          <a:p>
            <a:pPr>
              <a:spcAft>
                <a:spcPts val="600"/>
              </a:spcAft>
            </a:pPr>
            <a:endParaRPr lang="en-US" dirty="0">
              <a:solidFill>
                <a:schemeClr val="tx1"/>
              </a:solidFill>
              <a:latin typeface="+mn-lt"/>
            </a:endParaRPr>
          </a:p>
          <a:p>
            <a:pPr>
              <a:spcAft>
                <a:spcPts val="600"/>
              </a:spcAft>
            </a:pPr>
            <a:r>
              <a:rPr lang="en-US" kern="1200" dirty="0">
                <a:solidFill>
                  <a:schemeClr val="tx1"/>
                </a:solidFill>
                <a:latin typeface="+mn-lt"/>
                <a:ea typeface="+mj-ea"/>
                <a:cs typeface="+mj-cs"/>
              </a:rPr>
              <a:t>Vice Chair, </a:t>
            </a:r>
          </a:p>
          <a:p>
            <a:pPr>
              <a:spcAft>
                <a:spcPts val="600"/>
              </a:spcAft>
            </a:pPr>
            <a:r>
              <a:rPr lang="en-US" kern="1200" dirty="0">
                <a:solidFill>
                  <a:schemeClr val="tx1"/>
                </a:solidFill>
                <a:latin typeface="+mn-lt"/>
                <a:ea typeface="+mj-ea"/>
                <a:cs typeface="+mj-cs"/>
              </a:rPr>
              <a:t>ACEND Board</a:t>
            </a:r>
          </a:p>
        </p:txBody>
      </p:sp>
      <p:sp>
        <p:nvSpPr>
          <p:cNvPr id="4" name="AutoShape 2">
            <a:extLst>
              <a:ext uri="{FF2B5EF4-FFF2-40B4-BE49-F238E27FC236}">
                <a16:creationId xmlns:a16="http://schemas.microsoft.com/office/drawing/2014/main" id="{AC5BCFB5-91BA-406B-B880-ED3BE0C384E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00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hevron 20"/>
          <p:cNvSpPr/>
          <p:nvPr/>
        </p:nvSpPr>
        <p:spPr>
          <a:xfrm>
            <a:off x="266621" y="5143879"/>
            <a:ext cx="1726479" cy="705119"/>
          </a:xfrm>
          <a:prstGeom prst="chevron">
            <a:avLst>
              <a:gd name="adj" fmla="val 14384"/>
            </a:avLst>
          </a:prstGeom>
          <a:solidFill>
            <a:srgbClr val="8F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2" name="Chevron 21"/>
          <p:cNvSpPr/>
          <p:nvPr/>
        </p:nvSpPr>
        <p:spPr>
          <a:xfrm>
            <a:off x="1993100" y="5143881"/>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3" name="Chevron 22"/>
          <p:cNvSpPr/>
          <p:nvPr/>
        </p:nvSpPr>
        <p:spPr>
          <a:xfrm>
            <a:off x="3719579" y="5143881"/>
            <a:ext cx="1726479" cy="705119"/>
          </a:xfrm>
          <a:prstGeom prst="chevron">
            <a:avLst>
              <a:gd name="adj" fmla="val 14384"/>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Chevron 23"/>
          <p:cNvSpPr/>
          <p:nvPr/>
        </p:nvSpPr>
        <p:spPr>
          <a:xfrm>
            <a:off x="5446058" y="5143881"/>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5" name="Chevron 24"/>
          <p:cNvSpPr/>
          <p:nvPr/>
        </p:nvSpPr>
        <p:spPr>
          <a:xfrm>
            <a:off x="7172537" y="5143881"/>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6" name="Oval 25">
            <a:hlinkClick r:id="" action="ppaction://noaction"/>
          </p:cNvPr>
          <p:cNvSpPr/>
          <p:nvPr/>
        </p:nvSpPr>
        <p:spPr>
          <a:xfrm>
            <a:off x="615510"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Oval 26">
            <a:hlinkClick r:id="rId4" action="ppaction://hlinksldjump"/>
          </p:cNvPr>
          <p:cNvSpPr/>
          <p:nvPr/>
        </p:nvSpPr>
        <p:spPr>
          <a:xfrm>
            <a:off x="1307299"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Oval 27">
            <a:hlinkClick r:id="rId5" action="ppaction://hlinksldjump"/>
          </p:cNvPr>
          <p:cNvSpPr/>
          <p:nvPr/>
        </p:nvSpPr>
        <p:spPr>
          <a:xfrm>
            <a:off x="2307943"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hlinkClick r:id="rId4" action="ppaction://hlinksldjump"/>
          </p:cNvPr>
          <p:cNvSpPr/>
          <p:nvPr/>
        </p:nvSpPr>
        <p:spPr>
          <a:xfrm>
            <a:off x="4754268"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hlinkClick r:id="" action="ppaction://noaction"/>
          </p:cNvPr>
          <p:cNvSpPr/>
          <p:nvPr/>
        </p:nvSpPr>
        <p:spPr>
          <a:xfrm>
            <a:off x="5966397"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hlinkClick r:id="" action="ppaction://noaction"/>
          </p:cNvPr>
          <p:cNvSpPr/>
          <p:nvPr/>
        </p:nvSpPr>
        <p:spPr>
          <a:xfrm>
            <a:off x="7943114"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18"/>
          <p:cNvSpPr>
            <a:spLocks noGrp="1"/>
          </p:cNvSpPr>
          <p:nvPr>
            <p:ph type="title"/>
          </p:nvPr>
        </p:nvSpPr>
        <p:spPr>
          <a:xfrm>
            <a:off x="548571" y="2630862"/>
            <a:ext cx="7886700" cy="706391"/>
          </a:xfrm>
        </p:spPr>
        <p:txBody>
          <a:bodyPr>
            <a:noAutofit/>
          </a:bodyPr>
          <a:lstStyle/>
          <a:p>
            <a:pPr algn="ctr"/>
            <a:r>
              <a:rPr lang="en-US" sz="4000" b="1" dirty="0">
                <a:solidFill>
                  <a:schemeClr val="tx2">
                    <a:lumMod val="50000"/>
                  </a:schemeClr>
                </a:solidFill>
                <a:latin typeface="+mn-lt"/>
              </a:rPr>
              <a:t>Welcome to the </a:t>
            </a:r>
            <a:br>
              <a:rPr lang="en-US" sz="4000" b="1" dirty="0">
                <a:solidFill>
                  <a:schemeClr val="tx2">
                    <a:lumMod val="50000"/>
                  </a:schemeClr>
                </a:solidFill>
                <a:latin typeface="+mn-lt"/>
              </a:rPr>
            </a:br>
            <a:r>
              <a:rPr lang="en-US" sz="4000" b="1" dirty="0">
                <a:solidFill>
                  <a:schemeClr val="tx2">
                    <a:lumMod val="50000"/>
                  </a:schemeClr>
                </a:solidFill>
                <a:latin typeface="+mn-lt"/>
              </a:rPr>
              <a:t>ACEND Virtual Town Hall </a:t>
            </a:r>
            <a:br>
              <a:rPr lang="en-US" sz="4000" b="1" dirty="0">
                <a:solidFill>
                  <a:schemeClr val="tx2">
                    <a:lumMod val="50000"/>
                  </a:schemeClr>
                </a:solidFill>
                <a:latin typeface="+mn-lt"/>
              </a:rPr>
            </a:br>
            <a:br>
              <a:rPr lang="en-US" sz="2800" dirty="0">
                <a:solidFill>
                  <a:schemeClr val="tx2">
                    <a:lumMod val="50000"/>
                  </a:schemeClr>
                </a:solidFill>
                <a:latin typeface="+mn-lt"/>
              </a:rPr>
            </a:br>
            <a:endParaRPr lang="en-US" sz="2800" dirty="0">
              <a:solidFill>
                <a:schemeClr val="tx2">
                  <a:lumMod val="50000"/>
                </a:schemeClr>
              </a:solidFill>
              <a:latin typeface="+mn-lt"/>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468" y="6039766"/>
            <a:ext cx="1518548" cy="656303"/>
          </a:xfrm>
          <a:prstGeom prst="rect">
            <a:avLst/>
          </a:prstGeom>
        </p:spPr>
      </p:pic>
    </p:spTree>
    <p:custDataLst>
      <p:tags r:id="rId1"/>
    </p:custDataLst>
    <p:extLst>
      <p:ext uri="{BB962C8B-B14F-4D97-AF65-F5344CB8AC3E}">
        <p14:creationId xmlns:p14="http://schemas.microsoft.com/office/powerpoint/2010/main" val="254730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hevron 20"/>
          <p:cNvSpPr/>
          <p:nvPr/>
        </p:nvSpPr>
        <p:spPr>
          <a:xfrm>
            <a:off x="266623" y="5143881"/>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Chevron 21"/>
          <p:cNvSpPr/>
          <p:nvPr/>
        </p:nvSpPr>
        <p:spPr>
          <a:xfrm>
            <a:off x="1993102"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Chevron 22"/>
          <p:cNvSpPr/>
          <p:nvPr/>
        </p:nvSpPr>
        <p:spPr>
          <a:xfrm>
            <a:off x="3719581" y="5143883"/>
            <a:ext cx="1726479" cy="705119"/>
          </a:xfrm>
          <a:prstGeom prst="chevron">
            <a:avLst>
              <a:gd name="adj" fmla="val 14384"/>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Chevron 23"/>
          <p:cNvSpPr/>
          <p:nvPr/>
        </p:nvSpPr>
        <p:spPr>
          <a:xfrm>
            <a:off x="5446060" y="5143883"/>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Chevron 24"/>
          <p:cNvSpPr/>
          <p:nvPr/>
        </p:nvSpPr>
        <p:spPr>
          <a:xfrm>
            <a:off x="7172539"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6" name="Oval 25">
            <a:hlinkClick r:id="rId4" action="ppaction://hlinksldjump"/>
          </p:cNvPr>
          <p:cNvSpPr/>
          <p:nvPr/>
        </p:nvSpPr>
        <p:spPr>
          <a:xfrm>
            <a:off x="615510"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hlinkClick r:id="" action="ppaction://noaction"/>
          </p:cNvPr>
          <p:cNvSpPr/>
          <p:nvPr/>
        </p:nvSpPr>
        <p:spPr>
          <a:xfrm>
            <a:off x="1307299"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hlinkClick r:id="rId4" action="ppaction://hlinksldjump"/>
          </p:cNvPr>
          <p:cNvSpPr/>
          <p:nvPr/>
        </p:nvSpPr>
        <p:spPr>
          <a:xfrm>
            <a:off x="2307943"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hlinkClick r:id="" action="ppaction://noaction"/>
          </p:cNvPr>
          <p:cNvSpPr/>
          <p:nvPr/>
        </p:nvSpPr>
        <p:spPr>
          <a:xfrm>
            <a:off x="4754268"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hlinkClick r:id="" action="ppaction://noaction"/>
          </p:cNvPr>
          <p:cNvSpPr/>
          <p:nvPr/>
        </p:nvSpPr>
        <p:spPr>
          <a:xfrm>
            <a:off x="5966397"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 action="ppaction://noaction"/>
          </p:cNvPr>
          <p:cNvSpPr/>
          <p:nvPr/>
        </p:nvSpPr>
        <p:spPr>
          <a:xfrm>
            <a:off x="7943114"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8"/>
          <p:cNvSpPr>
            <a:spLocks noGrp="1"/>
          </p:cNvSpPr>
          <p:nvPr>
            <p:ph type="title"/>
          </p:nvPr>
        </p:nvSpPr>
        <p:spPr>
          <a:xfrm>
            <a:off x="10820" y="1876803"/>
            <a:ext cx="9144000" cy="706391"/>
          </a:xfrm>
        </p:spPr>
        <p:txBody>
          <a:bodyPr>
            <a:normAutofit/>
          </a:bodyPr>
          <a:lstStyle/>
          <a:p>
            <a:pPr algn="ctr"/>
            <a:r>
              <a:rPr lang="en-US" sz="3600" b="1" dirty="0">
                <a:solidFill>
                  <a:schemeClr val="tx2">
                    <a:lumMod val="50000"/>
                  </a:schemeClr>
                </a:solidFill>
                <a:latin typeface="+mn-lt"/>
              </a:rPr>
              <a:t>ACEND Overview</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68" y="6039768"/>
            <a:ext cx="1518548" cy="656303"/>
          </a:xfrm>
          <a:prstGeom prst="rect">
            <a:avLst/>
          </a:prstGeom>
        </p:spPr>
      </p:pic>
    </p:spTree>
    <p:custDataLst>
      <p:tags r:id="rId1"/>
    </p:custDataLst>
    <p:extLst>
      <p:ext uri="{BB962C8B-B14F-4D97-AF65-F5344CB8AC3E}">
        <p14:creationId xmlns:p14="http://schemas.microsoft.com/office/powerpoint/2010/main" val="481018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noAutofit/>
          </a:bodyPr>
          <a:lstStyle/>
          <a:p>
            <a:r>
              <a:rPr lang="en-US" sz="4200" b="1" dirty="0">
                <a:solidFill>
                  <a:schemeClr val="tx2">
                    <a:lumMod val="50000"/>
                  </a:schemeClr>
                </a:solidFill>
                <a:latin typeface="+mn-lt"/>
              </a:rPr>
              <a:t>Academy Relationships</a:t>
            </a:r>
          </a:p>
        </p:txBody>
      </p:sp>
      <p:sp>
        <p:nvSpPr>
          <p:cNvPr id="6" name="Text Placeholder 5"/>
          <p:cNvSpPr>
            <a:spLocks noGrp="1"/>
          </p:cNvSpPr>
          <p:nvPr>
            <p:ph type="body" sz="quarter" idx="10"/>
          </p:nvPr>
        </p:nvSpPr>
        <p:spPr>
          <a:xfrm>
            <a:off x="-16962" y="941857"/>
            <a:ext cx="7886700" cy="571499"/>
          </a:xfrm>
        </p:spPr>
        <p:txBody>
          <a:bodyPr/>
          <a:lstStyle/>
          <a:p>
            <a:endParaRPr lang="en-US"/>
          </a:p>
        </p:txBody>
      </p:sp>
      <p:sp>
        <p:nvSpPr>
          <p:cNvPr id="8" name="TextBox 7"/>
          <p:cNvSpPr txBox="1"/>
          <p:nvPr/>
        </p:nvSpPr>
        <p:spPr>
          <a:xfrm>
            <a:off x="1400044" y="3288351"/>
            <a:ext cx="854721" cy="523220"/>
          </a:xfrm>
          <a:prstGeom prst="rect">
            <a:avLst/>
          </a:prstGeom>
          <a:noFill/>
        </p:spPr>
        <p:txBody>
          <a:bodyPr wrap="none" rtlCol="0">
            <a:spAutoFit/>
          </a:bodyPr>
          <a:lstStyle/>
          <a:p>
            <a:r>
              <a:rPr lang="en-US" sz="2800" b="1" dirty="0">
                <a:solidFill>
                  <a:prstClr val="white"/>
                </a:solidFill>
              </a:rPr>
              <a:t>BOD</a:t>
            </a:r>
          </a:p>
        </p:txBody>
      </p:sp>
      <p:sp>
        <p:nvSpPr>
          <p:cNvPr id="19" name="TextBox 18"/>
          <p:cNvSpPr txBox="1"/>
          <p:nvPr/>
        </p:nvSpPr>
        <p:spPr>
          <a:xfrm>
            <a:off x="3792329" y="3667562"/>
            <a:ext cx="1227195" cy="523220"/>
          </a:xfrm>
          <a:prstGeom prst="rect">
            <a:avLst/>
          </a:prstGeom>
          <a:noFill/>
        </p:spPr>
        <p:txBody>
          <a:bodyPr wrap="none" rtlCol="0">
            <a:spAutoFit/>
          </a:bodyPr>
          <a:lstStyle/>
          <a:p>
            <a:r>
              <a:rPr lang="en-US" sz="2800" b="1" dirty="0">
                <a:solidFill>
                  <a:prstClr val="white"/>
                </a:solidFill>
              </a:rPr>
              <a:t>ACEND</a:t>
            </a:r>
          </a:p>
        </p:txBody>
      </p:sp>
      <p:sp>
        <p:nvSpPr>
          <p:cNvPr id="23" name="TextBox 22"/>
          <p:cNvSpPr txBox="1"/>
          <p:nvPr/>
        </p:nvSpPr>
        <p:spPr>
          <a:xfrm>
            <a:off x="6809666" y="3288351"/>
            <a:ext cx="803425" cy="523220"/>
          </a:xfrm>
          <a:prstGeom prst="rect">
            <a:avLst/>
          </a:prstGeom>
          <a:noFill/>
        </p:spPr>
        <p:txBody>
          <a:bodyPr wrap="none" rtlCol="0">
            <a:spAutoFit/>
          </a:bodyPr>
          <a:lstStyle/>
          <a:p>
            <a:r>
              <a:rPr lang="en-US" sz="2800" b="1" dirty="0">
                <a:solidFill>
                  <a:prstClr val="white"/>
                </a:solidFill>
              </a:rPr>
              <a:t>CDR</a:t>
            </a:r>
          </a:p>
        </p:txBody>
      </p:sp>
      <p:sp>
        <p:nvSpPr>
          <p:cNvPr id="14" name="TextBox 13"/>
          <p:cNvSpPr txBox="1"/>
          <p:nvPr/>
        </p:nvSpPr>
        <p:spPr>
          <a:xfrm rot="10800000" flipV="1">
            <a:off x="-73152" y="5318888"/>
            <a:ext cx="2997506" cy="1200329"/>
          </a:xfrm>
          <a:prstGeom prst="rect">
            <a:avLst/>
          </a:prstGeom>
          <a:noFill/>
        </p:spPr>
        <p:txBody>
          <a:bodyPr wrap="square" rtlCol="0">
            <a:spAutoFit/>
          </a:bodyPr>
          <a:lstStyle/>
          <a:p>
            <a:pPr algn="ctr"/>
            <a:r>
              <a:rPr lang="en-US" sz="2400" dirty="0"/>
              <a:t>Accrediting Agency for Nutrition and Dietetics Education Programs</a:t>
            </a:r>
          </a:p>
        </p:txBody>
      </p:sp>
      <p:sp>
        <p:nvSpPr>
          <p:cNvPr id="15" name="TextBox 14"/>
          <p:cNvSpPr txBox="1"/>
          <p:nvPr/>
        </p:nvSpPr>
        <p:spPr>
          <a:xfrm>
            <a:off x="6000405" y="5305787"/>
            <a:ext cx="2953802" cy="1200329"/>
          </a:xfrm>
          <a:prstGeom prst="rect">
            <a:avLst/>
          </a:prstGeom>
          <a:noFill/>
        </p:spPr>
        <p:txBody>
          <a:bodyPr wrap="square" rtlCol="0">
            <a:spAutoFit/>
          </a:bodyPr>
          <a:lstStyle/>
          <a:p>
            <a:pPr algn="ctr"/>
            <a:r>
              <a:rPr lang="en-US" sz="2400" dirty="0"/>
              <a:t>Credentialing Agency for Nutrition and Dietetics Practitioners</a:t>
            </a:r>
          </a:p>
        </p:txBody>
      </p:sp>
      <p:graphicFrame>
        <p:nvGraphicFramePr>
          <p:cNvPr id="2" name="Diagram 1"/>
          <p:cNvGraphicFramePr/>
          <p:nvPr>
            <p:extLst>
              <p:ext uri="{D42A27DB-BD31-4B8C-83A1-F6EECF244321}">
                <p14:modId xmlns:p14="http://schemas.microsoft.com/office/powerpoint/2010/main" val="362922583"/>
              </p:ext>
            </p:extLst>
          </p:nvPr>
        </p:nvGraphicFramePr>
        <p:xfrm>
          <a:off x="-73152" y="1101637"/>
          <a:ext cx="8988018" cy="419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23703" y="5764553"/>
            <a:ext cx="902043" cy="523220"/>
          </a:xfrm>
          <a:prstGeom prst="rect">
            <a:avLst/>
          </a:prstGeom>
          <a:noFill/>
        </p:spPr>
        <p:txBody>
          <a:bodyPr wrap="square" rtlCol="0">
            <a:spAutoFit/>
          </a:bodyPr>
          <a:lstStyle/>
          <a:p>
            <a:r>
              <a:rPr lang="en-US" sz="2800" b="1" dirty="0"/>
              <a:t> CFP</a:t>
            </a:r>
          </a:p>
        </p:txBody>
      </p:sp>
      <p:cxnSp>
        <p:nvCxnSpPr>
          <p:cNvPr id="12" name="Straight Connector 11"/>
          <p:cNvCxnSpPr/>
          <p:nvPr/>
        </p:nvCxnSpPr>
        <p:spPr>
          <a:xfrm>
            <a:off x="4473398" y="531888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a:off x="4471372" y="5276055"/>
            <a:ext cx="45719" cy="3750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042" y="5548416"/>
            <a:ext cx="1475360" cy="1030313"/>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744" y="5756243"/>
            <a:ext cx="969348" cy="749873"/>
          </a:xfrm>
          <a:prstGeom prst="rect">
            <a:avLst/>
          </a:prstGeom>
        </p:spPr>
      </p:pic>
    </p:spTree>
    <p:extLst>
      <p:ext uri="{BB962C8B-B14F-4D97-AF65-F5344CB8AC3E}">
        <p14:creationId xmlns:p14="http://schemas.microsoft.com/office/powerpoint/2010/main" val="3633751658"/>
      </p:ext>
    </p:extLst>
  </p:cSld>
  <p:clrMapOvr>
    <a:masterClrMapping/>
  </p:clrMapOvr>
  <mc:AlternateContent xmlns:mc="http://schemas.openxmlformats.org/markup-compatibility/2006" xmlns:p14="http://schemas.microsoft.com/office/powerpoint/2010/main">
    <mc:Choice Requires="p14">
      <p:transition spd="slow" p14:dur="2000" advTm="73653"/>
    </mc:Choice>
    <mc:Fallback xmlns="">
      <p:transition spd="slow" advTm="7365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ACEND</a:t>
            </a:r>
          </a:p>
        </p:txBody>
      </p:sp>
      <p:sp>
        <p:nvSpPr>
          <p:cNvPr id="19" name="TextBox 18"/>
          <p:cNvSpPr txBox="1"/>
          <p:nvPr/>
        </p:nvSpPr>
        <p:spPr>
          <a:xfrm>
            <a:off x="4062750" y="3913203"/>
            <a:ext cx="1227195" cy="523220"/>
          </a:xfrm>
          <a:prstGeom prst="rect">
            <a:avLst/>
          </a:prstGeom>
          <a:noFill/>
        </p:spPr>
        <p:txBody>
          <a:bodyPr wrap="none" rtlCol="0">
            <a:spAutoFit/>
          </a:bodyPr>
          <a:lstStyle/>
          <a:p>
            <a:r>
              <a:rPr lang="en-US" sz="2800" b="1" dirty="0">
                <a:solidFill>
                  <a:prstClr val="white"/>
                </a:solidFill>
              </a:rPr>
              <a:t>ACEND</a:t>
            </a:r>
          </a:p>
        </p:txBody>
      </p:sp>
      <p:cxnSp>
        <p:nvCxnSpPr>
          <p:cNvPr id="21" name="Straight Connector 20"/>
          <p:cNvCxnSpPr/>
          <p:nvPr/>
        </p:nvCxnSpPr>
        <p:spPr>
          <a:xfrm flipH="1" flipV="1">
            <a:off x="4676346" y="2584173"/>
            <a:ext cx="1" cy="81429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4915936"/>
            <a:ext cx="9144000" cy="1631216"/>
          </a:xfrm>
          <a:prstGeom prst="rect">
            <a:avLst/>
          </a:prstGeom>
        </p:spPr>
        <p:txBody>
          <a:bodyPr wrap="square">
            <a:spAutoFit/>
          </a:bodyPr>
          <a:lstStyle/>
          <a:p>
            <a:pPr marL="857250" lvl="1" indent="-457200">
              <a:spcAft>
                <a:spcPts val="600"/>
              </a:spcAft>
              <a:buFont typeface="Arial" panose="020B0604020202020204" pitchFamily="34" charset="0"/>
              <a:buChar char="•"/>
            </a:pPr>
            <a:r>
              <a:rPr lang="en-US" sz="3000" b="1" dirty="0">
                <a:solidFill>
                  <a:srgbClr val="56847D"/>
                </a:solidFill>
              </a:rPr>
              <a:t>Administrative autonomy </a:t>
            </a:r>
          </a:p>
          <a:p>
            <a:pPr marL="857250" lvl="1" indent="-457200">
              <a:spcAft>
                <a:spcPts val="600"/>
              </a:spcAft>
              <a:buFont typeface="Arial" panose="020B0604020202020204" pitchFamily="34" charset="0"/>
              <a:buChar char="•"/>
            </a:pPr>
            <a:r>
              <a:rPr lang="en-US" sz="3000" b="1" dirty="0">
                <a:solidFill>
                  <a:srgbClr val="56847D"/>
                </a:solidFill>
              </a:rPr>
              <a:t>Sets national standards for education accreditation</a:t>
            </a:r>
          </a:p>
          <a:p>
            <a:pPr marL="857250" lvl="1" indent="-457200">
              <a:spcAft>
                <a:spcPts val="600"/>
              </a:spcAft>
              <a:buFont typeface="Arial" panose="020B0604020202020204" pitchFamily="34" charset="0"/>
              <a:buChar char="•"/>
            </a:pPr>
            <a:r>
              <a:rPr lang="en-US" sz="3000" b="1" dirty="0">
                <a:solidFill>
                  <a:srgbClr val="56847D"/>
                </a:solidFill>
              </a:rPr>
              <a:t>Evaluates education programs against standards</a:t>
            </a:r>
          </a:p>
        </p:txBody>
      </p:sp>
      <p:sp>
        <p:nvSpPr>
          <p:cNvPr id="20" name="TextBox 19"/>
          <p:cNvSpPr txBox="1"/>
          <p:nvPr/>
        </p:nvSpPr>
        <p:spPr>
          <a:xfrm>
            <a:off x="5771519" y="3435441"/>
            <a:ext cx="323431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a:solidFill>
                  <a:prstClr val="black"/>
                </a:solidFill>
              </a:rPr>
              <a:t>Mission:  </a:t>
            </a:r>
            <a:r>
              <a:rPr lang="en-US" sz="2400" b="1" dirty="0">
                <a:solidFill>
                  <a:prstClr val="black"/>
                </a:solidFill>
              </a:rPr>
              <a:t>Ensure the quality of nutrition and  dietetics education</a:t>
            </a:r>
            <a:endParaRPr lang="en-US" sz="2400" b="1" i="1"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057" y="1723001"/>
            <a:ext cx="4962574" cy="14022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603" y="3435441"/>
            <a:ext cx="2340522" cy="1170261"/>
          </a:xfrm>
          <a:prstGeom prst="rect">
            <a:avLst/>
          </a:prstGeom>
        </p:spPr>
      </p:pic>
    </p:spTree>
    <p:extLst>
      <p:ext uri="{BB962C8B-B14F-4D97-AF65-F5344CB8AC3E}">
        <p14:creationId xmlns:p14="http://schemas.microsoft.com/office/powerpoint/2010/main" val="370038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CDR</a:t>
            </a:r>
          </a:p>
        </p:txBody>
      </p:sp>
      <p:sp>
        <p:nvSpPr>
          <p:cNvPr id="6" name="TextBox 5"/>
          <p:cNvSpPr txBox="1"/>
          <p:nvPr/>
        </p:nvSpPr>
        <p:spPr>
          <a:xfrm>
            <a:off x="1907469" y="1461763"/>
            <a:ext cx="5785686" cy="553998"/>
          </a:xfrm>
          <a:prstGeom prst="rect">
            <a:avLst/>
          </a:prstGeom>
          <a:noFill/>
        </p:spPr>
        <p:txBody>
          <a:bodyPr wrap="none" rtlCol="0">
            <a:spAutoFit/>
          </a:bodyPr>
          <a:lstStyle/>
          <a:p>
            <a:r>
              <a:rPr lang="en-US" sz="3000" b="1" dirty="0">
                <a:solidFill>
                  <a:prstClr val="white"/>
                </a:solidFill>
              </a:rPr>
              <a:t>Academy of Nutrition and Dietetics</a:t>
            </a:r>
          </a:p>
        </p:txBody>
      </p:sp>
      <p:sp>
        <p:nvSpPr>
          <p:cNvPr id="8" name="TextBox 7"/>
          <p:cNvSpPr txBox="1"/>
          <p:nvPr/>
        </p:nvSpPr>
        <p:spPr>
          <a:xfrm>
            <a:off x="1480110" y="3286660"/>
            <a:ext cx="854721" cy="523220"/>
          </a:xfrm>
          <a:prstGeom prst="rect">
            <a:avLst/>
          </a:prstGeom>
          <a:noFill/>
        </p:spPr>
        <p:txBody>
          <a:bodyPr wrap="none" rtlCol="0">
            <a:spAutoFit/>
          </a:bodyPr>
          <a:lstStyle/>
          <a:p>
            <a:r>
              <a:rPr lang="en-US" sz="2800" b="1" dirty="0">
                <a:solidFill>
                  <a:prstClr val="white"/>
                </a:solidFill>
              </a:rPr>
              <a:t>BOD</a:t>
            </a:r>
          </a:p>
        </p:txBody>
      </p:sp>
      <p:sp>
        <p:nvSpPr>
          <p:cNvPr id="19" name="TextBox 18"/>
          <p:cNvSpPr txBox="1"/>
          <p:nvPr/>
        </p:nvSpPr>
        <p:spPr>
          <a:xfrm>
            <a:off x="4062750" y="3913203"/>
            <a:ext cx="1227195" cy="523220"/>
          </a:xfrm>
          <a:prstGeom prst="rect">
            <a:avLst/>
          </a:prstGeom>
          <a:noFill/>
        </p:spPr>
        <p:txBody>
          <a:bodyPr wrap="none" rtlCol="0">
            <a:spAutoFit/>
          </a:bodyPr>
          <a:lstStyle/>
          <a:p>
            <a:r>
              <a:rPr lang="en-US" sz="2800" b="1" dirty="0">
                <a:solidFill>
                  <a:prstClr val="white"/>
                </a:solidFill>
              </a:rPr>
              <a:t>ACEND</a:t>
            </a:r>
          </a:p>
        </p:txBody>
      </p:sp>
      <p:sp>
        <p:nvSpPr>
          <p:cNvPr id="23" name="TextBox 22"/>
          <p:cNvSpPr txBox="1"/>
          <p:nvPr/>
        </p:nvSpPr>
        <p:spPr>
          <a:xfrm>
            <a:off x="6921346" y="3126570"/>
            <a:ext cx="803425" cy="523220"/>
          </a:xfrm>
          <a:prstGeom prst="rect">
            <a:avLst/>
          </a:prstGeom>
          <a:noFill/>
        </p:spPr>
        <p:txBody>
          <a:bodyPr wrap="none" rtlCol="0">
            <a:spAutoFit/>
          </a:bodyPr>
          <a:lstStyle/>
          <a:p>
            <a:r>
              <a:rPr lang="en-US" sz="2800" b="1" dirty="0">
                <a:solidFill>
                  <a:prstClr val="white"/>
                </a:solidFill>
              </a:rPr>
              <a:t>CDR</a:t>
            </a:r>
          </a:p>
        </p:txBody>
      </p:sp>
      <p:cxnSp>
        <p:nvCxnSpPr>
          <p:cNvPr id="24" name="Straight Connector 23"/>
          <p:cNvCxnSpPr/>
          <p:nvPr/>
        </p:nvCxnSpPr>
        <p:spPr>
          <a:xfrm flipH="1" flipV="1">
            <a:off x="6279938" y="2280333"/>
            <a:ext cx="617345" cy="62061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1273" y="2689201"/>
            <a:ext cx="7064493" cy="3862596"/>
          </a:xfrm>
          <a:prstGeom prst="rect">
            <a:avLst/>
          </a:prstGeom>
        </p:spPr>
        <p:txBody>
          <a:bodyPr wrap="square">
            <a:spAutoFit/>
          </a:bodyPr>
          <a:lstStyle/>
          <a:p>
            <a:pPr marL="857250" lvl="1" indent="-457200">
              <a:buFont typeface="Arial" panose="020B0604020202020204" pitchFamily="34" charset="0"/>
              <a:buChar char="•"/>
            </a:pPr>
            <a:r>
              <a:rPr lang="en-US" sz="3000" dirty="0">
                <a:solidFill>
                  <a:srgbClr val="8064A2">
                    <a:lumMod val="75000"/>
                  </a:srgbClr>
                </a:solidFill>
              </a:rPr>
              <a:t>Administrative autonomy</a:t>
            </a:r>
          </a:p>
          <a:p>
            <a:pPr marL="857250" lvl="1" indent="-457200">
              <a:buFont typeface="Arial" panose="020B0604020202020204" pitchFamily="34" charset="0"/>
              <a:buChar char="•"/>
            </a:pPr>
            <a:r>
              <a:rPr lang="en-US" sz="3000" dirty="0">
                <a:solidFill>
                  <a:srgbClr val="8064A2">
                    <a:lumMod val="75000"/>
                  </a:srgbClr>
                </a:solidFill>
              </a:rPr>
              <a:t>Sets national criteria for registration and credentialing</a:t>
            </a:r>
          </a:p>
          <a:p>
            <a:pPr marL="857250" lvl="1" indent="-457200">
              <a:buFont typeface="Arial" panose="020B0604020202020204" pitchFamily="34" charset="0"/>
              <a:buChar char="•"/>
            </a:pPr>
            <a:r>
              <a:rPr lang="en-US" sz="3000" dirty="0">
                <a:solidFill>
                  <a:srgbClr val="8064A2">
                    <a:lumMod val="75000"/>
                  </a:srgbClr>
                </a:solidFill>
              </a:rPr>
              <a:t>Develops/administers credentialing  examinations</a:t>
            </a:r>
          </a:p>
          <a:p>
            <a:pPr marL="857250" lvl="1" indent="-457200">
              <a:spcAft>
                <a:spcPts val="600"/>
              </a:spcAft>
              <a:buFont typeface="Arial" panose="020B0604020202020204" pitchFamily="34" charset="0"/>
              <a:buChar char="•"/>
            </a:pPr>
            <a:r>
              <a:rPr lang="en-US" sz="3000" dirty="0">
                <a:solidFill>
                  <a:srgbClr val="8064A2">
                    <a:lumMod val="75000"/>
                  </a:srgbClr>
                </a:solidFill>
              </a:rPr>
              <a:t>Monitors ongoing continuing education</a:t>
            </a:r>
          </a:p>
          <a:p>
            <a:pPr marL="857250" lvl="1" indent="-457200">
              <a:spcAft>
                <a:spcPts val="600"/>
              </a:spcAft>
              <a:buFont typeface="Arial" panose="020B0604020202020204" pitchFamily="34" charset="0"/>
              <a:buChar char="•"/>
            </a:pPr>
            <a:endParaRPr lang="en-US" sz="3000" dirty="0">
              <a:solidFill>
                <a:srgbClr val="8064A2">
                  <a:lumMod val="50000"/>
                </a:srgbClr>
              </a:solidFill>
            </a:endParaRPr>
          </a:p>
        </p:txBody>
      </p:sp>
      <p:sp>
        <p:nvSpPr>
          <p:cNvPr id="20" name="TextBox 19"/>
          <p:cNvSpPr txBox="1"/>
          <p:nvPr/>
        </p:nvSpPr>
        <p:spPr>
          <a:xfrm>
            <a:off x="5785660" y="4710319"/>
            <a:ext cx="3087087" cy="1508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300" b="1" i="1" dirty="0">
                <a:solidFill>
                  <a:prstClr val="black"/>
                </a:solidFill>
              </a:rPr>
              <a:t>Mission: </a:t>
            </a:r>
            <a:r>
              <a:rPr lang="en-US" sz="2300" b="1" dirty="0">
                <a:solidFill>
                  <a:prstClr val="black"/>
                </a:solidFill>
              </a:rPr>
              <a:t>Administer rigorous, valid and reliable credentialing processes</a:t>
            </a:r>
            <a:endParaRPr lang="en-US" sz="2300" b="1" i="1"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919" y="2979246"/>
            <a:ext cx="2633700" cy="13168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026" y="979773"/>
            <a:ext cx="4962574" cy="1402202"/>
          </a:xfrm>
          <a:prstGeom prst="rect">
            <a:avLst/>
          </a:prstGeom>
        </p:spPr>
      </p:pic>
    </p:spTree>
    <p:extLst>
      <p:ext uri="{BB962C8B-B14F-4D97-AF65-F5344CB8AC3E}">
        <p14:creationId xmlns:p14="http://schemas.microsoft.com/office/powerpoint/2010/main" val="382013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98382" y="3198167"/>
            <a:ext cx="854721" cy="523220"/>
          </a:xfrm>
          <a:prstGeom prst="rect">
            <a:avLst/>
          </a:prstGeom>
          <a:noFill/>
        </p:spPr>
        <p:txBody>
          <a:bodyPr wrap="none" rtlCol="0">
            <a:spAutoFit/>
          </a:bodyPr>
          <a:lstStyle/>
          <a:p>
            <a:r>
              <a:rPr lang="en-US" sz="2800" b="1" dirty="0">
                <a:solidFill>
                  <a:prstClr val="white"/>
                </a:solidFill>
              </a:rPr>
              <a:t>BOD</a:t>
            </a:r>
          </a:p>
        </p:txBody>
      </p:sp>
      <p:sp>
        <p:nvSpPr>
          <p:cNvPr id="20" name="Title 1"/>
          <p:cNvSpPr>
            <a:spLocks noGrp="1"/>
          </p:cNvSpPr>
          <p:nvPr>
            <p:ph type="title"/>
          </p:nvPr>
        </p:nvSpPr>
        <p:spPr>
          <a:xfrm>
            <a:off x="63167" y="2"/>
            <a:ext cx="8606699" cy="941855"/>
          </a:xfrm>
        </p:spPr>
        <p:txBody>
          <a:bodyPr>
            <a:noAutofit/>
          </a:bodyPr>
          <a:lstStyle/>
          <a:p>
            <a:r>
              <a:rPr lang="en-US" sz="4200" b="1" dirty="0">
                <a:solidFill>
                  <a:schemeClr val="tx2">
                    <a:lumMod val="50000"/>
                  </a:schemeClr>
                </a:solidFill>
                <a:latin typeface="+mn-lt"/>
              </a:rPr>
              <a:t>Organizational Structure</a:t>
            </a:r>
          </a:p>
        </p:txBody>
      </p:sp>
      <p:cxnSp>
        <p:nvCxnSpPr>
          <p:cNvPr id="12" name="Straight Connector 11"/>
          <p:cNvCxnSpPr/>
          <p:nvPr/>
        </p:nvCxnSpPr>
        <p:spPr>
          <a:xfrm>
            <a:off x="9571738" y="5228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80396" y="3721387"/>
            <a:ext cx="3963604" cy="2554545"/>
          </a:xfrm>
          <a:prstGeom prst="rect">
            <a:avLst/>
          </a:prstGeom>
          <a:noFill/>
        </p:spPr>
        <p:txBody>
          <a:bodyPr wrap="square" rtlCol="0">
            <a:spAutoFit/>
          </a:bodyPr>
          <a:lstStyle/>
          <a:p>
            <a:pPr algn="ctr"/>
            <a:r>
              <a:rPr lang="en-US" sz="3200" b="1" i="1" dirty="0">
                <a:solidFill>
                  <a:srgbClr val="9BBB59">
                    <a:lumMod val="50000"/>
                  </a:srgbClr>
                </a:solidFill>
              </a:rPr>
              <a:t>2022 Standards, include graduate degree</a:t>
            </a:r>
          </a:p>
          <a:p>
            <a:pPr algn="ctr"/>
            <a:r>
              <a:rPr lang="en-US" sz="3200" b="1" i="1" dirty="0">
                <a:solidFill>
                  <a:srgbClr val="FF0000"/>
                </a:solidFill>
              </a:rPr>
              <a:t>Before December 31, 2023</a:t>
            </a:r>
          </a:p>
        </p:txBody>
      </p:sp>
      <p:grpSp>
        <p:nvGrpSpPr>
          <p:cNvPr id="15" name="Group 14"/>
          <p:cNvGrpSpPr/>
          <p:nvPr/>
        </p:nvGrpSpPr>
        <p:grpSpPr>
          <a:xfrm>
            <a:off x="5447488" y="1597044"/>
            <a:ext cx="2627722" cy="1313861"/>
            <a:chOff x="201019" y="2227568"/>
            <a:chExt cx="2627722" cy="1313861"/>
          </a:xfrm>
        </p:grpSpPr>
        <p:sp>
          <p:nvSpPr>
            <p:cNvPr id="17" name="Rectangle 16"/>
            <p:cNvSpPr/>
            <p:nvPr/>
          </p:nvSpPr>
          <p:spPr>
            <a:xfrm>
              <a:off x="201019" y="2227568"/>
              <a:ext cx="2627722" cy="1313861"/>
            </a:xfrm>
            <a:prstGeom prst="rect">
              <a:avLst/>
            </a:prstGeom>
            <a:solidFill>
              <a:srgbClr val="FC6D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201019" y="2227568"/>
              <a:ext cx="2627722" cy="1313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ACEND</a:t>
              </a:r>
            </a:p>
          </p:txBody>
        </p:sp>
      </p:grpSp>
      <p:grpSp>
        <p:nvGrpSpPr>
          <p:cNvPr id="24" name="Group 23"/>
          <p:cNvGrpSpPr/>
          <p:nvPr/>
        </p:nvGrpSpPr>
        <p:grpSpPr>
          <a:xfrm>
            <a:off x="385949" y="1597044"/>
            <a:ext cx="2627722" cy="1313861"/>
            <a:chOff x="6198244" y="2224165"/>
            <a:chExt cx="2627722" cy="1313861"/>
          </a:xfrm>
        </p:grpSpPr>
        <p:sp>
          <p:nvSpPr>
            <p:cNvPr id="26" name="Rectangle 25"/>
            <p:cNvSpPr/>
            <p:nvPr/>
          </p:nvSpPr>
          <p:spPr>
            <a:xfrm>
              <a:off x="6198244" y="2224165"/>
              <a:ext cx="2627722" cy="1313861"/>
            </a:xfrm>
            <a:prstGeom prst="rect">
              <a:avLst/>
            </a:prstGeom>
            <a:solidFill>
              <a:srgbClr val="5F93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26"/>
            <p:cNvSpPr/>
            <p:nvPr/>
          </p:nvSpPr>
          <p:spPr>
            <a:xfrm>
              <a:off x="6198244" y="2224165"/>
              <a:ext cx="2627722" cy="1313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CDR</a:t>
              </a:r>
            </a:p>
          </p:txBody>
        </p:sp>
      </p:grpSp>
      <p:cxnSp>
        <p:nvCxnSpPr>
          <p:cNvPr id="5" name="Straight Arrow Connector 4"/>
          <p:cNvCxnSpPr>
            <a:stCxn id="17" idx="2"/>
          </p:cNvCxnSpPr>
          <p:nvPr/>
        </p:nvCxnSpPr>
        <p:spPr>
          <a:xfrm>
            <a:off x="6761349" y="2910905"/>
            <a:ext cx="0" cy="8104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352" y="3743990"/>
            <a:ext cx="3391594" cy="2062103"/>
          </a:xfrm>
          <a:prstGeom prst="rect">
            <a:avLst/>
          </a:prstGeom>
          <a:noFill/>
        </p:spPr>
        <p:txBody>
          <a:bodyPr wrap="square" rtlCol="0">
            <a:spAutoFit/>
          </a:bodyPr>
          <a:lstStyle/>
          <a:p>
            <a:pPr algn="ctr"/>
            <a:r>
              <a:rPr lang="en-US" sz="3200" b="1" i="1" dirty="0">
                <a:solidFill>
                  <a:srgbClr val="FF0000"/>
                </a:solidFill>
              </a:rPr>
              <a:t>January 1, 2024 requirement</a:t>
            </a:r>
          </a:p>
          <a:p>
            <a:pPr algn="ctr"/>
            <a:r>
              <a:rPr lang="en-US" sz="3200" b="1" i="1" dirty="0">
                <a:solidFill>
                  <a:srgbClr val="9BBB59">
                    <a:lumMod val="50000"/>
                  </a:srgbClr>
                </a:solidFill>
              </a:rPr>
              <a:t>Graduate degree for RDN exam</a:t>
            </a:r>
          </a:p>
        </p:txBody>
      </p:sp>
      <p:cxnSp>
        <p:nvCxnSpPr>
          <p:cNvPr id="29" name="Straight Arrow Connector 28"/>
          <p:cNvCxnSpPr/>
          <p:nvPr/>
        </p:nvCxnSpPr>
        <p:spPr>
          <a:xfrm>
            <a:off x="1638137" y="2893764"/>
            <a:ext cx="0" cy="8104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Arrow: Up 1">
            <a:extLst>
              <a:ext uri="{FF2B5EF4-FFF2-40B4-BE49-F238E27FC236}">
                <a16:creationId xmlns:a16="http://schemas.microsoft.com/office/drawing/2014/main" id="{D50FE86D-691F-44DE-86A2-D3E9AE76B2B3}"/>
              </a:ext>
            </a:extLst>
          </p:cNvPr>
          <p:cNvSpPr/>
          <p:nvPr/>
        </p:nvSpPr>
        <p:spPr>
          <a:xfrm rot="5400000">
            <a:off x="4147260" y="3965525"/>
            <a:ext cx="568547" cy="1497724"/>
          </a:xfrm>
          <a:prstGeom prst="upArrow">
            <a:avLst/>
          </a:prstGeom>
          <a:scene3d>
            <a:camera prst="orthographicFront"/>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488698"/>
      </p:ext>
    </p:extLst>
  </p:cSld>
  <p:clrMapOvr>
    <a:masterClrMapping/>
  </p:clrMapOvr>
  <mc:AlternateContent xmlns:mc="http://schemas.openxmlformats.org/markup-compatibility/2006" xmlns:p14="http://schemas.microsoft.com/office/powerpoint/2010/main">
    <mc:Choice Requires="p14">
      <p:transition spd="slow" p14:dur="2000" advTm="73653"/>
    </mc:Choice>
    <mc:Fallback xmlns="">
      <p:transition spd="slow" advTm="7365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D37B2A-8071-4A4B-A6C6-88A436B797BD}"/>
              </a:ext>
            </a:extLst>
          </p:cNvPr>
          <p:cNvSpPr txBox="1">
            <a:spLocks/>
          </p:cNvSpPr>
          <p:nvPr/>
        </p:nvSpPr>
        <p:spPr>
          <a:xfrm>
            <a:off x="135735" y="0"/>
            <a:ext cx="7886700" cy="941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lumMod val="50000"/>
                  </a:schemeClr>
                </a:solidFill>
                <a:latin typeface="Segoe UI Semibold" panose="020B0702040204020203" pitchFamily="34" charset="0"/>
                <a:ea typeface="+mj-ea"/>
                <a:cs typeface="Segoe UI Semibold" panose="020B0702040204020203" pitchFamily="34" charset="0"/>
              </a:defRPr>
            </a:lvl1pPr>
          </a:lstStyle>
          <a:p>
            <a:r>
              <a:rPr lang="en-US" sz="3200" b="1" dirty="0">
                <a:solidFill>
                  <a:schemeClr val="tx1"/>
                </a:solidFill>
              </a:rPr>
              <a:t>Proposed Draft 2022 Standards</a:t>
            </a:r>
          </a:p>
        </p:txBody>
      </p:sp>
      <p:sp>
        <p:nvSpPr>
          <p:cNvPr id="7" name="Content Placeholder 2">
            <a:extLst>
              <a:ext uri="{FF2B5EF4-FFF2-40B4-BE49-F238E27FC236}">
                <a16:creationId xmlns:a16="http://schemas.microsoft.com/office/drawing/2014/main" id="{A4634AED-09E6-4543-8596-22E2F92BC709}"/>
              </a:ext>
            </a:extLst>
          </p:cNvPr>
          <p:cNvSpPr txBox="1">
            <a:spLocks/>
          </p:cNvSpPr>
          <p:nvPr/>
        </p:nvSpPr>
        <p:spPr>
          <a:xfrm>
            <a:off x="-252248" y="1617747"/>
            <a:ext cx="9008265" cy="2170165"/>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7764" lvl="1" indent="0">
              <a:lnSpc>
                <a:spcPct val="94000"/>
              </a:lnSpc>
              <a:spcAft>
                <a:spcPts val="150"/>
              </a:spcAft>
              <a:buClr>
                <a:schemeClr val="accent5">
                  <a:lumMod val="75000"/>
                </a:schemeClr>
              </a:buClr>
              <a:buNone/>
            </a:pPr>
            <a:r>
              <a:rPr lang="en-US" b="1" dirty="0">
                <a:solidFill>
                  <a:schemeClr val="tx2"/>
                </a:solidFill>
              </a:rPr>
              <a:t>By December 31, 2023, </a:t>
            </a:r>
            <a:r>
              <a:rPr lang="en-US" dirty="0">
                <a:solidFill>
                  <a:schemeClr val="tx2"/>
                </a:solidFill>
              </a:rPr>
              <a:t>Dietetic Internships must:</a:t>
            </a:r>
          </a:p>
          <a:p>
            <a:pPr lvl="1" indent="-288036">
              <a:lnSpc>
                <a:spcPct val="94000"/>
              </a:lnSpc>
              <a:spcAft>
                <a:spcPts val="150"/>
              </a:spcAft>
              <a:buClr>
                <a:schemeClr val="accent5">
                  <a:lumMod val="75000"/>
                </a:schemeClr>
              </a:buClr>
              <a:buFont typeface="Wingdings" panose="05000000000000000000" pitchFamily="2" charset="2"/>
              <a:buChar char="§"/>
            </a:pPr>
            <a:r>
              <a:rPr lang="en-US" dirty="0">
                <a:solidFill>
                  <a:schemeClr val="tx2"/>
                </a:solidFill>
              </a:rPr>
              <a:t>Combine with a graduate degree, or</a:t>
            </a:r>
          </a:p>
          <a:p>
            <a:pPr lvl="1" indent="-288036">
              <a:lnSpc>
                <a:spcPct val="94000"/>
              </a:lnSpc>
              <a:spcAft>
                <a:spcPts val="150"/>
              </a:spcAft>
              <a:buClr>
                <a:schemeClr val="accent5">
                  <a:lumMod val="75000"/>
                </a:schemeClr>
              </a:buClr>
              <a:buFont typeface="Wingdings" panose="05000000000000000000" pitchFamily="2" charset="2"/>
              <a:buChar char="§"/>
            </a:pPr>
            <a:r>
              <a:rPr lang="en-US" dirty="0">
                <a:solidFill>
                  <a:schemeClr val="tx2"/>
                </a:solidFill>
              </a:rPr>
              <a:t>Only accept students with graduate degrees</a:t>
            </a:r>
          </a:p>
        </p:txBody>
      </p:sp>
      <p:pic>
        <p:nvPicPr>
          <p:cNvPr id="9" name="Picture 8">
            <a:extLst>
              <a:ext uri="{FF2B5EF4-FFF2-40B4-BE49-F238E27FC236}">
                <a16:creationId xmlns:a16="http://schemas.microsoft.com/office/drawing/2014/main" id="{E2588973-00FD-4B17-A0A9-CC5000F5B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0" y="3893994"/>
            <a:ext cx="9034900" cy="274154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9EAE0800-3CB0-4D6C-9062-E5F90D6C0A06}"/>
              </a:ext>
            </a:extLst>
          </p:cNvPr>
          <p:cNvSpPr txBox="1"/>
          <p:nvPr/>
        </p:nvSpPr>
        <p:spPr>
          <a:xfrm>
            <a:off x="1794098" y="3429000"/>
            <a:ext cx="6228337" cy="523220"/>
          </a:xfrm>
          <a:prstGeom prst="rect">
            <a:avLst/>
          </a:prstGeom>
          <a:noFill/>
        </p:spPr>
        <p:txBody>
          <a:bodyPr wrap="square" rtlCol="0">
            <a:spAutoFit/>
          </a:bodyPr>
          <a:lstStyle/>
          <a:p>
            <a:r>
              <a:rPr lang="en-US" sz="2800" b="1" dirty="0">
                <a:solidFill>
                  <a:schemeClr val="accent5">
                    <a:lumMod val="75000"/>
                  </a:schemeClr>
                </a:solidFill>
              </a:rPr>
              <a:t>Proposed 2022 DI Standards, RE 1.4</a:t>
            </a:r>
          </a:p>
        </p:txBody>
      </p:sp>
    </p:spTree>
    <p:extLst>
      <p:ext uri="{BB962C8B-B14F-4D97-AF65-F5344CB8AC3E}">
        <p14:creationId xmlns:p14="http://schemas.microsoft.com/office/powerpoint/2010/main" val="337455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8EA488-F741-46E6-AD3A-BD1D145BCB2E}"/>
              </a:ext>
            </a:extLst>
          </p:cNvPr>
          <p:cNvSpPr>
            <a:spLocks noGrp="1"/>
          </p:cNvSpPr>
          <p:nvPr>
            <p:ph sz="quarter" idx="11"/>
          </p:nvPr>
        </p:nvSpPr>
        <p:spPr>
          <a:xfrm>
            <a:off x="1166648" y="2486046"/>
            <a:ext cx="7060556" cy="1944063"/>
          </a:xfrm>
          <a:solidFill>
            <a:schemeClr val="accent5">
              <a:lumMod val="50000"/>
            </a:schemeClr>
          </a:solidFill>
        </p:spPr>
        <p:txBody>
          <a:bodyPr>
            <a:normAutofit/>
          </a:bodyPr>
          <a:lstStyle/>
          <a:p>
            <a:pPr marL="0" indent="0" algn="ctr">
              <a:buNone/>
            </a:pPr>
            <a:endParaRPr lang="en-US" dirty="0">
              <a:solidFill>
                <a:schemeClr val="bg1"/>
              </a:solidFill>
              <a:latin typeface="+mn-lt"/>
            </a:endParaRPr>
          </a:p>
          <a:p>
            <a:pPr marL="0" indent="0" algn="ctr">
              <a:buNone/>
            </a:pPr>
            <a:r>
              <a:rPr lang="en-US" sz="4000" dirty="0">
                <a:solidFill>
                  <a:schemeClr val="bg1"/>
                </a:solidFill>
                <a:latin typeface="+mn-lt"/>
              </a:rPr>
              <a:t>ACEND has no plans to leave any program behind</a:t>
            </a:r>
          </a:p>
        </p:txBody>
      </p:sp>
    </p:spTree>
    <p:extLst>
      <p:ext uri="{BB962C8B-B14F-4D97-AF65-F5344CB8AC3E}">
        <p14:creationId xmlns:p14="http://schemas.microsoft.com/office/powerpoint/2010/main" val="72941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1"/>
                </a:solidFill>
              </a:rPr>
              <a:t>Accredited Free-Standing Dietetic Internships</a:t>
            </a:r>
          </a:p>
        </p:txBody>
      </p:sp>
      <p:sp>
        <p:nvSpPr>
          <p:cNvPr id="3" name="Text Placeholder 2"/>
          <p:cNvSpPr>
            <a:spLocks noGrp="1"/>
          </p:cNvSpPr>
          <p:nvPr>
            <p:ph type="body" sz="quarter" idx="10"/>
          </p:nvPr>
        </p:nvSpPr>
        <p:spPr/>
        <p:txBody>
          <a:bodyPr/>
          <a:lstStyle/>
          <a:p>
            <a:r>
              <a:rPr lang="en-US" sz="2400" dirty="0"/>
              <a:t>Total Number</a:t>
            </a:r>
          </a:p>
        </p:txBody>
      </p:sp>
      <p:graphicFrame>
        <p:nvGraphicFramePr>
          <p:cNvPr id="7" name="Table 6"/>
          <p:cNvGraphicFramePr>
            <a:graphicFrameLocks noGrp="1"/>
          </p:cNvGraphicFramePr>
          <p:nvPr>
            <p:extLst>
              <p:ext uri="{D42A27DB-BD31-4B8C-83A1-F6EECF244321}">
                <p14:modId xmlns:p14="http://schemas.microsoft.com/office/powerpoint/2010/main" val="543486746"/>
              </p:ext>
            </p:extLst>
          </p:nvPr>
        </p:nvGraphicFramePr>
        <p:xfrm>
          <a:off x="768350" y="2230282"/>
          <a:ext cx="7607300" cy="2397435"/>
        </p:xfrm>
        <a:graphic>
          <a:graphicData uri="http://schemas.openxmlformats.org/drawingml/2006/table">
            <a:tbl>
              <a:tblPr/>
              <a:tblGrid>
                <a:gridCol w="6441620">
                  <a:extLst>
                    <a:ext uri="{9D8B030D-6E8A-4147-A177-3AD203B41FA5}">
                      <a16:colId xmlns:a16="http://schemas.microsoft.com/office/drawing/2014/main" val="20000"/>
                    </a:ext>
                  </a:extLst>
                </a:gridCol>
                <a:gridCol w="1165680">
                  <a:extLst>
                    <a:ext uri="{9D8B030D-6E8A-4147-A177-3AD203B41FA5}">
                      <a16:colId xmlns:a16="http://schemas.microsoft.com/office/drawing/2014/main" val="20001"/>
                    </a:ext>
                  </a:extLst>
                </a:gridCol>
              </a:tblGrid>
              <a:tr h="718026">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0" marR="0">
                        <a:lnSpc>
                          <a:spcPct val="120000"/>
                        </a:lnSpc>
                        <a:spcBef>
                          <a:spcPts val="0"/>
                        </a:spcBef>
                        <a:spcAft>
                          <a:spcPts val="0"/>
                        </a:spcAft>
                      </a:pPr>
                      <a:r>
                        <a:rPr lang="en-US" sz="2800" b="1" dirty="0">
                          <a:solidFill>
                            <a:srgbClr val="800040"/>
                          </a:solidFill>
                          <a:effectLst/>
                          <a:latin typeface="Myriad Pro" panose="020B0503030403020204" charset="0"/>
                          <a:ea typeface="Times New Roman" panose="02020603050405020304" pitchFamily="18" charset="0"/>
                          <a:cs typeface="Times New Roman" panose="02020603050405020304" pitchFamily="18" charset="0"/>
                        </a:rPr>
                        <a:t>Total Dietetic Internship Programs  </a:t>
                      </a:r>
                      <a:endParaRPr lang="en-US" sz="2800" dirty="0">
                        <a:solidFill>
                          <a:srgbClr val="80004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0" marR="0" algn="ctr">
                        <a:lnSpc>
                          <a:spcPct val="120000"/>
                        </a:lnSpc>
                        <a:spcBef>
                          <a:spcPts val="0"/>
                        </a:spcBef>
                        <a:spcAft>
                          <a:spcPts val="0"/>
                        </a:spcAft>
                      </a:pPr>
                      <a:r>
                        <a:rPr lang="en-US" sz="2800" b="1" dirty="0">
                          <a:solidFill>
                            <a:srgbClr val="800040"/>
                          </a:solidFill>
                          <a:effectLst/>
                          <a:latin typeface="Myriad Pro" panose="020B0503030403020204" charset="0"/>
                          <a:ea typeface="Times New Roman" panose="02020603050405020304" pitchFamily="18" charset="0"/>
                          <a:cs typeface="Times New Roman" panose="02020603050405020304" pitchFamily="18" charset="0"/>
                        </a:rPr>
                        <a:t>262</a:t>
                      </a:r>
                      <a:endParaRPr lang="en-US" sz="2800" dirty="0">
                        <a:solidFill>
                          <a:srgbClr val="80004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extLst>
                  <a:ext uri="{0D108BD9-81ED-4DB2-BD59-A6C34878D82A}">
                    <a16:rowId xmlns:a16="http://schemas.microsoft.com/office/drawing/2014/main" val="10000"/>
                  </a:ext>
                </a:extLst>
              </a:tr>
              <a:tr h="656424">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457200" marR="0">
                        <a:lnSpc>
                          <a:spcPct val="120000"/>
                        </a:lnSpc>
                        <a:spcBef>
                          <a:spcPts val="0"/>
                        </a:spcBef>
                        <a:spcAft>
                          <a:spcPts val="0"/>
                        </a:spcAft>
                      </a:pPr>
                      <a:r>
                        <a:rPr lang="en-US" sz="2800" dirty="0">
                          <a:solidFill>
                            <a:srgbClr val="39683E"/>
                          </a:solidFill>
                          <a:effectLst/>
                          <a:latin typeface="Myriad Pro" panose="020B0503030403020204" pitchFamily="34" charset="0"/>
                          <a:ea typeface="Times New Roman" panose="02020603050405020304" pitchFamily="18" charset="0"/>
                          <a:cs typeface="Times New Roman" panose="02020603050405020304" pitchFamily="18" charset="0"/>
                        </a:rPr>
                        <a:t>DIs housed in a college or university</a:t>
                      </a: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0" marR="0" algn="ctr">
                        <a:lnSpc>
                          <a:spcPct val="120000"/>
                        </a:lnSpc>
                        <a:spcBef>
                          <a:spcPts val="0"/>
                        </a:spcBef>
                        <a:spcAft>
                          <a:spcPts val="0"/>
                        </a:spcAft>
                      </a:pPr>
                      <a:r>
                        <a:rPr lang="en-US" sz="2800" dirty="0">
                          <a:solidFill>
                            <a:srgbClr val="39683E"/>
                          </a:solidFill>
                          <a:effectLst/>
                          <a:latin typeface="Myriad Pro" panose="020B0503030403020204" pitchFamily="34" charset="0"/>
                          <a:ea typeface="Times New Roman" panose="02020603050405020304" pitchFamily="18" charset="0"/>
                          <a:cs typeface="Times New Roman" panose="02020603050405020304" pitchFamily="18" charset="0"/>
                        </a:rPr>
                        <a:t>182</a:t>
                      </a: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extLst>
                  <a:ext uri="{0D108BD9-81ED-4DB2-BD59-A6C34878D82A}">
                    <a16:rowId xmlns:a16="http://schemas.microsoft.com/office/drawing/2014/main" val="10001"/>
                  </a:ext>
                </a:extLst>
              </a:tr>
              <a:tr h="656424">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457200" marR="0">
                        <a:lnSpc>
                          <a:spcPct val="120000"/>
                        </a:lnSpc>
                        <a:spcBef>
                          <a:spcPts val="0"/>
                        </a:spcBef>
                        <a:spcAft>
                          <a:spcPts val="0"/>
                        </a:spcAft>
                      </a:pPr>
                      <a:r>
                        <a:rPr lang="en-US" sz="2800" dirty="0">
                          <a:solidFill>
                            <a:srgbClr val="39683E"/>
                          </a:solidFill>
                          <a:effectLst/>
                          <a:latin typeface="Myriad Pro" panose="020B0503030403020204" pitchFamily="34" charset="0"/>
                          <a:ea typeface="Times New Roman" panose="02020603050405020304" pitchFamily="18" charset="0"/>
                          <a:cs typeface="Times New Roman" panose="02020603050405020304" pitchFamily="18" charset="0"/>
                        </a:rPr>
                        <a:t>Free-standing DIs: DIs not housed in a college or university</a:t>
                      </a: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tc>
                  <a:txBody>
                    <a:bodyPr/>
                    <a:lstStyle>
                      <a:lvl1pPr marL="0" algn="l" defTabSz="685783" rtl="0" eaLnBrk="1" latinLnBrk="0" hangingPunct="1">
                        <a:defRPr sz="1350" kern="1200">
                          <a:solidFill>
                            <a:schemeClr val="tx1"/>
                          </a:solidFill>
                          <a:latin typeface="Calibri"/>
                        </a:defRPr>
                      </a:lvl1pPr>
                      <a:lvl2pPr marL="342892" algn="l" defTabSz="685783" rtl="0" eaLnBrk="1" latinLnBrk="0" hangingPunct="1">
                        <a:defRPr sz="1350" kern="1200">
                          <a:solidFill>
                            <a:schemeClr val="tx1"/>
                          </a:solidFill>
                          <a:latin typeface="Calibri"/>
                        </a:defRPr>
                      </a:lvl2pPr>
                      <a:lvl3pPr marL="685783" algn="l" defTabSz="685783" rtl="0" eaLnBrk="1" latinLnBrk="0" hangingPunct="1">
                        <a:defRPr sz="1350" kern="1200">
                          <a:solidFill>
                            <a:schemeClr val="tx1"/>
                          </a:solidFill>
                          <a:latin typeface="Calibri"/>
                        </a:defRPr>
                      </a:lvl3pPr>
                      <a:lvl4pPr marL="1028675" algn="l" defTabSz="685783" rtl="0" eaLnBrk="1" latinLnBrk="0" hangingPunct="1">
                        <a:defRPr sz="1350" kern="1200">
                          <a:solidFill>
                            <a:schemeClr val="tx1"/>
                          </a:solidFill>
                          <a:latin typeface="Calibri"/>
                        </a:defRPr>
                      </a:lvl4pPr>
                      <a:lvl5pPr marL="1371566" algn="l" defTabSz="685783" rtl="0" eaLnBrk="1" latinLnBrk="0" hangingPunct="1">
                        <a:defRPr sz="1350" kern="1200">
                          <a:solidFill>
                            <a:schemeClr val="tx1"/>
                          </a:solidFill>
                          <a:latin typeface="Calibri"/>
                        </a:defRPr>
                      </a:lvl5pPr>
                      <a:lvl6pPr marL="1714457" algn="l" defTabSz="685783" rtl="0" eaLnBrk="1" latinLnBrk="0" hangingPunct="1">
                        <a:defRPr sz="1350" kern="1200">
                          <a:solidFill>
                            <a:schemeClr val="tx1"/>
                          </a:solidFill>
                          <a:latin typeface="Calibri"/>
                        </a:defRPr>
                      </a:lvl6pPr>
                      <a:lvl7pPr marL="2057348" algn="l" defTabSz="685783" rtl="0" eaLnBrk="1" latinLnBrk="0" hangingPunct="1">
                        <a:defRPr sz="1350" kern="1200">
                          <a:solidFill>
                            <a:schemeClr val="tx1"/>
                          </a:solidFill>
                          <a:latin typeface="Calibri"/>
                        </a:defRPr>
                      </a:lvl7pPr>
                      <a:lvl8pPr marL="2400240" algn="l" defTabSz="685783" rtl="0" eaLnBrk="1" latinLnBrk="0" hangingPunct="1">
                        <a:defRPr sz="1350" kern="1200">
                          <a:solidFill>
                            <a:schemeClr val="tx1"/>
                          </a:solidFill>
                          <a:latin typeface="Calibri"/>
                        </a:defRPr>
                      </a:lvl8pPr>
                      <a:lvl9pPr marL="2743132" algn="l" defTabSz="685783" rtl="0" eaLnBrk="1" latinLnBrk="0" hangingPunct="1">
                        <a:defRPr sz="1350" kern="1200">
                          <a:solidFill>
                            <a:schemeClr val="tx1"/>
                          </a:solidFill>
                          <a:latin typeface="Calibri"/>
                        </a:defRPr>
                      </a:lvl9pPr>
                    </a:lstStyle>
                    <a:p>
                      <a:pPr marL="0" marR="0" algn="ctr">
                        <a:lnSpc>
                          <a:spcPct val="120000"/>
                        </a:lnSpc>
                        <a:spcBef>
                          <a:spcPts val="0"/>
                        </a:spcBef>
                        <a:spcAft>
                          <a:spcPts val="0"/>
                        </a:spcAft>
                      </a:pPr>
                      <a:r>
                        <a:rPr lang="en-US" sz="2800" dirty="0">
                          <a:solidFill>
                            <a:srgbClr val="39683E"/>
                          </a:solidFill>
                          <a:effectLst/>
                          <a:latin typeface="Myriad Pro" panose="020B0503030403020204" pitchFamily="34" charset="0"/>
                          <a:ea typeface="Times New Roman" panose="02020603050405020304" pitchFamily="18" charset="0"/>
                          <a:cs typeface="Times New Roman" panose="02020603050405020304" pitchFamily="18" charset="0"/>
                        </a:rPr>
                        <a:t>  80</a:t>
                      </a:r>
                    </a:p>
                  </a:txBody>
                  <a:tcPr marL="19050" marR="19050" marT="19050" marB="1905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lnTlToBr w="12700" cmpd="sng">
                      <a:noFill/>
                      <a:prstDash val="solid"/>
                    </a:lnTlToBr>
                    <a:lnBlToTr w="12700" cmpd="sng">
                      <a:noFill/>
                      <a:prstDash val="solid"/>
                    </a:lnBlToTr>
                    <a:solidFill>
                      <a:srgbClr val="FFFFE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1569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50000"/>
                  </a:schemeClr>
                </a:solidFill>
              </a:rPr>
              <a:t>Dietetic Internship Match Data</a:t>
            </a:r>
          </a:p>
        </p:txBody>
      </p:sp>
      <p:sp>
        <p:nvSpPr>
          <p:cNvPr id="3" name="Text Placeholder 2"/>
          <p:cNvSpPr>
            <a:spLocks noGrp="1"/>
          </p:cNvSpPr>
          <p:nvPr>
            <p:ph type="body" sz="quarter" idx="10"/>
          </p:nvPr>
        </p:nvSpPr>
        <p:spPr/>
        <p:txBody>
          <a:bodyPr/>
          <a:lstStyle/>
          <a:p>
            <a:r>
              <a:rPr lang="en-US" sz="2400" dirty="0"/>
              <a:t>2019/2020 Match</a:t>
            </a:r>
          </a:p>
        </p:txBody>
      </p:sp>
      <p:graphicFrame>
        <p:nvGraphicFramePr>
          <p:cNvPr id="8" name="Content Placeholder 4"/>
          <p:cNvGraphicFramePr>
            <a:graphicFrameLocks noGrp="1"/>
          </p:cNvGraphicFramePr>
          <p:nvPr>
            <p:ph sz="quarter" idx="11"/>
            <p:extLst>
              <p:ext uri="{D42A27DB-BD31-4B8C-83A1-F6EECF244321}">
                <p14:modId xmlns:p14="http://schemas.microsoft.com/office/powerpoint/2010/main" val="1906473178"/>
              </p:ext>
            </p:extLst>
          </p:nvPr>
        </p:nvGraphicFramePr>
        <p:xfrm>
          <a:off x="455438" y="2093866"/>
          <a:ext cx="5781666" cy="2670267"/>
        </p:xfrm>
        <a:graphic>
          <a:graphicData uri="http://schemas.openxmlformats.org/drawingml/2006/table">
            <a:tbl>
              <a:tblPr firstRow="1" firstCol="1" bandRow="1">
                <a:tableStyleId>{00A15C55-8517-42AA-B614-E9B94910E393}</a:tableStyleId>
              </a:tblPr>
              <a:tblGrid>
                <a:gridCol w="3328195">
                  <a:extLst>
                    <a:ext uri="{9D8B030D-6E8A-4147-A177-3AD203B41FA5}">
                      <a16:colId xmlns:a16="http://schemas.microsoft.com/office/drawing/2014/main" val="20000"/>
                    </a:ext>
                  </a:extLst>
                </a:gridCol>
                <a:gridCol w="1255291">
                  <a:extLst>
                    <a:ext uri="{9D8B030D-6E8A-4147-A177-3AD203B41FA5}">
                      <a16:colId xmlns:a16="http://schemas.microsoft.com/office/drawing/2014/main" val="20001"/>
                    </a:ext>
                  </a:extLst>
                </a:gridCol>
                <a:gridCol w="1198180">
                  <a:extLst>
                    <a:ext uri="{9D8B030D-6E8A-4147-A177-3AD203B41FA5}">
                      <a16:colId xmlns:a16="http://schemas.microsoft.com/office/drawing/2014/main" val="20002"/>
                    </a:ext>
                  </a:extLst>
                </a:gridCol>
              </a:tblGrid>
              <a:tr h="496323">
                <a:tc>
                  <a:txBody>
                    <a:bodyPr/>
                    <a:lstStyle/>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b">
                    <a:solidFill>
                      <a:schemeClr val="accent4">
                        <a:lumMod val="40000"/>
                        <a:lumOff val="60000"/>
                      </a:schemeClr>
                    </a:solidFill>
                  </a:tcPr>
                </a:tc>
                <a:tc gridSpan="2">
                  <a:txBody>
                    <a:bodyPr/>
                    <a:lstStyle/>
                    <a:p>
                      <a:pPr marL="0" marR="0" algn="ctr">
                        <a:lnSpc>
                          <a:spcPct val="107000"/>
                        </a:lnSpc>
                        <a:spcBef>
                          <a:spcPts val="0"/>
                        </a:spcBef>
                        <a:spcAft>
                          <a:spcPts val="800"/>
                        </a:spcAft>
                      </a:pPr>
                      <a:r>
                        <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April 2019</a:t>
                      </a:r>
                    </a:p>
                  </a:txBody>
                  <a:tcPr marL="73025" marR="73025" marT="0" marB="0" anchor="ctr">
                    <a:solidFill>
                      <a:schemeClr val="accent4">
                        <a:lumMod val="40000"/>
                        <a:lumOff val="60000"/>
                      </a:schemeClr>
                    </a:solidFill>
                  </a:tcPr>
                </a:tc>
                <a:tc hMerge="1">
                  <a:txBody>
                    <a:bodyPr/>
                    <a:lstStyle/>
                    <a:p>
                      <a:pPr marL="0" marR="0" algn="ctr">
                        <a:lnSpc>
                          <a:spcPct val="107000"/>
                        </a:lnSpc>
                        <a:spcBef>
                          <a:spcPts val="0"/>
                        </a:spcBef>
                        <a:spcAft>
                          <a:spcPts val="800"/>
                        </a:spcAft>
                      </a:pP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4">
                        <a:lumMod val="40000"/>
                        <a:lumOff val="60000"/>
                      </a:schemeClr>
                    </a:solidFill>
                  </a:tcPr>
                </a:tc>
                <a:extLst>
                  <a:ext uri="{0D108BD9-81ED-4DB2-BD59-A6C34878D82A}">
                    <a16:rowId xmlns:a16="http://schemas.microsoft.com/office/drawing/2014/main" val="833730090"/>
                  </a:ext>
                </a:extLst>
              </a:tr>
              <a:tr h="0">
                <a:tc>
                  <a:txBody>
                    <a:bodyPr/>
                    <a:lstStyle/>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b">
                    <a:solidFill>
                      <a:schemeClr val="accent4">
                        <a:lumMod val="40000"/>
                        <a:lumOff val="60000"/>
                      </a:schemeClr>
                    </a:solidFill>
                  </a:tcPr>
                </a:tc>
                <a:tc>
                  <a:txBody>
                    <a:bodyPr/>
                    <a:lstStyle/>
                    <a:p>
                      <a:pPr marL="0" marR="0" algn="ctr">
                        <a:lnSpc>
                          <a:spcPct val="107000"/>
                        </a:lnSpc>
                        <a:spcBef>
                          <a:spcPts val="0"/>
                        </a:spcBef>
                        <a:spcAft>
                          <a:spcPts val="800"/>
                        </a:spcAft>
                      </a:pPr>
                      <a:r>
                        <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a:t>
                      </a:r>
                    </a:p>
                  </a:txBody>
                  <a:tcPr marL="73025" marR="73025" marT="0" marB="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73025" marR="73025" marT="0" marB="0" anchor="ctr">
                    <a:solidFill>
                      <a:schemeClr val="accent4">
                        <a:lumMod val="40000"/>
                        <a:lumOff val="60000"/>
                      </a:schemeClr>
                    </a:solidFill>
                  </a:tcPr>
                </a:tc>
                <a:extLst>
                  <a:ext uri="{0D108BD9-81ED-4DB2-BD59-A6C34878D82A}">
                    <a16:rowId xmlns:a16="http://schemas.microsoft.com/office/drawing/2014/main" val="10000"/>
                  </a:ext>
                </a:extLst>
              </a:tr>
              <a:tr h="460460">
                <a:tc>
                  <a:txBody>
                    <a:bodyPr/>
                    <a:lstStyle/>
                    <a:p>
                      <a:pPr marL="0" marR="0" algn="r">
                        <a:lnSpc>
                          <a:spcPct val="107000"/>
                        </a:lnSpc>
                        <a:spcBef>
                          <a:spcPts val="200"/>
                        </a:spcBef>
                        <a:spcAft>
                          <a:spcPts val="200"/>
                        </a:spcAft>
                      </a:pPr>
                      <a:r>
                        <a:rPr lang="en-US" sz="2400" b="1" dirty="0">
                          <a:solidFill>
                            <a:schemeClr val="accent1">
                              <a:lumMod val="50000"/>
                            </a:schemeClr>
                          </a:solidFill>
                          <a:effectLst/>
                        </a:rPr>
                        <a:t>Total Participants</a:t>
                      </a:r>
                      <a:endPar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2400" b="0" dirty="0">
                          <a:solidFill>
                            <a:schemeClr val="tx1"/>
                          </a:solidFill>
                          <a:effectLst/>
                        </a:rPr>
                        <a:t>4,201</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73025" marR="73025" marT="0" marB="0" anchor="ctr">
                    <a:solidFill>
                      <a:schemeClr val="accent2">
                        <a:lumMod val="60000"/>
                        <a:lumOff val="40000"/>
                      </a:schemeClr>
                    </a:solidFill>
                  </a:tcPr>
                </a:tc>
                <a:extLst>
                  <a:ext uri="{0D108BD9-81ED-4DB2-BD59-A6C34878D82A}">
                    <a16:rowId xmlns:a16="http://schemas.microsoft.com/office/drawing/2014/main" val="10001"/>
                  </a:ext>
                </a:extLst>
              </a:tr>
              <a:tr h="460460">
                <a:tc>
                  <a:txBody>
                    <a:bodyPr/>
                    <a:lstStyle/>
                    <a:p>
                      <a:pPr marL="0" marR="0">
                        <a:lnSpc>
                          <a:spcPct val="107000"/>
                        </a:lnSpc>
                        <a:spcBef>
                          <a:spcPts val="200"/>
                        </a:spcBef>
                        <a:spcAft>
                          <a:spcPts val="200"/>
                        </a:spcAft>
                      </a:pPr>
                      <a:r>
                        <a:rPr lang="en-US" sz="2400" dirty="0">
                          <a:solidFill>
                            <a:schemeClr val="accent1">
                              <a:lumMod val="50000"/>
                            </a:schemeClr>
                          </a:solidFill>
                          <a:effectLst/>
                        </a:rPr>
                        <a:t>Students Matched</a:t>
                      </a: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2400" dirty="0">
                          <a:effectLst/>
                        </a:rPr>
                        <a:t>2,565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0002"/>
                  </a:ext>
                </a:extLst>
              </a:tr>
              <a:tr h="460460">
                <a:tc>
                  <a:txBody>
                    <a:bodyPr/>
                    <a:lstStyle/>
                    <a:p>
                      <a:pPr marL="0" marR="0">
                        <a:lnSpc>
                          <a:spcPct val="107000"/>
                        </a:lnSpc>
                        <a:spcBef>
                          <a:spcPts val="200"/>
                        </a:spcBef>
                        <a:spcAft>
                          <a:spcPts val="200"/>
                        </a:spcAft>
                      </a:pPr>
                      <a:r>
                        <a:rPr lang="en-US" sz="2400" dirty="0">
                          <a:solidFill>
                            <a:schemeClr val="accent1">
                              <a:lumMod val="50000"/>
                            </a:schemeClr>
                          </a:solidFill>
                          <a:effectLst/>
                        </a:rPr>
                        <a:t>Students Preselected</a:t>
                      </a: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2400" dirty="0">
                          <a:effectLst/>
                        </a:rPr>
                        <a:t>199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0003"/>
                  </a:ext>
                </a:extLst>
              </a:tr>
              <a:tr h="418549">
                <a:tc>
                  <a:txBody>
                    <a:bodyPr/>
                    <a:lstStyle/>
                    <a:p>
                      <a:pPr marL="0" marR="0">
                        <a:lnSpc>
                          <a:spcPct val="107000"/>
                        </a:lnSpc>
                        <a:spcBef>
                          <a:spcPts val="200"/>
                        </a:spcBef>
                        <a:spcAft>
                          <a:spcPts val="200"/>
                        </a:spcAft>
                      </a:pPr>
                      <a:r>
                        <a:rPr lang="en-US" sz="2400" dirty="0">
                          <a:solidFill>
                            <a:schemeClr val="accent1">
                              <a:lumMod val="50000"/>
                            </a:schemeClr>
                          </a:solidFill>
                          <a:effectLst/>
                        </a:rPr>
                        <a:t>Students Not Matched</a:t>
                      </a: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2400" dirty="0">
                          <a:solidFill>
                            <a:srgbClr val="FF0000"/>
                          </a:solidFill>
                          <a:effectLst/>
                        </a:rPr>
                        <a:t>1,437</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3863E787-A50F-43AA-8A5D-15E7BE9C35A6}"/>
              </a:ext>
            </a:extLst>
          </p:cNvPr>
          <p:cNvGraphicFramePr>
            <a:graphicFrameLocks noGrp="1"/>
          </p:cNvGraphicFramePr>
          <p:nvPr>
            <p:extLst>
              <p:ext uri="{D42A27DB-BD31-4B8C-83A1-F6EECF244321}">
                <p14:modId xmlns:p14="http://schemas.microsoft.com/office/powerpoint/2010/main" val="1889313849"/>
              </p:ext>
            </p:extLst>
          </p:nvPr>
        </p:nvGraphicFramePr>
        <p:xfrm>
          <a:off x="6237104" y="2093865"/>
          <a:ext cx="2453471" cy="2670267"/>
        </p:xfrm>
        <a:graphic>
          <a:graphicData uri="http://schemas.openxmlformats.org/drawingml/2006/table">
            <a:tbl>
              <a:tblPr firstRow="1" firstCol="1" bandRow="1">
                <a:tableStyleId>{68D230F3-CF80-4859-8CE7-A43EE81993B5}</a:tableStyleId>
              </a:tblPr>
              <a:tblGrid>
                <a:gridCol w="1255291">
                  <a:extLst>
                    <a:ext uri="{9D8B030D-6E8A-4147-A177-3AD203B41FA5}">
                      <a16:colId xmlns:a16="http://schemas.microsoft.com/office/drawing/2014/main" val="3874031298"/>
                    </a:ext>
                  </a:extLst>
                </a:gridCol>
                <a:gridCol w="1198180">
                  <a:extLst>
                    <a:ext uri="{9D8B030D-6E8A-4147-A177-3AD203B41FA5}">
                      <a16:colId xmlns:a16="http://schemas.microsoft.com/office/drawing/2014/main" val="3849179588"/>
                    </a:ext>
                  </a:extLst>
                </a:gridCol>
              </a:tblGrid>
              <a:tr h="496323">
                <a:tc gridSpan="2">
                  <a:txBody>
                    <a:bodyPr/>
                    <a:lstStyle/>
                    <a:p>
                      <a:pPr marL="0" marR="0" algn="ctr">
                        <a:lnSpc>
                          <a:spcPct val="107000"/>
                        </a:lnSpc>
                        <a:spcBef>
                          <a:spcPts val="0"/>
                        </a:spcBef>
                        <a:spcAft>
                          <a:spcPts val="800"/>
                        </a:spcAft>
                      </a:pPr>
                      <a:r>
                        <a:rPr lang="en-US" sz="2400" dirty="0">
                          <a:solidFill>
                            <a:schemeClr val="bg1"/>
                          </a:solidFill>
                          <a:effectLst/>
                        </a:rPr>
                        <a:t>April 2020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hMerge="1">
                  <a:txBody>
                    <a:bodyPr/>
                    <a:lstStyle/>
                    <a:p>
                      <a:pPr marL="0" marR="0" algn="ctr">
                        <a:lnSpc>
                          <a:spcPct val="107000"/>
                        </a:lnSpc>
                        <a:spcBef>
                          <a:spcPts val="0"/>
                        </a:spcBef>
                        <a:spcAft>
                          <a:spcPts val="800"/>
                        </a:spcAft>
                      </a:pP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4">
                        <a:lumMod val="40000"/>
                        <a:lumOff val="60000"/>
                      </a:schemeClr>
                    </a:solidFill>
                  </a:tcPr>
                </a:tc>
                <a:extLst>
                  <a:ext uri="{0D108BD9-81ED-4DB2-BD59-A6C34878D82A}">
                    <a16:rowId xmlns:a16="http://schemas.microsoft.com/office/drawing/2014/main" val="1597395047"/>
                  </a:ext>
                </a:extLst>
              </a:tr>
              <a:tr h="0">
                <a:tc>
                  <a:txBody>
                    <a:bodyPr/>
                    <a:lstStyle/>
                    <a:p>
                      <a:pPr marL="0" marR="0" algn="ctr">
                        <a:lnSpc>
                          <a:spcPct val="107000"/>
                        </a:lnSpc>
                        <a:spcBef>
                          <a:spcPts val="0"/>
                        </a:spcBef>
                        <a:spcAft>
                          <a:spcPts val="800"/>
                        </a:spcAft>
                      </a:pPr>
                      <a:r>
                        <a:rPr lang="en-US" sz="2400" b="0" dirty="0">
                          <a:solidFill>
                            <a:schemeClr val="accent1">
                              <a:lumMod val="50000"/>
                            </a:schemeClr>
                          </a:solidFill>
                          <a:effectLst/>
                        </a:rPr>
                        <a:t>(n)</a:t>
                      </a:r>
                      <a:endParaRPr lang="en-US" sz="24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T w="12700" cmpd="sng">
                      <a:noFill/>
                    </a:lnT>
                    <a:solidFill>
                      <a:schemeClr val="accent6">
                        <a:alpha val="20000"/>
                      </a:schemeClr>
                    </a:solidFill>
                  </a:tcPr>
                </a:tc>
                <a:tc>
                  <a:txBody>
                    <a:bodyPr/>
                    <a:lstStyle/>
                    <a:p>
                      <a:pPr marL="0" marR="0" algn="ctr">
                        <a:lnSpc>
                          <a:spcPct val="107000"/>
                        </a:lnSpc>
                        <a:spcBef>
                          <a:spcPts val="0"/>
                        </a:spcBef>
                        <a:spcAft>
                          <a:spcPts val="800"/>
                        </a:spcAft>
                      </a:pPr>
                      <a:r>
                        <a:rPr lang="en-US" sz="2400" dirty="0">
                          <a:solidFill>
                            <a:schemeClr val="accent1">
                              <a:lumMod val="50000"/>
                            </a:schemeClr>
                          </a:solidFill>
                          <a:effectLst/>
                        </a:rPr>
                        <a:t>(%)</a:t>
                      </a: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T w="12700" cmpd="sng">
                      <a:noFill/>
                    </a:lnT>
                    <a:solidFill>
                      <a:schemeClr val="accent6">
                        <a:alpha val="20000"/>
                      </a:schemeClr>
                    </a:solidFill>
                  </a:tcPr>
                </a:tc>
                <a:extLst>
                  <a:ext uri="{0D108BD9-81ED-4DB2-BD59-A6C34878D82A}">
                    <a16:rowId xmlns:a16="http://schemas.microsoft.com/office/drawing/2014/main" val="1509464666"/>
                  </a:ext>
                </a:extLst>
              </a:tr>
              <a:tr h="460460">
                <a:tc>
                  <a:txBody>
                    <a:bodyPr/>
                    <a:lstStyle/>
                    <a:p>
                      <a:pPr marL="0" marR="0" algn="ctr">
                        <a:lnSpc>
                          <a:spcPct val="107000"/>
                        </a:lnSpc>
                        <a:spcBef>
                          <a:spcPts val="0"/>
                        </a:spcBef>
                        <a:spcAft>
                          <a:spcPts val="0"/>
                        </a:spcAft>
                      </a:pPr>
                      <a:r>
                        <a:rPr lang="en-US" sz="2400" b="0" dirty="0">
                          <a:solidFill>
                            <a:schemeClr val="tx1"/>
                          </a:solidFill>
                          <a:effectLst/>
                        </a:rPr>
                        <a:t>3,848</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2400" b="0" dirty="0">
                          <a:solidFill>
                            <a:schemeClr val="tx1"/>
                          </a:solidFill>
                          <a:effectLst/>
                        </a:rPr>
                        <a:t>100%</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accent6">
                        <a:lumMod val="60000"/>
                        <a:lumOff val="40000"/>
                      </a:schemeClr>
                    </a:solidFill>
                  </a:tcPr>
                </a:tc>
                <a:extLst>
                  <a:ext uri="{0D108BD9-81ED-4DB2-BD59-A6C34878D82A}">
                    <a16:rowId xmlns:a16="http://schemas.microsoft.com/office/drawing/2014/main" val="4092650231"/>
                  </a:ext>
                </a:extLst>
              </a:tr>
              <a:tr h="460460">
                <a:tc>
                  <a:txBody>
                    <a:bodyPr/>
                    <a:lstStyle/>
                    <a:p>
                      <a:pPr marL="0" marR="0" algn="ctr">
                        <a:lnSpc>
                          <a:spcPct val="107000"/>
                        </a:lnSpc>
                        <a:spcBef>
                          <a:spcPts val="0"/>
                        </a:spcBef>
                        <a:spcAft>
                          <a:spcPts val="0"/>
                        </a:spcAft>
                      </a:pPr>
                      <a:r>
                        <a:rPr lang="en-US" sz="2400" b="0" dirty="0">
                          <a:effectLst/>
                        </a:rPr>
                        <a:t>2,485</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56251426"/>
                  </a:ext>
                </a:extLst>
              </a:tr>
              <a:tr h="460460">
                <a:tc>
                  <a:txBody>
                    <a:bodyPr/>
                    <a:lstStyle/>
                    <a:p>
                      <a:pPr marL="0" marR="0" algn="ctr">
                        <a:lnSpc>
                          <a:spcPct val="107000"/>
                        </a:lnSpc>
                        <a:spcBef>
                          <a:spcPts val="0"/>
                        </a:spcBef>
                        <a:spcAft>
                          <a:spcPts val="0"/>
                        </a:spcAft>
                      </a:pPr>
                      <a:r>
                        <a:rPr lang="en-US" sz="2400" b="0" dirty="0">
                          <a:effectLst/>
                        </a:rPr>
                        <a:t>228</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2201029187"/>
                  </a:ext>
                </a:extLst>
              </a:tr>
              <a:tr h="418549">
                <a:tc>
                  <a:txBody>
                    <a:bodyPr/>
                    <a:lstStyle/>
                    <a:p>
                      <a:pPr marL="0" marR="0" algn="ctr">
                        <a:lnSpc>
                          <a:spcPct val="107000"/>
                        </a:lnSpc>
                        <a:spcBef>
                          <a:spcPts val="0"/>
                        </a:spcBef>
                        <a:spcAft>
                          <a:spcPts val="0"/>
                        </a:spcAft>
                      </a:pPr>
                      <a:r>
                        <a:rPr lang="en-US" sz="2400" b="0" dirty="0">
                          <a:solidFill>
                            <a:srgbClr val="FF0000"/>
                          </a:solidFill>
                          <a:effectLst/>
                        </a:rPr>
                        <a:t>1,135</a:t>
                      </a:r>
                      <a:endParaRPr lang="en-US"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07000"/>
                        </a:lnSpc>
                        <a:spcBef>
                          <a:spcPts val="0"/>
                        </a:spcBef>
                        <a:spcAft>
                          <a:spcPts val="0"/>
                        </a:spcAft>
                      </a:pPr>
                      <a:r>
                        <a:rPr lang="en-US" sz="2400" dirty="0">
                          <a:effectLst/>
                        </a:rPr>
                        <a:t>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2124634407"/>
                  </a:ext>
                </a:extLst>
              </a:tr>
            </a:tbl>
          </a:graphicData>
        </a:graphic>
      </p:graphicFrame>
      <p:cxnSp>
        <p:nvCxnSpPr>
          <p:cNvPr id="6" name="Straight Connector 5">
            <a:extLst>
              <a:ext uri="{FF2B5EF4-FFF2-40B4-BE49-F238E27FC236}">
                <a16:creationId xmlns:a16="http://schemas.microsoft.com/office/drawing/2014/main" id="{F62B01BC-7767-49CF-BF5F-72E5EECE8843}"/>
              </a:ext>
            </a:extLst>
          </p:cNvPr>
          <p:cNvCxnSpPr>
            <a:cxnSpLocks/>
          </p:cNvCxnSpPr>
          <p:nvPr/>
        </p:nvCxnSpPr>
        <p:spPr>
          <a:xfrm>
            <a:off x="6252870" y="2590189"/>
            <a:ext cx="24377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A8A8C6-4F91-44DE-880C-ACF1A7E66CFE}"/>
              </a:ext>
            </a:extLst>
          </p:cNvPr>
          <p:cNvCxnSpPr>
            <a:cxnSpLocks/>
            <a:endCxn id="4" idx="2"/>
          </p:cNvCxnSpPr>
          <p:nvPr/>
        </p:nvCxnSpPr>
        <p:spPr>
          <a:xfrm flipH="1">
            <a:off x="7463839" y="2590189"/>
            <a:ext cx="7883" cy="217394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447DA2-C2DE-423A-B524-F68FA5AC9825}"/>
              </a:ext>
            </a:extLst>
          </p:cNvPr>
          <p:cNvSpPr txBox="1"/>
          <p:nvPr/>
        </p:nvSpPr>
        <p:spPr>
          <a:xfrm>
            <a:off x="345076" y="5283268"/>
            <a:ext cx="8485374" cy="523220"/>
          </a:xfrm>
          <a:prstGeom prst="rect">
            <a:avLst/>
          </a:prstGeom>
          <a:noFill/>
        </p:spPr>
        <p:txBody>
          <a:bodyPr wrap="square" rtlCol="0">
            <a:spAutoFit/>
          </a:bodyPr>
          <a:lstStyle/>
          <a:p>
            <a:r>
              <a:rPr lang="en-US" sz="2800" dirty="0">
                <a:solidFill>
                  <a:srgbClr val="000000"/>
                </a:solidFill>
              </a:rPr>
              <a:t>Many DPD graduates remain without a dietetic internship</a:t>
            </a:r>
          </a:p>
        </p:txBody>
      </p:sp>
    </p:spTree>
    <p:extLst>
      <p:ext uri="{BB962C8B-B14F-4D97-AF65-F5344CB8AC3E}">
        <p14:creationId xmlns:p14="http://schemas.microsoft.com/office/powerpoint/2010/main" val="1770134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hevron 20"/>
          <p:cNvSpPr/>
          <p:nvPr/>
        </p:nvSpPr>
        <p:spPr>
          <a:xfrm>
            <a:off x="266623" y="5143881"/>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Chevron 21"/>
          <p:cNvSpPr/>
          <p:nvPr/>
        </p:nvSpPr>
        <p:spPr>
          <a:xfrm>
            <a:off x="1993102"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Chevron 22"/>
          <p:cNvSpPr/>
          <p:nvPr/>
        </p:nvSpPr>
        <p:spPr>
          <a:xfrm>
            <a:off x="3719581" y="5143883"/>
            <a:ext cx="1726479" cy="705119"/>
          </a:xfrm>
          <a:prstGeom prst="chevron">
            <a:avLst>
              <a:gd name="adj" fmla="val 14384"/>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Chevron 23"/>
          <p:cNvSpPr/>
          <p:nvPr/>
        </p:nvSpPr>
        <p:spPr>
          <a:xfrm>
            <a:off x="5446060" y="5143883"/>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Chevron 24"/>
          <p:cNvSpPr/>
          <p:nvPr/>
        </p:nvSpPr>
        <p:spPr>
          <a:xfrm>
            <a:off x="7172539"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6" name="Oval 25">
            <a:hlinkClick r:id="rId4" action="ppaction://hlinksldjump"/>
          </p:cNvPr>
          <p:cNvSpPr/>
          <p:nvPr/>
        </p:nvSpPr>
        <p:spPr>
          <a:xfrm>
            <a:off x="615510"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hlinkClick r:id="" action="ppaction://noaction"/>
          </p:cNvPr>
          <p:cNvSpPr/>
          <p:nvPr/>
        </p:nvSpPr>
        <p:spPr>
          <a:xfrm>
            <a:off x="1307299"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hlinkClick r:id="rId4" action="ppaction://hlinksldjump"/>
          </p:cNvPr>
          <p:cNvSpPr/>
          <p:nvPr/>
        </p:nvSpPr>
        <p:spPr>
          <a:xfrm>
            <a:off x="2307943"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hlinkClick r:id="" action="ppaction://noaction"/>
          </p:cNvPr>
          <p:cNvSpPr/>
          <p:nvPr/>
        </p:nvSpPr>
        <p:spPr>
          <a:xfrm>
            <a:off x="4754268"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hlinkClick r:id="" action="ppaction://noaction"/>
          </p:cNvPr>
          <p:cNvSpPr/>
          <p:nvPr/>
        </p:nvSpPr>
        <p:spPr>
          <a:xfrm>
            <a:off x="5966397"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 action="ppaction://noaction"/>
          </p:cNvPr>
          <p:cNvSpPr/>
          <p:nvPr/>
        </p:nvSpPr>
        <p:spPr>
          <a:xfrm>
            <a:off x="7943114"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8"/>
          <p:cNvSpPr>
            <a:spLocks noGrp="1"/>
          </p:cNvSpPr>
          <p:nvPr>
            <p:ph type="title"/>
          </p:nvPr>
        </p:nvSpPr>
        <p:spPr>
          <a:xfrm>
            <a:off x="909448" y="2257034"/>
            <a:ext cx="7126330" cy="706391"/>
          </a:xfrm>
        </p:spPr>
        <p:txBody>
          <a:bodyPr>
            <a:noAutofit/>
          </a:bodyPr>
          <a:lstStyle/>
          <a:p>
            <a:pPr algn="ctr">
              <a:lnSpc>
                <a:spcPct val="150000"/>
              </a:lnSpc>
            </a:pPr>
            <a:r>
              <a:rPr lang="en-US" sz="3600" b="1" dirty="0">
                <a:solidFill>
                  <a:schemeClr val="tx2">
                    <a:lumMod val="50000"/>
                  </a:schemeClr>
                </a:solidFill>
                <a:latin typeface="+mn-lt"/>
              </a:rPr>
              <a:t>Options Specific to </a:t>
            </a:r>
            <a:br>
              <a:rPr lang="en-US" sz="3600" b="1" dirty="0">
                <a:solidFill>
                  <a:schemeClr val="tx2">
                    <a:lumMod val="50000"/>
                  </a:schemeClr>
                </a:solidFill>
                <a:latin typeface="+mn-lt"/>
              </a:rPr>
            </a:br>
            <a:r>
              <a:rPr lang="en-US" sz="3600" b="1" dirty="0">
                <a:solidFill>
                  <a:schemeClr val="tx2">
                    <a:lumMod val="50000"/>
                  </a:schemeClr>
                </a:solidFill>
                <a:latin typeface="+mn-lt"/>
              </a:rPr>
              <a:t>Free Standing Dietetic Internships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68" y="6039768"/>
            <a:ext cx="1518548" cy="656303"/>
          </a:xfrm>
          <a:prstGeom prst="rect">
            <a:avLst/>
          </a:prstGeom>
        </p:spPr>
      </p:pic>
    </p:spTree>
    <p:custDataLst>
      <p:tags r:id="rId1"/>
    </p:custDataLst>
    <p:extLst>
      <p:ext uri="{BB962C8B-B14F-4D97-AF65-F5344CB8AC3E}">
        <p14:creationId xmlns:p14="http://schemas.microsoft.com/office/powerpoint/2010/main" val="4247640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D214447-BB8F-4AF2-BE6F-46E457C77448}"/>
              </a:ext>
            </a:extLst>
          </p:cNvPr>
          <p:cNvSpPr txBox="1">
            <a:spLocks/>
          </p:cNvSpPr>
          <p:nvPr/>
        </p:nvSpPr>
        <p:spPr>
          <a:xfrm>
            <a:off x="3836026" y="660485"/>
            <a:ext cx="4948432" cy="4873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sz="5200" kern="1200" dirty="0">
                <a:solidFill>
                  <a:schemeClr val="tx1"/>
                </a:solidFill>
                <a:latin typeface="+mj-lt"/>
                <a:ea typeface="+mj-ea"/>
                <a:cs typeface="+mj-cs"/>
              </a:rPr>
            </a:br>
            <a:br>
              <a:rPr lang="en-US" sz="5200" kern="1200" dirty="0">
                <a:solidFill>
                  <a:schemeClr val="tx1"/>
                </a:solidFill>
                <a:latin typeface="+mj-lt"/>
                <a:ea typeface="+mj-ea"/>
                <a:cs typeface="+mj-cs"/>
              </a:rPr>
            </a:br>
            <a:r>
              <a:rPr lang="en-US" dirty="0">
                <a:solidFill>
                  <a:schemeClr val="tx2">
                    <a:lumMod val="50000"/>
                  </a:schemeClr>
                </a:solidFill>
                <a:latin typeface="+mn-lt"/>
                <a:cs typeface="Segoe UI" panose="020B0502040204020203" pitchFamily="34" charset="0"/>
              </a:rPr>
              <a:t>Cheryl Bacon </a:t>
            </a:r>
          </a:p>
          <a:p>
            <a:pPr>
              <a:spcAft>
                <a:spcPts val="600"/>
              </a:spcAft>
            </a:pPr>
            <a:r>
              <a:rPr lang="en-US" dirty="0">
                <a:solidFill>
                  <a:schemeClr val="tx1"/>
                </a:solidFill>
                <a:latin typeface="+mn-lt"/>
              </a:rPr>
              <a:t>MS, RD, LDN, FAND</a:t>
            </a:r>
          </a:p>
          <a:p>
            <a:pPr>
              <a:spcAft>
                <a:spcPts val="600"/>
              </a:spcAft>
            </a:pPr>
            <a:endParaRPr lang="en-US" dirty="0">
              <a:solidFill>
                <a:schemeClr val="tx1"/>
              </a:solidFill>
              <a:latin typeface="+mn-lt"/>
            </a:endParaRPr>
          </a:p>
          <a:p>
            <a:pPr>
              <a:spcAft>
                <a:spcPts val="600"/>
              </a:spcAft>
            </a:pPr>
            <a:r>
              <a:rPr lang="en-US" kern="1200" dirty="0">
                <a:solidFill>
                  <a:schemeClr val="tx1"/>
                </a:solidFill>
                <a:latin typeface="+mn-lt"/>
                <a:ea typeface="+mj-ea"/>
                <a:cs typeface="+mj-cs"/>
              </a:rPr>
              <a:t>Vice Chair, </a:t>
            </a:r>
          </a:p>
          <a:p>
            <a:pPr>
              <a:spcAft>
                <a:spcPts val="600"/>
              </a:spcAft>
            </a:pPr>
            <a:r>
              <a:rPr lang="en-US" kern="1200" dirty="0">
                <a:solidFill>
                  <a:schemeClr val="tx1"/>
                </a:solidFill>
                <a:latin typeface="+mn-lt"/>
                <a:ea typeface="+mj-ea"/>
                <a:cs typeface="+mj-cs"/>
              </a:rPr>
              <a:t>ACEND Board</a:t>
            </a:r>
          </a:p>
        </p:txBody>
      </p:sp>
      <p:sp>
        <p:nvSpPr>
          <p:cNvPr id="4" name="AutoShape 2">
            <a:extLst>
              <a:ext uri="{FF2B5EF4-FFF2-40B4-BE49-F238E27FC236}">
                <a16:creationId xmlns:a16="http://schemas.microsoft.com/office/drawing/2014/main" id="{AC5BCFB5-91BA-406B-B880-ED3BE0C384E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05EEADE-B783-48B1-A372-A2AB115D63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4485"/>
          <a:stretch/>
        </p:blipFill>
        <p:spPr>
          <a:xfrm>
            <a:off x="737071" y="1534496"/>
            <a:ext cx="2434863" cy="3484205"/>
          </a:xfrm>
          <a:prstGeom prst="rect">
            <a:avLst/>
          </a:prstGeom>
        </p:spPr>
      </p:pic>
      <p:sp>
        <p:nvSpPr>
          <p:cNvPr id="7" name="Rectangle 6">
            <a:extLst>
              <a:ext uri="{FF2B5EF4-FFF2-40B4-BE49-F238E27FC236}">
                <a16:creationId xmlns:a16="http://schemas.microsoft.com/office/drawing/2014/main" id="{1786715D-E534-473C-B43D-437BC8A0C51D}"/>
              </a:ext>
            </a:extLst>
          </p:cNvPr>
          <p:cNvSpPr/>
          <p:nvPr/>
        </p:nvSpPr>
        <p:spPr>
          <a:xfrm>
            <a:off x="3531476" y="0"/>
            <a:ext cx="5612524" cy="6858000"/>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8">
            <a:extLst>
              <a:ext uri="{FF2B5EF4-FFF2-40B4-BE49-F238E27FC236}">
                <a16:creationId xmlns:a16="http://schemas.microsoft.com/office/drawing/2014/main" id="{2405DBB9-3593-4FC9-B296-69D143BA2E76}"/>
              </a:ext>
            </a:extLst>
          </p:cNvPr>
          <p:cNvSpPr txBox="1">
            <a:spLocks/>
          </p:cNvSpPr>
          <p:nvPr/>
        </p:nvSpPr>
        <p:spPr>
          <a:xfrm>
            <a:off x="5059971" y="1783959"/>
            <a:ext cx="3483937" cy="28891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sz="3300" dirty="0"/>
            </a:br>
            <a:br>
              <a:rPr lang="en-US" sz="3300" dirty="0"/>
            </a:br>
            <a:r>
              <a:rPr lang="en-US" sz="3300" dirty="0"/>
              <a:t>Rayane AbuSabha, PhD, RD </a:t>
            </a:r>
            <a:br>
              <a:rPr lang="en-US" sz="3300" dirty="0"/>
            </a:br>
            <a:r>
              <a:rPr lang="en-US" sz="3300" dirty="0"/>
              <a:t>ACEND Executive Director</a:t>
            </a:r>
          </a:p>
        </p:txBody>
      </p:sp>
    </p:spTree>
    <p:extLst>
      <p:ext uri="{BB962C8B-B14F-4D97-AF65-F5344CB8AC3E}">
        <p14:creationId xmlns:p14="http://schemas.microsoft.com/office/powerpoint/2010/main" val="3581763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8" y="2"/>
            <a:ext cx="8434446" cy="941855"/>
          </a:xfrm>
        </p:spPr>
        <p:txBody>
          <a:bodyPr>
            <a:normAutofit/>
          </a:bodyPr>
          <a:lstStyle/>
          <a:p>
            <a:r>
              <a:rPr lang="en-US" sz="3200" b="1" dirty="0">
                <a:solidFill>
                  <a:schemeClr val="tx2">
                    <a:lumMod val="50000"/>
                  </a:schemeClr>
                </a:solidFill>
              </a:rPr>
              <a:t>Possible Options for Dietetic Internships</a:t>
            </a:r>
          </a:p>
        </p:txBody>
      </p:sp>
      <p:graphicFrame>
        <p:nvGraphicFramePr>
          <p:cNvPr id="6" name="Diagram 5"/>
          <p:cNvGraphicFramePr/>
          <p:nvPr>
            <p:extLst>
              <p:ext uri="{D42A27DB-BD31-4B8C-83A1-F6EECF244321}">
                <p14:modId xmlns:p14="http://schemas.microsoft.com/office/powerpoint/2010/main" val="1689999568"/>
              </p:ext>
            </p:extLst>
          </p:nvPr>
        </p:nvGraphicFramePr>
        <p:xfrm>
          <a:off x="1165920" y="1502706"/>
          <a:ext cx="6996772" cy="522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5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3"/>
            <a:ext cx="8586439" cy="941855"/>
          </a:xfrm>
        </p:spPr>
        <p:txBody>
          <a:bodyPr>
            <a:normAutofit/>
          </a:bodyPr>
          <a:lstStyle/>
          <a:p>
            <a:r>
              <a:rPr lang="en-US" sz="2800" dirty="0">
                <a:solidFill>
                  <a:schemeClr val="tx1"/>
                </a:solidFill>
              </a:rPr>
              <a:t>Option 1: Only Admit Interns who Completed their Graduate Degree</a:t>
            </a:r>
          </a:p>
        </p:txBody>
      </p:sp>
      <p:graphicFrame>
        <p:nvGraphicFramePr>
          <p:cNvPr id="4" name="Diagram 3"/>
          <p:cNvGraphicFramePr/>
          <p:nvPr>
            <p:extLst>
              <p:ext uri="{D42A27DB-BD31-4B8C-83A1-F6EECF244321}">
                <p14:modId xmlns:p14="http://schemas.microsoft.com/office/powerpoint/2010/main" val="2288382487"/>
              </p:ext>
            </p:extLst>
          </p:nvPr>
        </p:nvGraphicFramePr>
        <p:xfrm>
          <a:off x="1212116" y="1594625"/>
          <a:ext cx="6231560" cy="478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43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Option 1: Only Admit Interns who Completed their Graduate Degree</a:t>
            </a:r>
          </a:p>
        </p:txBody>
      </p:sp>
      <p:sp>
        <p:nvSpPr>
          <p:cNvPr id="4" name="Content Placeholder 3"/>
          <p:cNvSpPr>
            <a:spLocks noGrp="1"/>
          </p:cNvSpPr>
          <p:nvPr>
            <p:ph sz="quarter" idx="11"/>
          </p:nvPr>
        </p:nvSpPr>
        <p:spPr>
          <a:xfrm>
            <a:off x="234176" y="1879698"/>
            <a:ext cx="3415990" cy="4554557"/>
          </a:xfrm>
        </p:spPr>
        <p:txBody>
          <a:bodyPr>
            <a:normAutofit/>
          </a:bodyPr>
          <a:lstStyle/>
          <a:p>
            <a:r>
              <a:rPr lang="en-US" sz="2800" dirty="0">
                <a:solidFill>
                  <a:schemeClr val="tx2">
                    <a:lumMod val="50000"/>
                  </a:schemeClr>
                </a:solidFill>
                <a:latin typeface="+mn-lt"/>
              </a:rPr>
              <a:t>Dietetic internship stays the same but requires a graduate degree for admission into the program</a:t>
            </a:r>
          </a:p>
        </p:txBody>
      </p:sp>
      <p:graphicFrame>
        <p:nvGraphicFramePr>
          <p:cNvPr id="5" name="Diagram 4"/>
          <p:cNvGraphicFramePr/>
          <p:nvPr>
            <p:extLst>
              <p:ext uri="{D42A27DB-BD31-4B8C-83A1-F6EECF244321}">
                <p14:modId xmlns:p14="http://schemas.microsoft.com/office/powerpoint/2010/main" val="3758980968"/>
              </p:ext>
            </p:extLst>
          </p:nvPr>
        </p:nvGraphicFramePr>
        <p:xfrm>
          <a:off x="4345236" y="1750741"/>
          <a:ext cx="4607197" cy="4549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135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66991C3-7A07-4CF4-89BC-4B59D2EC5DDB}"/>
              </a:ext>
            </a:extLst>
          </p:cNvPr>
          <p:cNvPicPr>
            <a:picLocks noChangeAspect="1"/>
          </p:cNvPicPr>
          <p:nvPr/>
        </p:nvPicPr>
        <p:blipFill rotWithShape="1">
          <a:blip r:embed="rId3">
            <a:extLst>
              <a:ext uri="{28A0092B-C50C-407E-A947-70E740481C1C}">
                <a14:useLocalDpi xmlns:a14="http://schemas.microsoft.com/office/drawing/2010/main" val="0"/>
              </a:ext>
            </a:extLst>
          </a:blip>
          <a:srcRect l="11317" r="-1" b="-1"/>
          <a:stretch/>
        </p:blipFill>
        <p:spPr>
          <a:xfrm>
            <a:off x="20" y="1282"/>
            <a:ext cx="9143980" cy="6856718"/>
          </a:xfrm>
          <a:prstGeom prst="rect">
            <a:avLst/>
          </a:prstGeom>
        </p:spPr>
      </p:pic>
      <p:sp>
        <p:nvSpPr>
          <p:cNvPr id="3" name="TextBox 2">
            <a:extLst>
              <a:ext uri="{FF2B5EF4-FFF2-40B4-BE49-F238E27FC236}">
                <a16:creationId xmlns:a16="http://schemas.microsoft.com/office/drawing/2014/main" id="{4D55905C-231E-4A54-971B-CB0453443474}"/>
              </a:ext>
            </a:extLst>
          </p:cNvPr>
          <p:cNvSpPr txBox="1"/>
          <p:nvPr/>
        </p:nvSpPr>
        <p:spPr>
          <a:xfrm>
            <a:off x="721931" y="3429000"/>
            <a:ext cx="3582056" cy="646331"/>
          </a:xfrm>
          <a:prstGeom prst="rect">
            <a:avLst/>
          </a:prstGeom>
          <a:noFill/>
        </p:spPr>
        <p:txBody>
          <a:bodyPr wrap="square" rtlCol="0">
            <a:spAutoFit/>
          </a:bodyPr>
          <a:lstStyle/>
          <a:p>
            <a:r>
              <a:rPr lang="en-US" sz="3600" b="1" dirty="0">
                <a:solidFill>
                  <a:srgbClr val="FF0000"/>
                </a:solidFill>
              </a:rPr>
              <a:t>Graduate</a:t>
            </a:r>
            <a:r>
              <a:rPr lang="en-US" sz="3200" b="1" dirty="0">
                <a:solidFill>
                  <a:srgbClr val="FF0000"/>
                </a:solidFill>
              </a:rPr>
              <a:t> </a:t>
            </a:r>
            <a:r>
              <a:rPr lang="en-US" sz="3600" b="1" dirty="0">
                <a:solidFill>
                  <a:srgbClr val="FF0000"/>
                </a:solidFill>
              </a:rPr>
              <a:t>Degree</a:t>
            </a:r>
            <a:endParaRPr lang="en-US" sz="3200" b="1" dirty="0">
              <a:solidFill>
                <a:srgbClr val="FF0000"/>
              </a:solidFill>
            </a:endParaRPr>
          </a:p>
        </p:txBody>
      </p:sp>
      <p:sp>
        <p:nvSpPr>
          <p:cNvPr id="6" name="TextBox 5">
            <a:extLst>
              <a:ext uri="{FF2B5EF4-FFF2-40B4-BE49-F238E27FC236}">
                <a16:creationId xmlns:a16="http://schemas.microsoft.com/office/drawing/2014/main" id="{9D7F4DE9-A25A-47F9-AF66-E3749F192D03}"/>
              </a:ext>
            </a:extLst>
          </p:cNvPr>
          <p:cNvSpPr txBox="1"/>
          <p:nvPr/>
        </p:nvSpPr>
        <p:spPr>
          <a:xfrm>
            <a:off x="4460499" y="6487386"/>
            <a:ext cx="4682358" cy="369332"/>
          </a:xfrm>
          <a:prstGeom prst="rect">
            <a:avLst/>
          </a:prstGeom>
          <a:noFill/>
        </p:spPr>
        <p:txBody>
          <a:bodyPr wrap="square">
            <a:spAutoFit/>
          </a:bodyPr>
          <a:lstStyle/>
          <a:p>
            <a:r>
              <a:rPr lang="en-US" i="1" dirty="0"/>
              <a:t>CC: https://unsplash.com/photos/7iSEHWsxPLw</a:t>
            </a:r>
          </a:p>
        </p:txBody>
      </p:sp>
    </p:spTree>
    <p:extLst>
      <p:ext uri="{BB962C8B-B14F-4D97-AF65-F5344CB8AC3E}">
        <p14:creationId xmlns:p14="http://schemas.microsoft.com/office/powerpoint/2010/main" val="3151512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Option 1: Only Admit Interns who Completed their Graduate Degree</a:t>
            </a:r>
          </a:p>
        </p:txBody>
      </p:sp>
      <p:sp>
        <p:nvSpPr>
          <p:cNvPr id="6" name="Text Placeholder 2"/>
          <p:cNvSpPr>
            <a:spLocks noGrp="1"/>
          </p:cNvSpPr>
          <p:nvPr>
            <p:ph type="body" sz="quarter" idx="10"/>
          </p:nvPr>
        </p:nvSpPr>
        <p:spPr>
          <a:xfrm>
            <a:off x="256478" y="941858"/>
            <a:ext cx="6190446" cy="571499"/>
          </a:xfrm>
        </p:spPr>
        <p:txBody>
          <a:bodyPr/>
          <a:lstStyle/>
          <a:p>
            <a:r>
              <a:rPr lang="en-US" sz="3200" dirty="0"/>
              <a:t>Possible Routes</a:t>
            </a:r>
          </a:p>
        </p:txBody>
      </p:sp>
      <p:sp>
        <p:nvSpPr>
          <p:cNvPr id="8" name="Rounded Rectangle 7"/>
          <p:cNvSpPr/>
          <p:nvPr/>
        </p:nvSpPr>
        <p:spPr>
          <a:xfrm>
            <a:off x="1241504" y="1562233"/>
            <a:ext cx="1551990" cy="78428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DPD/FDE</a:t>
            </a:r>
          </a:p>
        </p:txBody>
      </p:sp>
      <p:sp>
        <p:nvSpPr>
          <p:cNvPr id="9" name="Rounded Rectangle 8"/>
          <p:cNvSpPr/>
          <p:nvPr/>
        </p:nvSpPr>
        <p:spPr>
          <a:xfrm>
            <a:off x="1227188" y="2779676"/>
            <a:ext cx="1551990" cy="80209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Graduate degree</a:t>
            </a:r>
          </a:p>
        </p:txBody>
      </p:sp>
      <p:sp>
        <p:nvSpPr>
          <p:cNvPr id="10" name="Plus 9"/>
          <p:cNvSpPr/>
          <p:nvPr/>
        </p:nvSpPr>
        <p:spPr>
          <a:xfrm>
            <a:off x="1865123" y="2436987"/>
            <a:ext cx="276121" cy="2756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p:cNvSpPr/>
          <p:nvPr/>
        </p:nvSpPr>
        <p:spPr>
          <a:xfrm>
            <a:off x="3670338" y="2408232"/>
            <a:ext cx="80342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or</a:t>
            </a:r>
          </a:p>
        </p:txBody>
      </p:sp>
      <p:cxnSp>
        <p:nvCxnSpPr>
          <p:cNvPr id="18" name="Elbow Connector 17"/>
          <p:cNvCxnSpPr>
            <a:endCxn id="22" idx="3"/>
          </p:cNvCxnSpPr>
          <p:nvPr/>
        </p:nvCxnSpPr>
        <p:spPr>
          <a:xfrm rot="10800000" flipV="1">
            <a:off x="4974985" y="3563017"/>
            <a:ext cx="1048893" cy="613073"/>
          </a:xfrm>
          <a:prstGeom prst="bentConnector3">
            <a:avLst>
              <a:gd name="adj1" fmla="val 3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Rounded Rectangle 10"/>
          <p:cNvSpPr/>
          <p:nvPr/>
        </p:nvSpPr>
        <p:spPr>
          <a:xfrm>
            <a:off x="5128408" y="1559890"/>
            <a:ext cx="1662685" cy="202188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DPD/FDE resulting in a graduate degree</a:t>
            </a:r>
          </a:p>
        </p:txBody>
      </p:sp>
      <p:cxnSp>
        <p:nvCxnSpPr>
          <p:cNvPr id="17" name="Elbow Connector 16"/>
          <p:cNvCxnSpPr>
            <a:stCxn id="9" idx="2"/>
            <a:endCxn id="22" idx="1"/>
          </p:cNvCxnSpPr>
          <p:nvPr/>
        </p:nvCxnSpPr>
        <p:spPr>
          <a:xfrm rot="16200000" flipH="1">
            <a:off x="2283099" y="3301855"/>
            <a:ext cx="594320" cy="1154152"/>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2" name="Rounded Rectangle 21"/>
          <p:cNvSpPr/>
          <p:nvPr/>
        </p:nvSpPr>
        <p:spPr>
          <a:xfrm>
            <a:off x="3157335" y="3705416"/>
            <a:ext cx="1817649" cy="9413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Dietetic Internship</a:t>
            </a:r>
          </a:p>
        </p:txBody>
      </p:sp>
      <p:sp>
        <p:nvSpPr>
          <p:cNvPr id="24" name="Rounded Rectangle 23"/>
          <p:cNvSpPr/>
          <p:nvPr/>
        </p:nvSpPr>
        <p:spPr>
          <a:xfrm>
            <a:off x="2622415" y="4988655"/>
            <a:ext cx="2877016" cy="6427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Verification Statement</a:t>
            </a:r>
          </a:p>
        </p:txBody>
      </p:sp>
      <p:sp>
        <p:nvSpPr>
          <p:cNvPr id="25" name="Rounded Rectangle 24"/>
          <p:cNvSpPr/>
          <p:nvPr/>
        </p:nvSpPr>
        <p:spPr>
          <a:xfrm>
            <a:off x="2622415" y="6046762"/>
            <a:ext cx="2877016" cy="642776"/>
          </a:xfrm>
          <a:prstGeom prst="roundRect">
            <a:avLst/>
          </a:prstGeom>
          <a:solidFill>
            <a:srgbClr val="80008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t>RDN Exam</a:t>
            </a:r>
          </a:p>
        </p:txBody>
      </p:sp>
      <p:cxnSp>
        <p:nvCxnSpPr>
          <p:cNvPr id="31" name="Straight Arrow Connector 30"/>
          <p:cNvCxnSpPr/>
          <p:nvPr/>
        </p:nvCxnSpPr>
        <p:spPr>
          <a:xfrm>
            <a:off x="4006518" y="5631431"/>
            <a:ext cx="0" cy="43207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4006518" y="4646765"/>
            <a:ext cx="0" cy="35191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5438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Option 1: Only Admit Interns who Completed their Graduate Degree</a:t>
            </a:r>
          </a:p>
        </p:txBody>
      </p:sp>
      <p:sp>
        <p:nvSpPr>
          <p:cNvPr id="4" name="Content Placeholder 3"/>
          <p:cNvSpPr>
            <a:spLocks noGrp="1"/>
          </p:cNvSpPr>
          <p:nvPr>
            <p:ph sz="quarter" idx="11"/>
          </p:nvPr>
        </p:nvSpPr>
        <p:spPr>
          <a:xfrm>
            <a:off x="154474" y="1737160"/>
            <a:ext cx="3852044" cy="4554557"/>
          </a:xfrm>
        </p:spPr>
        <p:txBody>
          <a:bodyPr>
            <a:normAutofit/>
          </a:bodyPr>
          <a:lstStyle/>
          <a:p>
            <a:r>
              <a:rPr lang="en-US" sz="2800" b="1" dirty="0">
                <a:solidFill>
                  <a:schemeClr val="tx2">
                    <a:lumMod val="50000"/>
                  </a:schemeClr>
                </a:solidFill>
                <a:latin typeface="+mn-lt"/>
              </a:rPr>
              <a:t>Opportunities: </a:t>
            </a:r>
          </a:p>
          <a:p>
            <a:pPr lvl="1"/>
            <a:r>
              <a:rPr lang="en-US" sz="2400" dirty="0">
                <a:solidFill>
                  <a:schemeClr val="tx2">
                    <a:lumMod val="50000"/>
                  </a:schemeClr>
                </a:solidFill>
                <a:latin typeface="+mn-lt"/>
              </a:rPr>
              <a:t>Less work for the program</a:t>
            </a:r>
          </a:p>
          <a:p>
            <a:pPr lvl="1"/>
            <a:r>
              <a:rPr lang="en-US" sz="2400" dirty="0">
                <a:solidFill>
                  <a:schemeClr val="tx2">
                    <a:lumMod val="50000"/>
                  </a:schemeClr>
                </a:solidFill>
                <a:latin typeface="+mn-lt"/>
              </a:rPr>
              <a:t>Graduates can take RDN exam immediately </a:t>
            </a:r>
          </a:p>
          <a:p>
            <a:r>
              <a:rPr lang="en-US" sz="2800" b="1" dirty="0">
                <a:solidFill>
                  <a:schemeClr val="tx2">
                    <a:lumMod val="50000"/>
                  </a:schemeClr>
                </a:solidFill>
                <a:latin typeface="+mn-lt"/>
              </a:rPr>
              <a:t>Possible Challenges:</a:t>
            </a:r>
          </a:p>
          <a:p>
            <a:pPr lvl="1"/>
            <a:r>
              <a:rPr lang="en-US" sz="2400" dirty="0">
                <a:solidFill>
                  <a:schemeClr val="tx2">
                    <a:lumMod val="50000"/>
                  </a:schemeClr>
                </a:solidFill>
                <a:latin typeface="+mn-lt"/>
              </a:rPr>
              <a:t>Smaller pool of applicants</a:t>
            </a:r>
          </a:p>
        </p:txBody>
      </p:sp>
      <p:graphicFrame>
        <p:nvGraphicFramePr>
          <p:cNvPr id="3" name="Diagram 2">
            <a:extLst>
              <a:ext uri="{FF2B5EF4-FFF2-40B4-BE49-F238E27FC236}">
                <a16:creationId xmlns:a16="http://schemas.microsoft.com/office/drawing/2014/main" id="{50B72A19-C4BA-4FC5-B689-C3EA1D488A86}"/>
              </a:ext>
            </a:extLst>
          </p:cNvPr>
          <p:cNvGraphicFramePr/>
          <p:nvPr>
            <p:extLst>
              <p:ext uri="{D42A27DB-BD31-4B8C-83A1-F6EECF244321}">
                <p14:modId xmlns:p14="http://schemas.microsoft.com/office/powerpoint/2010/main" val="2026070619"/>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933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4" y="3"/>
            <a:ext cx="8891326" cy="941855"/>
          </a:xfrm>
        </p:spPr>
        <p:txBody>
          <a:bodyPr>
            <a:normAutofit/>
          </a:bodyPr>
          <a:lstStyle/>
          <a:p>
            <a:r>
              <a:rPr lang="en-US" sz="2800" dirty="0">
                <a:solidFill>
                  <a:schemeClr val="tx1"/>
                </a:solidFill>
              </a:rPr>
              <a:t>Option 2: Submit Change to Combine with a Graduate Degree (Become a graduate degree/DI)</a:t>
            </a:r>
          </a:p>
        </p:txBody>
      </p:sp>
      <p:grpSp>
        <p:nvGrpSpPr>
          <p:cNvPr id="9" name="Group 8">
            <a:extLst>
              <a:ext uri="{FF2B5EF4-FFF2-40B4-BE49-F238E27FC236}">
                <a16:creationId xmlns:a16="http://schemas.microsoft.com/office/drawing/2014/main" id="{79247FCA-0328-4F70-A94F-22B2D71E355A}"/>
              </a:ext>
            </a:extLst>
          </p:cNvPr>
          <p:cNvGrpSpPr/>
          <p:nvPr/>
        </p:nvGrpSpPr>
        <p:grpSpPr>
          <a:xfrm>
            <a:off x="-3809592" y="813696"/>
            <a:ext cx="11655892" cy="6440325"/>
            <a:chOff x="-3809592" y="813696"/>
            <a:chExt cx="11655892" cy="6440325"/>
          </a:xfrm>
        </p:grpSpPr>
        <p:sp>
          <p:nvSpPr>
            <p:cNvPr id="10" name="Block Arc 9">
              <a:extLst>
                <a:ext uri="{FF2B5EF4-FFF2-40B4-BE49-F238E27FC236}">
                  <a16:creationId xmlns:a16="http://schemas.microsoft.com/office/drawing/2014/main" id="{DA9A96F6-89CE-45E9-8A57-A53BA28DC169}"/>
                </a:ext>
              </a:extLst>
            </p:cNvPr>
            <p:cNvSpPr/>
            <p:nvPr/>
          </p:nvSpPr>
          <p:spPr>
            <a:xfrm>
              <a:off x="-3809592" y="813696"/>
              <a:ext cx="6440325" cy="6440325"/>
            </a:xfrm>
            <a:prstGeom prst="blockArc">
              <a:avLst>
                <a:gd name="adj1" fmla="val 18900000"/>
                <a:gd name="adj2" fmla="val 2700000"/>
                <a:gd name="adj3" fmla="val 335"/>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6BC64B83-F15E-4429-B024-861E628AD860}"/>
                </a:ext>
              </a:extLst>
            </p:cNvPr>
            <p:cNvSpPr/>
            <p:nvPr/>
          </p:nvSpPr>
          <p:spPr>
            <a:xfrm>
              <a:off x="2212849" y="1882018"/>
              <a:ext cx="5624964" cy="735951"/>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70000"/>
                </a:lnSpc>
                <a:spcBef>
                  <a:spcPct val="0"/>
                </a:spcBef>
                <a:spcAft>
                  <a:spcPct val="35000"/>
                </a:spcAft>
                <a:buNone/>
              </a:pPr>
              <a:r>
                <a:rPr lang="en-US" sz="2400" b="0" kern="1200" dirty="0">
                  <a:solidFill>
                    <a:schemeClr val="accent4">
                      <a:lumMod val="20000"/>
                      <a:lumOff val="80000"/>
                    </a:schemeClr>
                  </a:solidFill>
                </a:rPr>
                <a:t>Only admit students with a </a:t>
              </a:r>
              <a:r>
                <a:rPr lang="en-US" sz="2400" b="0" kern="1200">
                  <a:solidFill>
                    <a:schemeClr val="accent4">
                      <a:lumMod val="20000"/>
                      <a:lumOff val="80000"/>
                    </a:schemeClr>
                  </a:solidFill>
                </a:rPr>
                <a:t>graduate degree</a:t>
              </a:r>
              <a:endParaRPr lang="en-US" sz="2400" b="0" kern="1200" dirty="0">
                <a:solidFill>
                  <a:schemeClr val="accent4">
                    <a:lumMod val="20000"/>
                    <a:lumOff val="80000"/>
                  </a:schemeClr>
                </a:solidFill>
              </a:endParaRPr>
            </a:p>
          </p:txBody>
        </p:sp>
        <p:sp>
          <p:nvSpPr>
            <p:cNvPr id="13" name="Freeform: Shape 12">
              <a:extLst>
                <a:ext uri="{FF2B5EF4-FFF2-40B4-BE49-F238E27FC236}">
                  <a16:creationId xmlns:a16="http://schemas.microsoft.com/office/drawing/2014/main" id="{E457D137-8F4C-46BA-A088-A2CE67D07F01}"/>
                </a:ext>
              </a:extLst>
            </p:cNvPr>
            <p:cNvSpPr/>
            <p:nvPr/>
          </p:nvSpPr>
          <p:spPr>
            <a:xfrm>
              <a:off x="2479066" y="2916622"/>
              <a:ext cx="5367234" cy="1024760"/>
            </a:xfrm>
            <a:custGeom>
              <a:avLst/>
              <a:gdLst>
                <a:gd name="connsiteX0" fmla="*/ 0 w 5367234"/>
                <a:gd name="connsiteY0" fmla="*/ 0 h 1024760"/>
                <a:gd name="connsiteX1" fmla="*/ 5367234 w 5367234"/>
                <a:gd name="connsiteY1" fmla="*/ 0 h 1024760"/>
                <a:gd name="connsiteX2" fmla="*/ 5367234 w 5367234"/>
                <a:gd name="connsiteY2" fmla="*/ 1024760 h 1024760"/>
                <a:gd name="connsiteX3" fmla="*/ 0 w 5367234"/>
                <a:gd name="connsiteY3" fmla="*/ 1024760 h 1024760"/>
                <a:gd name="connsiteX4" fmla="*/ 0 w 5367234"/>
                <a:gd name="connsiteY4" fmla="*/ 0 h 10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234" h="1024760">
                  <a:moveTo>
                    <a:pt x="0" y="0"/>
                  </a:moveTo>
                  <a:lnTo>
                    <a:pt x="5367234" y="0"/>
                  </a:lnTo>
                  <a:lnTo>
                    <a:pt x="5367234" y="1024760"/>
                  </a:lnTo>
                  <a:lnTo>
                    <a:pt x="0" y="102476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spcFirstLastPara="0" vert="horz" wrap="square" lIns="584161" tIns="60960" rIns="60960" bIns="60960" numCol="1" spcCol="1270" anchor="ctr" anchorCtr="0">
              <a:noAutofit/>
            </a:bodyPr>
            <a:lstStyle/>
            <a:p>
              <a:pPr lvl="0" algn="ctr" defTabSz="1066800">
                <a:lnSpc>
                  <a:spcPct val="70000"/>
                </a:lnSpc>
                <a:spcBef>
                  <a:spcPct val="0"/>
                </a:spcBef>
                <a:spcAft>
                  <a:spcPct val="35000"/>
                </a:spcAft>
                <a:buNone/>
              </a:pPr>
              <a:r>
                <a:rPr lang="en-US" sz="3600" kern="1200" dirty="0">
                  <a:solidFill>
                    <a:schemeClr val="bg1"/>
                  </a:solidFill>
                </a:rPr>
                <a:t>Combine with a graduate degree (Grad degree/DI)</a:t>
              </a:r>
            </a:p>
          </p:txBody>
        </p:sp>
        <p:sp>
          <p:nvSpPr>
            <p:cNvPr id="14" name="Oval 13">
              <a:extLst>
                <a:ext uri="{FF2B5EF4-FFF2-40B4-BE49-F238E27FC236}">
                  <a16:creationId xmlns:a16="http://schemas.microsoft.com/office/drawing/2014/main" id="{D5242C56-D822-4B7C-B827-AE3E9E560D2A}"/>
                </a:ext>
              </a:extLst>
            </p:cNvPr>
            <p:cNvSpPr/>
            <p:nvPr/>
          </p:nvSpPr>
          <p:spPr>
            <a:xfrm>
              <a:off x="1849473" y="1823067"/>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451115"/>
                <a:satOff val="-3409"/>
                <a:lumOff val="-1307"/>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67A6787F-DB35-4A12-84D8-B3BD544A8CC8}"/>
                </a:ext>
              </a:extLst>
            </p:cNvPr>
            <p:cNvSpPr/>
            <p:nvPr/>
          </p:nvSpPr>
          <p:spPr>
            <a:xfrm>
              <a:off x="2561170" y="4217941"/>
              <a:ext cx="5203027" cy="735951"/>
            </a:xfrm>
            <a:custGeom>
              <a:avLst/>
              <a:gdLst>
                <a:gd name="connsiteX0" fmla="*/ 0 w 5203027"/>
                <a:gd name="connsiteY0" fmla="*/ 0 h 735951"/>
                <a:gd name="connsiteX1" fmla="*/ 5203027 w 5203027"/>
                <a:gd name="connsiteY1" fmla="*/ 0 h 735951"/>
                <a:gd name="connsiteX2" fmla="*/ 5203027 w 5203027"/>
                <a:gd name="connsiteY2" fmla="*/ 735951 h 735951"/>
                <a:gd name="connsiteX3" fmla="*/ 0 w 5203027"/>
                <a:gd name="connsiteY3" fmla="*/ 735951 h 735951"/>
                <a:gd name="connsiteX4" fmla="*/ 0 w 5203027"/>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027" h="735951">
                  <a:moveTo>
                    <a:pt x="0" y="0"/>
                  </a:moveTo>
                  <a:lnTo>
                    <a:pt x="5203027" y="0"/>
                  </a:lnTo>
                  <a:lnTo>
                    <a:pt x="5203027"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20000"/>
                      <a:lumOff val="80000"/>
                    </a:schemeClr>
                  </a:solidFill>
                </a:rPr>
                <a:t>Form a consortium </a:t>
              </a:r>
            </a:p>
          </p:txBody>
        </p:sp>
        <p:sp>
          <p:nvSpPr>
            <p:cNvPr id="16" name="Oval 15">
              <a:extLst>
                <a:ext uri="{FF2B5EF4-FFF2-40B4-BE49-F238E27FC236}">
                  <a16:creationId xmlns:a16="http://schemas.microsoft.com/office/drawing/2014/main" id="{1AAC3CB4-11FE-4019-B87B-DA45A4A09D20}"/>
                </a:ext>
              </a:extLst>
            </p:cNvPr>
            <p:cNvSpPr/>
            <p:nvPr/>
          </p:nvSpPr>
          <p:spPr>
            <a:xfrm>
              <a:off x="2123863" y="4175670"/>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902230"/>
                <a:satOff val="-6819"/>
                <a:lumOff val="-261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A9F8FBE5-E4AF-4FE7-B048-547BCCC946EB}"/>
                </a:ext>
              </a:extLst>
            </p:cNvPr>
            <p:cNvSpPr/>
            <p:nvPr/>
          </p:nvSpPr>
          <p:spPr>
            <a:xfrm>
              <a:off x="2139233" y="5322059"/>
              <a:ext cx="5624964" cy="735951"/>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4">
                      <a:lumMod val="20000"/>
                      <a:lumOff val="80000"/>
                    </a:schemeClr>
                  </a:solidFill>
                </a:rPr>
                <a:t>Partner to offer an FG program</a:t>
              </a:r>
              <a:endParaRPr lang="en-US" sz="2400" kern="1200" dirty="0">
                <a:solidFill>
                  <a:schemeClr val="accent4">
                    <a:lumMod val="20000"/>
                    <a:lumOff val="80000"/>
                  </a:schemeClr>
                </a:solidFill>
              </a:endParaRPr>
            </a:p>
          </p:txBody>
        </p:sp>
        <p:sp>
          <p:nvSpPr>
            <p:cNvPr id="18" name="Oval 17">
              <a:extLst>
                <a:ext uri="{FF2B5EF4-FFF2-40B4-BE49-F238E27FC236}">
                  <a16:creationId xmlns:a16="http://schemas.microsoft.com/office/drawing/2014/main" id="{21B9ADC5-8B1F-49B7-BB2E-BAE43AD911A7}"/>
                </a:ext>
              </a:extLst>
            </p:cNvPr>
            <p:cNvSpPr/>
            <p:nvPr/>
          </p:nvSpPr>
          <p:spPr>
            <a:xfrm>
              <a:off x="1701926" y="5279788"/>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7353344"/>
                <a:satOff val="-10228"/>
                <a:lumOff val="-3922"/>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20" name="Oval 19">
            <a:extLst>
              <a:ext uri="{FF2B5EF4-FFF2-40B4-BE49-F238E27FC236}">
                <a16:creationId xmlns:a16="http://schemas.microsoft.com/office/drawing/2014/main" id="{32F7A337-B581-4C25-8947-7942A15724BA}"/>
              </a:ext>
            </a:extLst>
          </p:cNvPr>
          <p:cNvSpPr/>
          <p:nvPr/>
        </p:nvSpPr>
        <p:spPr>
          <a:xfrm>
            <a:off x="1631198" y="2852257"/>
            <a:ext cx="1163301" cy="1158639"/>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451115"/>
              <a:satOff val="-3409"/>
              <a:lumOff val="-1307"/>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40273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8" y="2"/>
            <a:ext cx="8558318" cy="941855"/>
          </a:xfrm>
        </p:spPr>
        <p:txBody>
          <a:bodyPr>
            <a:normAutofit/>
          </a:bodyPr>
          <a:lstStyle/>
          <a:p>
            <a:r>
              <a:rPr lang="en-US" sz="2800" dirty="0">
                <a:solidFill>
                  <a:schemeClr val="tx1"/>
                </a:solidFill>
              </a:rPr>
              <a:t>Option 2: Submit Change to Combine with a Graduate Degree (Become a graduate degree/DI)</a:t>
            </a:r>
          </a:p>
        </p:txBody>
      </p:sp>
      <p:sp>
        <p:nvSpPr>
          <p:cNvPr id="4" name="Content Placeholder 3"/>
          <p:cNvSpPr>
            <a:spLocks noGrp="1"/>
          </p:cNvSpPr>
          <p:nvPr>
            <p:ph sz="quarter" idx="11"/>
          </p:nvPr>
        </p:nvSpPr>
        <p:spPr>
          <a:xfrm>
            <a:off x="63168" y="1879698"/>
            <a:ext cx="3683642" cy="4554557"/>
          </a:xfrm>
        </p:spPr>
        <p:txBody>
          <a:bodyPr>
            <a:normAutofit/>
          </a:bodyPr>
          <a:lstStyle/>
          <a:p>
            <a:r>
              <a:rPr lang="en-US" sz="2400" dirty="0">
                <a:solidFill>
                  <a:schemeClr val="tx2">
                    <a:lumMod val="50000"/>
                  </a:schemeClr>
                </a:solidFill>
                <a:latin typeface="+mn-lt"/>
              </a:rPr>
              <a:t>Dietetic internship combines with a graduate degree (MS, MA, MPH, MBA, PhD, DCN, etc.) </a:t>
            </a:r>
          </a:p>
          <a:p>
            <a:r>
              <a:rPr lang="en-US" sz="2400" dirty="0">
                <a:solidFill>
                  <a:schemeClr val="tx2">
                    <a:lumMod val="50000"/>
                  </a:schemeClr>
                </a:solidFill>
                <a:latin typeface="+mn-lt"/>
              </a:rPr>
              <a:t>Verification statement provided only after interns complete the graduate degree</a:t>
            </a:r>
          </a:p>
        </p:txBody>
      </p:sp>
      <p:graphicFrame>
        <p:nvGraphicFramePr>
          <p:cNvPr id="3" name="Diagram 2">
            <a:extLst>
              <a:ext uri="{FF2B5EF4-FFF2-40B4-BE49-F238E27FC236}">
                <a16:creationId xmlns:a16="http://schemas.microsoft.com/office/drawing/2014/main" id="{76469954-61FF-45FD-8B55-E7A81696DE1C}"/>
              </a:ext>
            </a:extLst>
          </p:cNvPr>
          <p:cNvGraphicFramePr/>
          <p:nvPr>
            <p:extLst>
              <p:ext uri="{D42A27DB-BD31-4B8C-83A1-F6EECF244321}">
                <p14:modId xmlns:p14="http://schemas.microsoft.com/office/powerpoint/2010/main" val="3449058291"/>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739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7" y="2"/>
            <a:ext cx="8543803" cy="941855"/>
          </a:xfrm>
        </p:spPr>
        <p:txBody>
          <a:bodyPr>
            <a:normAutofit/>
          </a:bodyPr>
          <a:lstStyle/>
          <a:p>
            <a:r>
              <a:rPr lang="en-US" sz="2800" dirty="0">
                <a:solidFill>
                  <a:schemeClr val="tx1"/>
                </a:solidFill>
              </a:rPr>
              <a:t>Option 2: Submit Change to Combine with a Graduate Degree (Become a graduate degree/DI)</a:t>
            </a:r>
          </a:p>
        </p:txBody>
      </p:sp>
      <p:sp>
        <p:nvSpPr>
          <p:cNvPr id="6" name="Text Placeholder 2"/>
          <p:cNvSpPr>
            <a:spLocks noGrp="1"/>
          </p:cNvSpPr>
          <p:nvPr>
            <p:ph type="body" sz="quarter" idx="10"/>
          </p:nvPr>
        </p:nvSpPr>
        <p:spPr>
          <a:xfrm>
            <a:off x="126380" y="941858"/>
            <a:ext cx="6320544" cy="571499"/>
          </a:xfrm>
        </p:spPr>
        <p:txBody>
          <a:bodyPr/>
          <a:lstStyle/>
          <a:p>
            <a:r>
              <a:rPr lang="en-US" sz="3200" dirty="0"/>
              <a:t>Possible Routes</a:t>
            </a:r>
          </a:p>
        </p:txBody>
      </p:sp>
      <p:sp>
        <p:nvSpPr>
          <p:cNvPr id="22" name="Rounded Rectangle 21"/>
          <p:cNvSpPr/>
          <p:nvPr/>
        </p:nvSpPr>
        <p:spPr>
          <a:xfrm>
            <a:off x="2769872" y="3116650"/>
            <a:ext cx="2877016" cy="97689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t>Dietetic Internship</a:t>
            </a:r>
          </a:p>
        </p:txBody>
      </p:sp>
      <p:cxnSp>
        <p:nvCxnSpPr>
          <p:cNvPr id="26" name="Straight Arrow Connector 25"/>
          <p:cNvCxnSpPr/>
          <p:nvPr/>
        </p:nvCxnSpPr>
        <p:spPr>
          <a:xfrm>
            <a:off x="2960734" y="2434530"/>
            <a:ext cx="0" cy="6821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Rounded Rectangle 13"/>
          <p:cNvSpPr/>
          <p:nvPr/>
        </p:nvSpPr>
        <p:spPr>
          <a:xfrm>
            <a:off x="2178845" y="1714757"/>
            <a:ext cx="1620643" cy="6759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DPD/FDE</a:t>
            </a:r>
          </a:p>
        </p:txBody>
      </p:sp>
      <p:sp>
        <p:nvSpPr>
          <p:cNvPr id="44" name="Rounded Rectangle 43"/>
          <p:cNvSpPr/>
          <p:nvPr/>
        </p:nvSpPr>
        <p:spPr>
          <a:xfrm>
            <a:off x="1611748" y="4930555"/>
            <a:ext cx="2877016" cy="6427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Verification Statement</a:t>
            </a:r>
          </a:p>
        </p:txBody>
      </p:sp>
      <p:cxnSp>
        <p:nvCxnSpPr>
          <p:cNvPr id="32" name="Straight Arrow Connector 31"/>
          <p:cNvCxnSpPr/>
          <p:nvPr/>
        </p:nvCxnSpPr>
        <p:spPr>
          <a:xfrm flipH="1">
            <a:off x="1617151" y="4399109"/>
            <a:ext cx="2687166" cy="11571"/>
          </a:xfrm>
          <a:prstGeom prst="straightConnector1">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4329436" y="4110019"/>
            <a:ext cx="0" cy="302141"/>
          </a:xfrm>
          <a:prstGeom prst="straightConnector1">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1650016" y="4098868"/>
            <a:ext cx="0" cy="302141"/>
          </a:xfrm>
          <a:prstGeom prst="straightConnector1">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2974206" y="5573331"/>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a:off x="1872093" y="6083343"/>
            <a:ext cx="2204226" cy="650585"/>
          </a:xfrm>
          <a:prstGeom prst="roundRect">
            <a:avLst/>
          </a:prstGeom>
          <a:solidFill>
            <a:srgbClr val="800080"/>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ts val="2700"/>
              </a:lnSpc>
            </a:pPr>
            <a:r>
              <a:rPr lang="en-US" sz="2800" dirty="0"/>
              <a:t>RD Exam</a:t>
            </a:r>
          </a:p>
        </p:txBody>
      </p:sp>
      <p:cxnSp>
        <p:nvCxnSpPr>
          <p:cNvPr id="19" name="Straight Arrow Connector 18"/>
          <p:cNvCxnSpPr/>
          <p:nvPr/>
        </p:nvCxnSpPr>
        <p:spPr>
          <a:xfrm>
            <a:off x="2974206" y="4423885"/>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Rounded Rectangle 10"/>
          <p:cNvSpPr/>
          <p:nvPr/>
        </p:nvSpPr>
        <p:spPr>
          <a:xfrm>
            <a:off x="597952" y="3125390"/>
            <a:ext cx="2787215" cy="959409"/>
          </a:xfrm>
          <a:prstGeom prst="roundRect">
            <a:avLst/>
          </a:prstGeom>
          <a:solidFill>
            <a:srgbClr val="0066CC">
              <a:alpha val="78824"/>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ts val="2500"/>
              </a:lnSpc>
            </a:pPr>
            <a:r>
              <a:rPr lang="en-US" sz="2800" b="1" dirty="0">
                <a:solidFill>
                  <a:schemeClr val="bg1"/>
                </a:solidFill>
              </a:rPr>
              <a:t>Graduate Degree</a:t>
            </a:r>
          </a:p>
        </p:txBody>
      </p:sp>
      <p:sp>
        <p:nvSpPr>
          <p:cNvPr id="3" name="Rounded Rectangle 13">
            <a:extLst>
              <a:ext uri="{FF2B5EF4-FFF2-40B4-BE49-F238E27FC236}">
                <a16:creationId xmlns:a16="http://schemas.microsoft.com/office/drawing/2014/main" id="{C4CD07FB-E548-47DE-9025-DF29D15B3A4B}"/>
              </a:ext>
            </a:extLst>
          </p:cNvPr>
          <p:cNvSpPr/>
          <p:nvPr/>
        </p:nvSpPr>
        <p:spPr>
          <a:xfrm>
            <a:off x="7050163" y="2690966"/>
            <a:ext cx="2005615" cy="6759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DPD/FDE with graduate degree</a:t>
            </a:r>
          </a:p>
        </p:txBody>
      </p:sp>
      <p:cxnSp>
        <p:nvCxnSpPr>
          <p:cNvPr id="18" name="Straight Arrow Connector 17">
            <a:extLst>
              <a:ext uri="{FF2B5EF4-FFF2-40B4-BE49-F238E27FC236}">
                <a16:creationId xmlns:a16="http://schemas.microsoft.com/office/drawing/2014/main" id="{F95981FA-74D3-43B7-A3F1-05DCA15596D1}"/>
              </a:ext>
            </a:extLst>
          </p:cNvPr>
          <p:cNvCxnSpPr>
            <a:cxnSpLocks/>
          </p:cNvCxnSpPr>
          <p:nvPr/>
        </p:nvCxnSpPr>
        <p:spPr>
          <a:xfrm flipH="1">
            <a:off x="5646888" y="3064313"/>
            <a:ext cx="1403275" cy="576176"/>
          </a:xfrm>
          <a:prstGeom prst="straightConnector1">
            <a:avLst/>
          </a:prstGeom>
          <a:ln w="57150">
            <a:solidFill>
              <a:schemeClr val="accent6"/>
            </a:solidFill>
            <a:prstDash val="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8444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7" y="2"/>
            <a:ext cx="8898695" cy="941855"/>
          </a:xfrm>
        </p:spPr>
        <p:txBody>
          <a:bodyPr>
            <a:normAutofit/>
          </a:bodyPr>
          <a:lstStyle/>
          <a:p>
            <a:r>
              <a:rPr lang="en-US" sz="2800" dirty="0">
                <a:solidFill>
                  <a:schemeClr val="tx1"/>
                </a:solidFill>
              </a:rPr>
              <a:t>Option 2: Submit Change to Combine with a Graduate Degree (Become a graduate degree/DI)</a:t>
            </a:r>
          </a:p>
        </p:txBody>
      </p:sp>
      <p:sp>
        <p:nvSpPr>
          <p:cNvPr id="6" name="Content Placeholder 3"/>
          <p:cNvSpPr txBox="1">
            <a:spLocks/>
          </p:cNvSpPr>
          <p:nvPr/>
        </p:nvSpPr>
        <p:spPr>
          <a:xfrm>
            <a:off x="63168" y="1734730"/>
            <a:ext cx="4161991" cy="4554557"/>
          </a:xfrm>
          <a:prstGeom prst="rect">
            <a:avLst/>
          </a:prstGeom>
        </p:spPr>
        <p:txBody>
          <a:bodyPr vert="horz" lIns="91440" tIns="45720" rIns="91440" bIns="45720" rtlCol="0">
            <a:norm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Opportunities: </a:t>
            </a:r>
          </a:p>
          <a:p>
            <a:pPr lvl="1">
              <a:spcBef>
                <a:spcPts val="1200"/>
              </a:spcBef>
            </a:pPr>
            <a:r>
              <a:rPr lang="en-US" sz="2200" dirty="0">
                <a:solidFill>
                  <a:schemeClr val="tx2">
                    <a:lumMod val="50000"/>
                  </a:schemeClr>
                </a:solidFill>
                <a:latin typeface="+mn-lt"/>
              </a:rPr>
              <a:t>Larger pool of program applicants</a:t>
            </a:r>
          </a:p>
          <a:p>
            <a:pPr lvl="1">
              <a:spcBef>
                <a:spcPts val="1200"/>
              </a:spcBef>
            </a:pPr>
            <a:r>
              <a:rPr lang="en-US" sz="2200" dirty="0">
                <a:solidFill>
                  <a:schemeClr val="tx2">
                    <a:lumMod val="50000"/>
                  </a:schemeClr>
                </a:solidFill>
                <a:latin typeface="+mn-lt"/>
              </a:rPr>
              <a:t>Simpler application, if program chooses to transition to FEM Accreditation Standards</a:t>
            </a:r>
          </a:p>
        </p:txBody>
      </p:sp>
      <p:graphicFrame>
        <p:nvGraphicFramePr>
          <p:cNvPr id="3" name="Diagram 2">
            <a:extLst>
              <a:ext uri="{FF2B5EF4-FFF2-40B4-BE49-F238E27FC236}">
                <a16:creationId xmlns:a16="http://schemas.microsoft.com/office/drawing/2014/main" id="{E8B21A11-E522-4533-8000-877B4BC74348}"/>
              </a:ext>
            </a:extLst>
          </p:cNvPr>
          <p:cNvGraphicFramePr/>
          <p:nvPr>
            <p:extLst>
              <p:ext uri="{D42A27DB-BD31-4B8C-83A1-F6EECF244321}">
                <p14:modId xmlns:p14="http://schemas.microsoft.com/office/powerpoint/2010/main" val="2949913065"/>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207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75EC91-2BF5-44F8-A3E5-C220E1BBDD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5" r="2585"/>
          <a:stretch/>
        </p:blipFill>
        <p:spPr>
          <a:xfrm>
            <a:off x="475499" y="1622164"/>
            <a:ext cx="2763143" cy="3594845"/>
          </a:xfrm>
          <a:prstGeom prst="rect">
            <a:avLst/>
          </a:prstGeom>
        </p:spPr>
      </p:pic>
      <p:sp>
        <p:nvSpPr>
          <p:cNvPr id="15" name="Rectangle 14">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485" y="2"/>
            <a:ext cx="5667515"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3" name="Title 18">
            <a:extLst>
              <a:ext uri="{FF2B5EF4-FFF2-40B4-BE49-F238E27FC236}">
                <a16:creationId xmlns:a16="http://schemas.microsoft.com/office/drawing/2014/main" id="{AD214447-BB8F-4AF2-BE6F-46E457C77448}"/>
              </a:ext>
            </a:extLst>
          </p:cNvPr>
          <p:cNvSpPr txBox="1">
            <a:spLocks/>
          </p:cNvSpPr>
          <p:nvPr/>
        </p:nvSpPr>
        <p:spPr>
          <a:xfrm>
            <a:off x="3959085" y="620720"/>
            <a:ext cx="4618159" cy="5523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sz="5200" kern="1200" dirty="0">
                <a:solidFill>
                  <a:schemeClr val="tx1"/>
                </a:solidFill>
                <a:latin typeface="+mj-lt"/>
                <a:ea typeface="+mj-ea"/>
                <a:cs typeface="+mj-cs"/>
              </a:rPr>
            </a:br>
            <a:br>
              <a:rPr lang="en-US" sz="5200" kern="1200" dirty="0">
                <a:solidFill>
                  <a:schemeClr val="tx1"/>
                </a:solidFill>
                <a:latin typeface="+mj-lt"/>
                <a:ea typeface="+mj-ea"/>
                <a:cs typeface="+mj-cs"/>
              </a:rPr>
            </a:br>
            <a:r>
              <a:rPr lang="en-US" sz="4000" kern="1200" dirty="0">
                <a:solidFill>
                  <a:schemeClr val="tx1"/>
                </a:solidFill>
                <a:latin typeface="+mn-lt"/>
                <a:ea typeface="+mj-ea"/>
                <a:cs typeface="+mj-cs"/>
              </a:rPr>
              <a:t>Long Wang, </a:t>
            </a:r>
          </a:p>
          <a:p>
            <a:pPr>
              <a:spcAft>
                <a:spcPts val="600"/>
              </a:spcAft>
            </a:pPr>
            <a:r>
              <a:rPr lang="en-US" sz="4000" kern="1200" dirty="0">
                <a:solidFill>
                  <a:schemeClr val="tx1"/>
                </a:solidFill>
                <a:latin typeface="+mn-lt"/>
                <a:ea typeface="+mj-ea"/>
                <a:cs typeface="+mj-cs"/>
              </a:rPr>
              <a:t>PhD, MD, RDN, FAND</a:t>
            </a:r>
            <a:br>
              <a:rPr lang="en-US" sz="4000" kern="1200" dirty="0">
                <a:solidFill>
                  <a:schemeClr val="tx1"/>
                </a:solidFill>
                <a:latin typeface="+mn-lt"/>
                <a:ea typeface="+mj-ea"/>
                <a:cs typeface="+mj-cs"/>
              </a:rPr>
            </a:br>
            <a:r>
              <a:rPr lang="en-US" sz="4000" kern="1200" dirty="0">
                <a:solidFill>
                  <a:schemeClr val="tx1"/>
                </a:solidFill>
                <a:latin typeface="+mn-lt"/>
                <a:ea typeface="+mj-ea"/>
                <a:cs typeface="+mj-cs"/>
              </a:rPr>
              <a:t>ACEND Board</a:t>
            </a:r>
          </a:p>
        </p:txBody>
      </p:sp>
      <p:sp>
        <p:nvSpPr>
          <p:cNvPr id="4" name="AutoShape 2">
            <a:extLst>
              <a:ext uri="{FF2B5EF4-FFF2-40B4-BE49-F238E27FC236}">
                <a16:creationId xmlns:a16="http://schemas.microsoft.com/office/drawing/2014/main" id="{AC5BCFB5-91BA-406B-B880-ED3BE0C384E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96556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0" y="1869683"/>
            <a:ext cx="3735659" cy="4554557"/>
          </a:xfrm>
          <a:prstGeom prst="rect">
            <a:avLst/>
          </a:prstGeom>
        </p:spPr>
        <p:txBody>
          <a:bodyPr vert="horz" lIns="91440" tIns="45720" rIns="91440" bIns="45720" rtlCol="0">
            <a:no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Possible Challenges:</a:t>
            </a:r>
          </a:p>
          <a:p>
            <a:pPr lvl="1">
              <a:spcBef>
                <a:spcPts val="1200"/>
              </a:spcBef>
            </a:pPr>
            <a:r>
              <a:rPr lang="en-US" sz="2200" dirty="0">
                <a:solidFill>
                  <a:schemeClr val="tx2">
                    <a:lumMod val="50000"/>
                  </a:schemeClr>
                </a:solidFill>
                <a:latin typeface="+mn-lt"/>
              </a:rPr>
              <a:t>Initial increase in workload to plan program &amp; submit major program change to ACEND (Fee waived)</a:t>
            </a:r>
          </a:p>
          <a:p>
            <a:pPr lvl="1">
              <a:spcBef>
                <a:spcPts val="1200"/>
              </a:spcBef>
            </a:pPr>
            <a:r>
              <a:rPr lang="en-US" sz="2200" dirty="0">
                <a:solidFill>
                  <a:schemeClr val="tx2">
                    <a:lumMod val="50000"/>
                  </a:schemeClr>
                </a:solidFill>
                <a:latin typeface="+mn-lt"/>
              </a:rPr>
              <a:t>Articulation agreement, MOU may need to be established</a:t>
            </a:r>
          </a:p>
          <a:p>
            <a:pPr lvl="1">
              <a:spcBef>
                <a:spcPts val="1200"/>
              </a:spcBef>
            </a:pPr>
            <a:r>
              <a:rPr lang="en-US" sz="2200" dirty="0">
                <a:solidFill>
                  <a:schemeClr val="tx2">
                    <a:lumMod val="50000"/>
                  </a:schemeClr>
                </a:solidFill>
                <a:latin typeface="+mn-lt"/>
              </a:rPr>
              <a:t>Possibility of having to share decision making with regards to portions of the DI curriculum</a:t>
            </a:r>
          </a:p>
        </p:txBody>
      </p:sp>
      <p:graphicFrame>
        <p:nvGraphicFramePr>
          <p:cNvPr id="3" name="Diagram 2">
            <a:extLst>
              <a:ext uri="{FF2B5EF4-FFF2-40B4-BE49-F238E27FC236}">
                <a16:creationId xmlns:a16="http://schemas.microsoft.com/office/drawing/2014/main" id="{26460905-E8B4-479F-B2C3-B0BCA2871D88}"/>
              </a:ext>
            </a:extLst>
          </p:cNvPr>
          <p:cNvGraphicFramePr/>
          <p:nvPr>
            <p:extLst>
              <p:ext uri="{D42A27DB-BD31-4B8C-83A1-F6EECF244321}">
                <p14:modId xmlns:p14="http://schemas.microsoft.com/office/powerpoint/2010/main" val="2728533844"/>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9DD30154-74F6-45BB-B837-B8E969FEFF90}"/>
              </a:ext>
            </a:extLst>
          </p:cNvPr>
          <p:cNvSpPr>
            <a:spLocks noGrp="1"/>
          </p:cNvSpPr>
          <p:nvPr>
            <p:ph type="title"/>
          </p:nvPr>
        </p:nvSpPr>
        <p:spPr/>
        <p:txBody>
          <a:bodyPr/>
          <a:lstStyle/>
          <a:p>
            <a:r>
              <a:rPr lang="en-US" sz="2400" dirty="0">
                <a:solidFill>
                  <a:schemeClr val="tx1"/>
                </a:solidFill>
              </a:rPr>
              <a:t>Option 2: Submit Change to Combine with a Graduate Degree (Become a graduate degree/DI)</a:t>
            </a:r>
            <a:endParaRPr lang="en-US" dirty="0">
              <a:solidFill>
                <a:schemeClr val="tx1"/>
              </a:solidFill>
            </a:endParaRPr>
          </a:p>
        </p:txBody>
      </p:sp>
    </p:spTree>
    <p:extLst>
      <p:ext uri="{BB962C8B-B14F-4D97-AF65-F5344CB8AC3E}">
        <p14:creationId xmlns:p14="http://schemas.microsoft.com/office/powerpoint/2010/main" val="3781386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4" y="3"/>
            <a:ext cx="8891326" cy="941855"/>
          </a:xfrm>
        </p:spPr>
        <p:txBody>
          <a:bodyPr>
            <a:normAutofit/>
          </a:bodyPr>
          <a:lstStyle/>
          <a:p>
            <a:r>
              <a:rPr lang="en-US" sz="2800" dirty="0">
                <a:solidFill>
                  <a:schemeClr val="tx1"/>
                </a:solidFill>
              </a:rPr>
              <a:t>Option 3: Form a Consortium with an Educational Institution to Offer a Graduate Degree Program</a:t>
            </a:r>
          </a:p>
        </p:txBody>
      </p:sp>
      <p:grpSp>
        <p:nvGrpSpPr>
          <p:cNvPr id="9" name="Group 8">
            <a:extLst>
              <a:ext uri="{FF2B5EF4-FFF2-40B4-BE49-F238E27FC236}">
                <a16:creationId xmlns:a16="http://schemas.microsoft.com/office/drawing/2014/main" id="{79247FCA-0328-4F70-A94F-22B2D71E355A}"/>
              </a:ext>
            </a:extLst>
          </p:cNvPr>
          <p:cNvGrpSpPr/>
          <p:nvPr/>
        </p:nvGrpSpPr>
        <p:grpSpPr>
          <a:xfrm>
            <a:off x="-3033447" y="790733"/>
            <a:ext cx="11655892" cy="6440325"/>
            <a:chOff x="-3809592" y="813696"/>
            <a:chExt cx="11655892" cy="6440325"/>
          </a:xfrm>
        </p:grpSpPr>
        <p:sp>
          <p:nvSpPr>
            <p:cNvPr id="10" name="Block Arc 9">
              <a:extLst>
                <a:ext uri="{FF2B5EF4-FFF2-40B4-BE49-F238E27FC236}">
                  <a16:creationId xmlns:a16="http://schemas.microsoft.com/office/drawing/2014/main" id="{DA9A96F6-89CE-45E9-8A57-A53BA28DC169}"/>
                </a:ext>
              </a:extLst>
            </p:cNvPr>
            <p:cNvSpPr/>
            <p:nvPr/>
          </p:nvSpPr>
          <p:spPr>
            <a:xfrm>
              <a:off x="-3809592" y="813696"/>
              <a:ext cx="6440325" cy="6440325"/>
            </a:xfrm>
            <a:prstGeom prst="blockArc">
              <a:avLst>
                <a:gd name="adj1" fmla="val 18900000"/>
                <a:gd name="adj2" fmla="val 2700000"/>
                <a:gd name="adj3" fmla="val 335"/>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6BC64B83-F15E-4429-B024-861E628AD860}"/>
                </a:ext>
              </a:extLst>
            </p:cNvPr>
            <p:cNvSpPr/>
            <p:nvPr/>
          </p:nvSpPr>
          <p:spPr>
            <a:xfrm>
              <a:off x="2212849" y="1882018"/>
              <a:ext cx="5624964" cy="735951"/>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70000"/>
                </a:lnSpc>
                <a:spcBef>
                  <a:spcPct val="0"/>
                </a:spcBef>
                <a:spcAft>
                  <a:spcPct val="35000"/>
                </a:spcAft>
                <a:buNone/>
              </a:pPr>
              <a:r>
                <a:rPr lang="en-US" sz="2400" b="0" kern="1200" dirty="0">
                  <a:solidFill>
                    <a:schemeClr val="accent4">
                      <a:lumMod val="20000"/>
                      <a:lumOff val="80000"/>
                    </a:schemeClr>
                  </a:solidFill>
                </a:rPr>
                <a:t>Only admit students with a graduate degree</a:t>
              </a:r>
            </a:p>
          </p:txBody>
        </p:sp>
        <p:sp>
          <p:nvSpPr>
            <p:cNvPr id="13" name="Freeform: Shape 12">
              <a:extLst>
                <a:ext uri="{FF2B5EF4-FFF2-40B4-BE49-F238E27FC236}">
                  <a16:creationId xmlns:a16="http://schemas.microsoft.com/office/drawing/2014/main" id="{E457D137-8F4C-46BA-A088-A2CE67D07F01}"/>
                </a:ext>
              </a:extLst>
            </p:cNvPr>
            <p:cNvSpPr/>
            <p:nvPr/>
          </p:nvSpPr>
          <p:spPr>
            <a:xfrm>
              <a:off x="2479066" y="2916622"/>
              <a:ext cx="5367234" cy="1024760"/>
            </a:xfrm>
            <a:custGeom>
              <a:avLst/>
              <a:gdLst>
                <a:gd name="connsiteX0" fmla="*/ 0 w 5367234"/>
                <a:gd name="connsiteY0" fmla="*/ 0 h 1024760"/>
                <a:gd name="connsiteX1" fmla="*/ 5367234 w 5367234"/>
                <a:gd name="connsiteY1" fmla="*/ 0 h 1024760"/>
                <a:gd name="connsiteX2" fmla="*/ 5367234 w 5367234"/>
                <a:gd name="connsiteY2" fmla="*/ 1024760 h 1024760"/>
                <a:gd name="connsiteX3" fmla="*/ 0 w 5367234"/>
                <a:gd name="connsiteY3" fmla="*/ 1024760 h 1024760"/>
                <a:gd name="connsiteX4" fmla="*/ 0 w 5367234"/>
                <a:gd name="connsiteY4" fmla="*/ 0 h 10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234" h="1024760">
                  <a:moveTo>
                    <a:pt x="0" y="0"/>
                  </a:moveTo>
                  <a:lnTo>
                    <a:pt x="5367234" y="0"/>
                  </a:lnTo>
                  <a:lnTo>
                    <a:pt x="5367234" y="1024760"/>
                  </a:lnTo>
                  <a:lnTo>
                    <a:pt x="0" y="102476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spcFirstLastPara="0" vert="horz" wrap="square" lIns="584161" tIns="60960" rIns="60960" bIns="60960" numCol="1" spcCol="1270" anchor="ctr" anchorCtr="0">
              <a:noAutofit/>
            </a:bodyPr>
            <a:lstStyle/>
            <a:p>
              <a:pPr lvl="0" defTabSz="1066800">
                <a:lnSpc>
                  <a:spcPct val="70000"/>
                </a:lnSpc>
                <a:spcBef>
                  <a:spcPct val="0"/>
                </a:spcBef>
                <a:spcAft>
                  <a:spcPct val="35000"/>
                </a:spcAft>
                <a:buNone/>
              </a:pPr>
              <a:r>
                <a:rPr lang="en-US" sz="2400" kern="1200" dirty="0">
                  <a:solidFill>
                    <a:schemeClr val="accent4">
                      <a:lumMod val="20000"/>
                      <a:lumOff val="80000"/>
                    </a:schemeClr>
                  </a:solidFill>
                </a:rPr>
                <a:t>Combine with a graduate degree (Grad degree/DI)</a:t>
              </a:r>
            </a:p>
          </p:txBody>
        </p:sp>
        <p:sp>
          <p:nvSpPr>
            <p:cNvPr id="14" name="Oval 13">
              <a:extLst>
                <a:ext uri="{FF2B5EF4-FFF2-40B4-BE49-F238E27FC236}">
                  <a16:creationId xmlns:a16="http://schemas.microsoft.com/office/drawing/2014/main" id="{D5242C56-D822-4B7C-B827-AE3E9E560D2A}"/>
                </a:ext>
              </a:extLst>
            </p:cNvPr>
            <p:cNvSpPr/>
            <p:nvPr/>
          </p:nvSpPr>
          <p:spPr>
            <a:xfrm>
              <a:off x="1849473" y="1823067"/>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451115"/>
                <a:satOff val="-3409"/>
                <a:lumOff val="-1307"/>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67A6787F-DB35-4A12-84D8-B3BD544A8CC8}"/>
                </a:ext>
              </a:extLst>
            </p:cNvPr>
            <p:cNvSpPr/>
            <p:nvPr/>
          </p:nvSpPr>
          <p:spPr>
            <a:xfrm>
              <a:off x="2561170" y="4217941"/>
              <a:ext cx="5203027" cy="735951"/>
            </a:xfrm>
            <a:custGeom>
              <a:avLst/>
              <a:gdLst>
                <a:gd name="connsiteX0" fmla="*/ 0 w 5203027"/>
                <a:gd name="connsiteY0" fmla="*/ 0 h 735951"/>
                <a:gd name="connsiteX1" fmla="*/ 5203027 w 5203027"/>
                <a:gd name="connsiteY1" fmla="*/ 0 h 735951"/>
                <a:gd name="connsiteX2" fmla="*/ 5203027 w 5203027"/>
                <a:gd name="connsiteY2" fmla="*/ 735951 h 735951"/>
                <a:gd name="connsiteX3" fmla="*/ 0 w 5203027"/>
                <a:gd name="connsiteY3" fmla="*/ 735951 h 735951"/>
                <a:gd name="connsiteX4" fmla="*/ 0 w 5203027"/>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027" h="735951">
                  <a:moveTo>
                    <a:pt x="0" y="0"/>
                  </a:moveTo>
                  <a:lnTo>
                    <a:pt x="5203027" y="0"/>
                  </a:lnTo>
                  <a:lnTo>
                    <a:pt x="5203027"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3600" b="1" kern="1200" dirty="0">
                  <a:solidFill>
                    <a:schemeClr val="bg1"/>
                  </a:solidFill>
                </a:rPr>
                <a:t>Form a consortium </a:t>
              </a:r>
            </a:p>
          </p:txBody>
        </p:sp>
        <p:sp>
          <p:nvSpPr>
            <p:cNvPr id="16" name="Oval 15">
              <a:extLst>
                <a:ext uri="{FF2B5EF4-FFF2-40B4-BE49-F238E27FC236}">
                  <a16:creationId xmlns:a16="http://schemas.microsoft.com/office/drawing/2014/main" id="{1AAC3CB4-11FE-4019-B87B-DA45A4A09D20}"/>
                </a:ext>
              </a:extLst>
            </p:cNvPr>
            <p:cNvSpPr/>
            <p:nvPr/>
          </p:nvSpPr>
          <p:spPr>
            <a:xfrm>
              <a:off x="2123863" y="4175670"/>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902230"/>
                <a:satOff val="-6819"/>
                <a:lumOff val="-261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A9F8FBE5-E4AF-4FE7-B048-547BCCC946EB}"/>
                </a:ext>
              </a:extLst>
            </p:cNvPr>
            <p:cNvSpPr/>
            <p:nvPr/>
          </p:nvSpPr>
          <p:spPr>
            <a:xfrm>
              <a:off x="2139233" y="5322059"/>
              <a:ext cx="5624964" cy="735951"/>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4">
                      <a:lumMod val="20000"/>
                      <a:lumOff val="80000"/>
                    </a:schemeClr>
                  </a:solidFill>
                </a:rPr>
                <a:t>Partner to offer an FG program</a:t>
              </a:r>
              <a:endParaRPr lang="en-US" sz="2400" kern="1200" dirty="0">
                <a:solidFill>
                  <a:schemeClr val="accent4">
                    <a:lumMod val="20000"/>
                    <a:lumOff val="80000"/>
                  </a:schemeClr>
                </a:solidFill>
              </a:endParaRPr>
            </a:p>
          </p:txBody>
        </p:sp>
        <p:sp>
          <p:nvSpPr>
            <p:cNvPr id="18" name="Oval 17">
              <a:extLst>
                <a:ext uri="{FF2B5EF4-FFF2-40B4-BE49-F238E27FC236}">
                  <a16:creationId xmlns:a16="http://schemas.microsoft.com/office/drawing/2014/main" id="{21B9ADC5-8B1F-49B7-BB2E-BAE43AD911A7}"/>
                </a:ext>
              </a:extLst>
            </p:cNvPr>
            <p:cNvSpPr/>
            <p:nvPr/>
          </p:nvSpPr>
          <p:spPr>
            <a:xfrm>
              <a:off x="1701926" y="5279788"/>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7353344"/>
                <a:satOff val="-10228"/>
                <a:lumOff val="-3922"/>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20" name="Oval 19">
            <a:extLst>
              <a:ext uri="{FF2B5EF4-FFF2-40B4-BE49-F238E27FC236}">
                <a16:creationId xmlns:a16="http://schemas.microsoft.com/office/drawing/2014/main" id="{32F7A337-B581-4C25-8947-7942A15724BA}"/>
              </a:ext>
            </a:extLst>
          </p:cNvPr>
          <p:cNvSpPr/>
          <p:nvPr/>
        </p:nvSpPr>
        <p:spPr>
          <a:xfrm>
            <a:off x="2427448" y="2826719"/>
            <a:ext cx="1163301" cy="1158639"/>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451115"/>
              <a:satOff val="-3409"/>
              <a:lumOff val="-1307"/>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 name="TextBox 3">
            <a:extLst>
              <a:ext uri="{FF2B5EF4-FFF2-40B4-BE49-F238E27FC236}">
                <a16:creationId xmlns:a16="http://schemas.microsoft.com/office/drawing/2014/main" id="{D80D8854-355A-4F6B-BF24-030D16C43BF4}"/>
              </a:ext>
            </a:extLst>
          </p:cNvPr>
          <p:cNvSpPr txBox="1"/>
          <p:nvPr/>
        </p:nvSpPr>
        <p:spPr>
          <a:xfrm>
            <a:off x="149089" y="3177958"/>
            <a:ext cx="2059705" cy="1384995"/>
          </a:xfrm>
          <a:prstGeom prst="rect">
            <a:avLst/>
          </a:prstGeom>
          <a:noFill/>
        </p:spPr>
        <p:txBody>
          <a:bodyPr wrap="square" rtlCol="0">
            <a:spAutoFit/>
          </a:bodyPr>
          <a:lstStyle/>
          <a:p>
            <a:r>
              <a:rPr lang="en-US" sz="2800" dirty="0">
                <a:solidFill>
                  <a:srgbClr val="FF0000"/>
                </a:solidFill>
              </a:rPr>
              <a:t>Under the 2017/2022 Standards</a:t>
            </a:r>
          </a:p>
        </p:txBody>
      </p:sp>
    </p:spTree>
    <p:extLst>
      <p:ext uri="{BB962C8B-B14F-4D97-AF65-F5344CB8AC3E}">
        <p14:creationId xmlns:p14="http://schemas.microsoft.com/office/powerpoint/2010/main" val="3625825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8" y="2"/>
            <a:ext cx="8702460" cy="941855"/>
          </a:xfrm>
        </p:spPr>
        <p:txBody>
          <a:bodyPr>
            <a:normAutofit fontScale="90000"/>
          </a:bodyPr>
          <a:lstStyle/>
          <a:p>
            <a:r>
              <a:rPr lang="en-US" sz="3200" dirty="0">
                <a:solidFill>
                  <a:schemeClr val="tx1"/>
                </a:solidFill>
              </a:rPr>
              <a:t>Option 3: Form a Consortium with an Educational Institution to Offer a Graduate Degree Program</a:t>
            </a:r>
          </a:p>
        </p:txBody>
      </p:sp>
      <p:sp>
        <p:nvSpPr>
          <p:cNvPr id="4" name="Content Placeholder 3"/>
          <p:cNvSpPr>
            <a:spLocks noGrp="1"/>
          </p:cNvSpPr>
          <p:nvPr>
            <p:ph sz="quarter" idx="11"/>
          </p:nvPr>
        </p:nvSpPr>
        <p:spPr>
          <a:xfrm>
            <a:off x="156117" y="1879698"/>
            <a:ext cx="3884342" cy="4554557"/>
          </a:xfrm>
        </p:spPr>
        <p:txBody>
          <a:bodyPr>
            <a:normAutofit/>
          </a:bodyPr>
          <a:lstStyle/>
          <a:p>
            <a:r>
              <a:rPr lang="en-US" sz="2400" dirty="0">
                <a:solidFill>
                  <a:schemeClr val="tx1"/>
                </a:solidFill>
                <a:latin typeface="+mn-lt"/>
              </a:rPr>
              <a:t>DI enters into a consortium agreement with a university/college to offer a single program under the </a:t>
            </a:r>
            <a:r>
              <a:rPr lang="en-US" sz="2400" i="1" dirty="0">
                <a:solidFill>
                  <a:schemeClr val="tx1"/>
                </a:solidFill>
                <a:latin typeface="+mn-lt"/>
              </a:rPr>
              <a:t>2017 (or 2022) Accreditation Standards</a:t>
            </a:r>
          </a:p>
          <a:p>
            <a:r>
              <a:rPr lang="en-US" sz="2400" b="1" dirty="0">
                <a:solidFill>
                  <a:schemeClr val="tx1"/>
                </a:solidFill>
                <a:effectLst/>
                <a:latin typeface="+mn-lt"/>
              </a:rPr>
              <a:t>Provides recognition to both institutions</a:t>
            </a:r>
            <a:endParaRPr lang="en-US" sz="2400" b="1" i="1" dirty="0">
              <a:solidFill>
                <a:schemeClr val="tx1"/>
              </a:solidFill>
              <a:latin typeface="+mn-lt"/>
            </a:endParaRPr>
          </a:p>
          <a:p>
            <a:r>
              <a:rPr lang="en-US" sz="2400" dirty="0">
                <a:solidFill>
                  <a:schemeClr val="tx1"/>
                </a:solidFill>
                <a:latin typeface="+mn-lt"/>
              </a:rPr>
              <a:t>Verification statement provided after students complete the program</a:t>
            </a:r>
          </a:p>
        </p:txBody>
      </p:sp>
      <p:graphicFrame>
        <p:nvGraphicFramePr>
          <p:cNvPr id="3" name="Diagram 2">
            <a:extLst>
              <a:ext uri="{FF2B5EF4-FFF2-40B4-BE49-F238E27FC236}">
                <a16:creationId xmlns:a16="http://schemas.microsoft.com/office/drawing/2014/main" id="{BF25A09E-99ED-4893-87DA-8ED12186E9DA}"/>
              </a:ext>
            </a:extLst>
          </p:cNvPr>
          <p:cNvGraphicFramePr/>
          <p:nvPr>
            <p:extLst>
              <p:ext uri="{D42A27DB-BD31-4B8C-83A1-F6EECF244321}">
                <p14:modId xmlns:p14="http://schemas.microsoft.com/office/powerpoint/2010/main" val="2237022954"/>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64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chemeClr val="tx1"/>
                </a:solidFill>
              </a:rPr>
              <a:t>Option 3: Form a Consortium with an Educational Institution to Offer a Graduate Degree Program</a:t>
            </a:r>
          </a:p>
        </p:txBody>
      </p:sp>
      <p:sp>
        <p:nvSpPr>
          <p:cNvPr id="22" name="Rounded Rectangle 21"/>
          <p:cNvSpPr/>
          <p:nvPr/>
        </p:nvSpPr>
        <p:spPr>
          <a:xfrm>
            <a:off x="2498401" y="3496073"/>
            <a:ext cx="3054608" cy="94207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rPr>
              <a:t>Graduate DI </a:t>
            </a:r>
          </a:p>
          <a:p>
            <a:pPr algn="ctr"/>
            <a:r>
              <a:rPr lang="en-US" sz="2800" b="1" dirty="0">
                <a:solidFill>
                  <a:schemeClr val="bg1"/>
                </a:solidFill>
              </a:rPr>
              <a:t>(one program) </a:t>
            </a:r>
          </a:p>
        </p:txBody>
      </p:sp>
      <p:cxnSp>
        <p:nvCxnSpPr>
          <p:cNvPr id="26" name="Straight Arrow Connector 25"/>
          <p:cNvCxnSpPr>
            <a:cxnSpLocks/>
            <a:endCxn id="22" idx="0"/>
          </p:cNvCxnSpPr>
          <p:nvPr/>
        </p:nvCxnSpPr>
        <p:spPr>
          <a:xfrm>
            <a:off x="2498401" y="2763269"/>
            <a:ext cx="1527304" cy="73280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Rounded Rectangle 13"/>
          <p:cNvSpPr/>
          <p:nvPr/>
        </p:nvSpPr>
        <p:spPr>
          <a:xfrm>
            <a:off x="420923" y="1627363"/>
            <a:ext cx="2704640" cy="108860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t>Institution One</a:t>
            </a:r>
          </a:p>
          <a:p>
            <a:pPr algn="ctr"/>
            <a:r>
              <a:rPr lang="en-US" sz="2800" b="1" dirty="0"/>
              <a:t>DI Program</a:t>
            </a:r>
          </a:p>
        </p:txBody>
      </p:sp>
      <p:sp>
        <p:nvSpPr>
          <p:cNvPr id="44" name="Rounded Rectangle 43"/>
          <p:cNvSpPr/>
          <p:nvPr/>
        </p:nvSpPr>
        <p:spPr>
          <a:xfrm>
            <a:off x="2587198" y="4969339"/>
            <a:ext cx="2877016" cy="64277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schemeClr val="bg1"/>
                </a:solidFill>
              </a:rPr>
              <a:t>Verification Statement</a:t>
            </a:r>
          </a:p>
        </p:txBody>
      </p:sp>
      <p:cxnSp>
        <p:nvCxnSpPr>
          <p:cNvPr id="15" name="Straight Arrow Connector 14"/>
          <p:cNvCxnSpPr/>
          <p:nvPr/>
        </p:nvCxnSpPr>
        <p:spPr>
          <a:xfrm>
            <a:off x="4012520" y="5612115"/>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a:off x="2587198" y="6118785"/>
            <a:ext cx="2877015" cy="650585"/>
          </a:xfrm>
          <a:prstGeom prst="roundRect">
            <a:avLst/>
          </a:prstGeom>
          <a:solidFill>
            <a:srgbClr val="800080"/>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ts val="2700"/>
              </a:lnSpc>
            </a:pPr>
            <a:r>
              <a:rPr lang="en-US" sz="2800" dirty="0"/>
              <a:t>RDN Exam</a:t>
            </a:r>
          </a:p>
        </p:txBody>
      </p:sp>
      <p:cxnSp>
        <p:nvCxnSpPr>
          <p:cNvPr id="19" name="Straight Arrow Connector 18"/>
          <p:cNvCxnSpPr/>
          <p:nvPr/>
        </p:nvCxnSpPr>
        <p:spPr>
          <a:xfrm>
            <a:off x="4009847" y="4438143"/>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Rounded Rectangle 16"/>
          <p:cNvSpPr/>
          <p:nvPr/>
        </p:nvSpPr>
        <p:spPr>
          <a:xfrm>
            <a:off x="4741902" y="1627363"/>
            <a:ext cx="2553074" cy="11754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t>Institution Two</a:t>
            </a:r>
          </a:p>
          <a:p>
            <a:pPr algn="ctr"/>
            <a:r>
              <a:rPr lang="en-US" sz="2800" b="1" dirty="0"/>
              <a:t>Graduate Program</a:t>
            </a:r>
          </a:p>
        </p:txBody>
      </p:sp>
      <p:cxnSp>
        <p:nvCxnSpPr>
          <p:cNvPr id="18" name="Straight Arrow Connector 17"/>
          <p:cNvCxnSpPr>
            <a:cxnSpLocks/>
            <a:endCxn id="22" idx="0"/>
          </p:cNvCxnSpPr>
          <p:nvPr/>
        </p:nvCxnSpPr>
        <p:spPr>
          <a:xfrm flipH="1">
            <a:off x="4025705" y="2844438"/>
            <a:ext cx="1286500" cy="6516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4375760D-4CBD-48F0-94EC-B60D1C71A003}"/>
              </a:ext>
            </a:extLst>
          </p:cNvPr>
          <p:cNvSpPr txBox="1"/>
          <p:nvPr/>
        </p:nvSpPr>
        <p:spPr>
          <a:xfrm>
            <a:off x="2587198" y="2847786"/>
            <a:ext cx="3170888" cy="461665"/>
          </a:xfrm>
          <a:prstGeom prst="rect">
            <a:avLst/>
          </a:prstGeom>
          <a:noFill/>
        </p:spPr>
        <p:txBody>
          <a:bodyPr wrap="square" rtlCol="0">
            <a:spAutoFit/>
          </a:bodyPr>
          <a:lstStyle/>
          <a:p>
            <a:r>
              <a:rPr lang="en-US" sz="2400" b="1" dirty="0"/>
              <a:t>Formal agreement</a:t>
            </a:r>
          </a:p>
        </p:txBody>
      </p:sp>
      <p:sp>
        <p:nvSpPr>
          <p:cNvPr id="20" name="Rounded Rectangle 13">
            <a:extLst>
              <a:ext uri="{FF2B5EF4-FFF2-40B4-BE49-F238E27FC236}">
                <a16:creationId xmlns:a16="http://schemas.microsoft.com/office/drawing/2014/main" id="{7DA3E282-8985-43C6-B1B8-BB45774DC99A}"/>
              </a:ext>
            </a:extLst>
          </p:cNvPr>
          <p:cNvSpPr/>
          <p:nvPr/>
        </p:nvSpPr>
        <p:spPr>
          <a:xfrm>
            <a:off x="7045081" y="3150333"/>
            <a:ext cx="2005615" cy="6759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DPD/FDE with graduate degree</a:t>
            </a:r>
          </a:p>
        </p:txBody>
      </p:sp>
      <p:cxnSp>
        <p:nvCxnSpPr>
          <p:cNvPr id="21" name="Straight Arrow Connector 20">
            <a:extLst>
              <a:ext uri="{FF2B5EF4-FFF2-40B4-BE49-F238E27FC236}">
                <a16:creationId xmlns:a16="http://schemas.microsoft.com/office/drawing/2014/main" id="{729E276D-F040-4E25-B53A-40E38F067051}"/>
              </a:ext>
            </a:extLst>
          </p:cNvPr>
          <p:cNvCxnSpPr>
            <a:cxnSpLocks/>
          </p:cNvCxnSpPr>
          <p:nvPr/>
        </p:nvCxnSpPr>
        <p:spPr>
          <a:xfrm flipH="1">
            <a:off x="5641806" y="3523680"/>
            <a:ext cx="1403275" cy="576176"/>
          </a:xfrm>
          <a:prstGeom prst="straightConnector1">
            <a:avLst/>
          </a:prstGeom>
          <a:ln w="57150">
            <a:solidFill>
              <a:schemeClr val="accent6"/>
            </a:solidFill>
            <a:prstDash val="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70259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7" y="2"/>
            <a:ext cx="8898695" cy="941855"/>
          </a:xfrm>
        </p:spPr>
        <p:txBody>
          <a:bodyPr>
            <a:normAutofit/>
          </a:bodyPr>
          <a:lstStyle/>
          <a:p>
            <a:r>
              <a:rPr lang="en-US" sz="2800" dirty="0">
                <a:solidFill>
                  <a:schemeClr val="tx1"/>
                </a:solidFill>
              </a:rPr>
              <a:t>Option 3: Form a Consortium with an Educational Institution to Offer a Graduate Degree Program</a:t>
            </a:r>
          </a:p>
        </p:txBody>
      </p:sp>
      <p:sp>
        <p:nvSpPr>
          <p:cNvPr id="6" name="Content Placeholder 3"/>
          <p:cNvSpPr txBox="1">
            <a:spLocks/>
          </p:cNvSpPr>
          <p:nvPr/>
        </p:nvSpPr>
        <p:spPr>
          <a:xfrm>
            <a:off x="63168" y="1734730"/>
            <a:ext cx="4161991" cy="4554557"/>
          </a:xfrm>
          <a:prstGeom prst="rect">
            <a:avLst/>
          </a:prstGeom>
        </p:spPr>
        <p:txBody>
          <a:bodyPr vert="horz" lIns="91440" tIns="45720" rIns="91440" bIns="45720" rtlCol="0">
            <a:normAutofit lnSpcReduction="10000"/>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Opportunities: </a:t>
            </a:r>
          </a:p>
          <a:p>
            <a:pPr lvl="1">
              <a:spcBef>
                <a:spcPts val="1200"/>
              </a:spcBef>
            </a:pPr>
            <a:r>
              <a:rPr lang="en-US" sz="2400" dirty="0">
                <a:solidFill>
                  <a:schemeClr val="tx1"/>
                </a:solidFill>
                <a:latin typeface="+mn-lt"/>
              </a:rPr>
              <a:t>Larger pool of program applicants (DPD/FDE students)</a:t>
            </a:r>
          </a:p>
          <a:p>
            <a:pPr lvl="1">
              <a:spcBef>
                <a:spcPts val="1200"/>
              </a:spcBef>
            </a:pPr>
            <a:r>
              <a:rPr lang="en-US" sz="2400" dirty="0">
                <a:solidFill>
                  <a:schemeClr val="tx1"/>
                </a:solidFill>
                <a:latin typeface="+mn-lt"/>
              </a:rPr>
              <a:t>Simpler application, if program chooses to transition to FEM Accreditation Standards</a:t>
            </a:r>
          </a:p>
          <a:p>
            <a:pPr lvl="1">
              <a:spcBef>
                <a:spcPts val="1200"/>
              </a:spcBef>
            </a:pPr>
            <a:r>
              <a:rPr lang="en-US" sz="2400" dirty="0">
                <a:solidFill>
                  <a:schemeClr val="tx1"/>
                </a:solidFill>
                <a:effectLst/>
                <a:latin typeface="+mn-lt"/>
              </a:rPr>
              <a:t>Provides recognition to both institutions </a:t>
            </a:r>
          </a:p>
          <a:p>
            <a:pPr lvl="1">
              <a:spcBef>
                <a:spcPts val="1200"/>
              </a:spcBef>
            </a:pPr>
            <a:r>
              <a:rPr lang="en-US" sz="2400" dirty="0">
                <a:solidFill>
                  <a:schemeClr val="tx1"/>
                </a:solidFill>
                <a:effectLst/>
                <a:latin typeface="+mn-lt"/>
              </a:rPr>
              <a:t>Both programs listed on ACEND website</a:t>
            </a:r>
            <a:endParaRPr lang="en-US" sz="2400" dirty="0">
              <a:solidFill>
                <a:schemeClr val="tx1"/>
              </a:solidFill>
              <a:latin typeface="+mn-lt"/>
            </a:endParaRPr>
          </a:p>
          <a:p>
            <a:pPr marL="342891" lvl="1" indent="0">
              <a:spcBef>
                <a:spcPts val="1200"/>
              </a:spcBef>
              <a:buNone/>
            </a:pPr>
            <a:endParaRPr lang="en-US" sz="2200" dirty="0">
              <a:solidFill>
                <a:schemeClr val="tx2">
                  <a:lumMod val="50000"/>
                </a:schemeClr>
              </a:solidFill>
              <a:latin typeface="+mn-lt"/>
            </a:endParaRPr>
          </a:p>
        </p:txBody>
      </p:sp>
      <p:graphicFrame>
        <p:nvGraphicFramePr>
          <p:cNvPr id="3" name="Diagram 2">
            <a:extLst>
              <a:ext uri="{FF2B5EF4-FFF2-40B4-BE49-F238E27FC236}">
                <a16:creationId xmlns:a16="http://schemas.microsoft.com/office/drawing/2014/main" id="{E8B21A11-E522-4533-8000-877B4BC74348}"/>
              </a:ext>
            </a:extLst>
          </p:cNvPr>
          <p:cNvGraphicFramePr/>
          <p:nvPr>
            <p:extLst>
              <p:ext uri="{D42A27DB-BD31-4B8C-83A1-F6EECF244321}">
                <p14:modId xmlns:p14="http://schemas.microsoft.com/office/powerpoint/2010/main" val="1398921320"/>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921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0" y="1664484"/>
            <a:ext cx="4572000" cy="4554557"/>
          </a:xfrm>
          <a:prstGeom prst="rect">
            <a:avLst/>
          </a:prstGeom>
        </p:spPr>
        <p:txBody>
          <a:bodyPr vert="horz" lIns="91440" tIns="45720" rIns="91440" bIns="45720" rtlCol="0">
            <a:no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Possible Challenges:</a:t>
            </a:r>
          </a:p>
          <a:p>
            <a:pPr lvl="1">
              <a:spcBef>
                <a:spcPts val="1200"/>
              </a:spcBef>
            </a:pPr>
            <a:r>
              <a:rPr lang="en-US" sz="2200" dirty="0">
                <a:solidFill>
                  <a:schemeClr val="tx2">
                    <a:lumMod val="50000"/>
                  </a:schemeClr>
                </a:solidFill>
                <a:latin typeface="+mn-lt"/>
              </a:rPr>
              <a:t>Initial significant increase in workload to plan program </a:t>
            </a:r>
          </a:p>
          <a:p>
            <a:pPr lvl="1">
              <a:spcBef>
                <a:spcPts val="1200"/>
              </a:spcBef>
            </a:pPr>
            <a:r>
              <a:rPr lang="en-US" sz="2200" dirty="0">
                <a:solidFill>
                  <a:schemeClr val="tx2">
                    <a:lumMod val="50000"/>
                  </a:schemeClr>
                </a:solidFill>
                <a:latin typeface="+mn-lt"/>
              </a:rPr>
              <a:t>Formal agreement must be established</a:t>
            </a:r>
          </a:p>
          <a:p>
            <a:pPr lvl="1">
              <a:spcBef>
                <a:spcPts val="1200"/>
              </a:spcBef>
            </a:pPr>
            <a:r>
              <a:rPr lang="en-US" sz="2200" dirty="0">
                <a:solidFill>
                  <a:schemeClr val="tx2">
                    <a:lumMod val="50000"/>
                  </a:schemeClr>
                </a:solidFill>
                <a:latin typeface="+mn-lt"/>
              </a:rPr>
              <a:t>Coordinator must be assigned at each institution (one may be the program director)</a:t>
            </a:r>
          </a:p>
          <a:p>
            <a:pPr lvl="1">
              <a:spcBef>
                <a:spcPts val="1200"/>
              </a:spcBef>
            </a:pPr>
            <a:r>
              <a:rPr lang="en-US" sz="2200" dirty="0">
                <a:solidFill>
                  <a:schemeClr val="tx2">
                    <a:lumMod val="50000"/>
                  </a:schemeClr>
                </a:solidFill>
                <a:latin typeface="+mn-lt"/>
              </a:rPr>
              <a:t>Program decisions shared</a:t>
            </a:r>
          </a:p>
          <a:p>
            <a:pPr lvl="1">
              <a:spcBef>
                <a:spcPts val="1200"/>
              </a:spcBef>
            </a:pPr>
            <a:r>
              <a:rPr lang="en-US" sz="2200" dirty="0">
                <a:solidFill>
                  <a:schemeClr val="tx2">
                    <a:lumMod val="50000"/>
                  </a:schemeClr>
                </a:solidFill>
                <a:latin typeface="+mn-lt"/>
              </a:rPr>
              <a:t>Both institutions pay ACEND fees</a:t>
            </a:r>
          </a:p>
        </p:txBody>
      </p:sp>
      <p:sp>
        <p:nvSpPr>
          <p:cNvPr id="8" name="Title 7">
            <a:extLst>
              <a:ext uri="{FF2B5EF4-FFF2-40B4-BE49-F238E27FC236}">
                <a16:creationId xmlns:a16="http://schemas.microsoft.com/office/drawing/2014/main" id="{9DD30154-74F6-45BB-B837-B8E969FEFF90}"/>
              </a:ext>
            </a:extLst>
          </p:cNvPr>
          <p:cNvSpPr>
            <a:spLocks noGrp="1"/>
          </p:cNvSpPr>
          <p:nvPr>
            <p:ph type="title"/>
          </p:nvPr>
        </p:nvSpPr>
        <p:spPr/>
        <p:txBody>
          <a:bodyPr/>
          <a:lstStyle/>
          <a:p>
            <a:r>
              <a:rPr lang="en-US" sz="2400" dirty="0">
                <a:solidFill>
                  <a:schemeClr val="tx1"/>
                </a:solidFill>
              </a:rPr>
              <a:t>Option 3: Form a Consortium with an Educational Institution to Offer a Graduate Degree Program</a:t>
            </a:r>
            <a:endParaRPr lang="en-US" dirty="0">
              <a:solidFill>
                <a:schemeClr val="tx1"/>
              </a:solidFill>
            </a:endParaRPr>
          </a:p>
        </p:txBody>
      </p:sp>
      <p:graphicFrame>
        <p:nvGraphicFramePr>
          <p:cNvPr id="2" name="Diagram 1">
            <a:extLst>
              <a:ext uri="{FF2B5EF4-FFF2-40B4-BE49-F238E27FC236}">
                <a16:creationId xmlns:a16="http://schemas.microsoft.com/office/drawing/2014/main" id="{AA9A7DB8-C69A-477D-8089-23679D9CEA35}"/>
              </a:ext>
            </a:extLst>
          </p:cNvPr>
          <p:cNvGraphicFramePr/>
          <p:nvPr>
            <p:extLst>
              <p:ext uri="{D42A27DB-BD31-4B8C-83A1-F6EECF244321}">
                <p14:modId xmlns:p14="http://schemas.microsoft.com/office/powerpoint/2010/main" val="2237022954"/>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4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4996"/>
          </a:xfrm>
        </p:spPr>
        <p:txBody>
          <a:bodyPr>
            <a:normAutofit/>
          </a:bodyPr>
          <a:lstStyle/>
          <a:p>
            <a:r>
              <a:rPr lang="en-US" sz="2800" dirty="0">
                <a:solidFill>
                  <a:schemeClr val="tx1"/>
                </a:solidFill>
              </a:rPr>
              <a:t>Option 4: Partner to Offer a Future Graduate Program under the Future Education Model Standards</a:t>
            </a:r>
          </a:p>
        </p:txBody>
      </p:sp>
      <p:grpSp>
        <p:nvGrpSpPr>
          <p:cNvPr id="4" name="Group 3">
            <a:extLst>
              <a:ext uri="{FF2B5EF4-FFF2-40B4-BE49-F238E27FC236}">
                <a16:creationId xmlns:a16="http://schemas.microsoft.com/office/drawing/2014/main" id="{51C7900D-20D7-491B-9A94-7F9D057DA48F}"/>
              </a:ext>
            </a:extLst>
          </p:cNvPr>
          <p:cNvGrpSpPr/>
          <p:nvPr/>
        </p:nvGrpSpPr>
        <p:grpSpPr>
          <a:xfrm>
            <a:off x="-3134221" y="797930"/>
            <a:ext cx="11897649" cy="6440325"/>
            <a:chOff x="-3809592" y="813696"/>
            <a:chExt cx="11897649" cy="6440325"/>
          </a:xfrm>
        </p:grpSpPr>
        <p:sp>
          <p:nvSpPr>
            <p:cNvPr id="6" name="Block Arc 5">
              <a:extLst>
                <a:ext uri="{FF2B5EF4-FFF2-40B4-BE49-F238E27FC236}">
                  <a16:creationId xmlns:a16="http://schemas.microsoft.com/office/drawing/2014/main" id="{4B9A72C1-C04B-4BCA-955A-761E2A3C0260}"/>
                </a:ext>
              </a:extLst>
            </p:cNvPr>
            <p:cNvSpPr/>
            <p:nvPr/>
          </p:nvSpPr>
          <p:spPr>
            <a:xfrm>
              <a:off x="-3809592" y="813696"/>
              <a:ext cx="6440325" cy="6440325"/>
            </a:xfrm>
            <a:prstGeom prst="blockArc">
              <a:avLst>
                <a:gd name="adj1" fmla="val 18900000"/>
                <a:gd name="adj2" fmla="val 2700000"/>
                <a:gd name="adj3" fmla="val 335"/>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C321831F-50C2-43E6-A0FC-878D4B6DFAAC}"/>
                </a:ext>
              </a:extLst>
            </p:cNvPr>
            <p:cNvSpPr/>
            <p:nvPr/>
          </p:nvSpPr>
          <p:spPr>
            <a:xfrm>
              <a:off x="2212849" y="1882018"/>
              <a:ext cx="5624964" cy="735951"/>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70000"/>
                </a:lnSpc>
                <a:spcBef>
                  <a:spcPct val="0"/>
                </a:spcBef>
                <a:spcAft>
                  <a:spcPct val="35000"/>
                </a:spcAft>
                <a:buNone/>
              </a:pPr>
              <a:r>
                <a:rPr lang="en-US" sz="2400" b="0" kern="1200" dirty="0">
                  <a:solidFill>
                    <a:schemeClr val="accent4">
                      <a:lumMod val="20000"/>
                      <a:lumOff val="80000"/>
                    </a:schemeClr>
                  </a:solidFill>
                </a:rPr>
                <a:t>Only admit students with a </a:t>
              </a:r>
              <a:r>
                <a:rPr lang="en-US" sz="2400" b="0" kern="1200">
                  <a:solidFill>
                    <a:schemeClr val="accent4">
                      <a:lumMod val="20000"/>
                      <a:lumOff val="80000"/>
                    </a:schemeClr>
                  </a:solidFill>
                </a:rPr>
                <a:t>graduate degree</a:t>
              </a:r>
              <a:endParaRPr lang="en-US" sz="2400" b="0" kern="1200" dirty="0">
                <a:solidFill>
                  <a:schemeClr val="accent4">
                    <a:lumMod val="20000"/>
                    <a:lumOff val="80000"/>
                  </a:schemeClr>
                </a:solidFill>
              </a:endParaRPr>
            </a:p>
          </p:txBody>
        </p:sp>
        <p:sp>
          <p:nvSpPr>
            <p:cNvPr id="8" name="Freeform: Shape 7">
              <a:extLst>
                <a:ext uri="{FF2B5EF4-FFF2-40B4-BE49-F238E27FC236}">
                  <a16:creationId xmlns:a16="http://schemas.microsoft.com/office/drawing/2014/main" id="{2FA57D2D-3411-4C03-86F5-083AEE9EA096}"/>
                </a:ext>
              </a:extLst>
            </p:cNvPr>
            <p:cNvSpPr/>
            <p:nvPr/>
          </p:nvSpPr>
          <p:spPr>
            <a:xfrm>
              <a:off x="2561170" y="3011727"/>
              <a:ext cx="5276643" cy="755819"/>
            </a:xfrm>
            <a:custGeom>
              <a:avLst/>
              <a:gdLst>
                <a:gd name="connsiteX0" fmla="*/ 0 w 5367234"/>
                <a:gd name="connsiteY0" fmla="*/ 0 h 1024760"/>
                <a:gd name="connsiteX1" fmla="*/ 5367234 w 5367234"/>
                <a:gd name="connsiteY1" fmla="*/ 0 h 1024760"/>
                <a:gd name="connsiteX2" fmla="*/ 5367234 w 5367234"/>
                <a:gd name="connsiteY2" fmla="*/ 1024760 h 1024760"/>
                <a:gd name="connsiteX3" fmla="*/ 0 w 5367234"/>
                <a:gd name="connsiteY3" fmla="*/ 1024760 h 1024760"/>
                <a:gd name="connsiteX4" fmla="*/ 0 w 5367234"/>
                <a:gd name="connsiteY4" fmla="*/ 0 h 10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234" h="1024760">
                  <a:moveTo>
                    <a:pt x="0" y="0"/>
                  </a:moveTo>
                  <a:lnTo>
                    <a:pt x="5367234" y="0"/>
                  </a:lnTo>
                  <a:lnTo>
                    <a:pt x="5367234" y="1024760"/>
                  </a:lnTo>
                  <a:lnTo>
                    <a:pt x="0" y="102476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spcFirstLastPara="0" vert="horz" wrap="square" lIns="584161" tIns="60960" rIns="60960" bIns="60960" numCol="1" spcCol="1270" anchor="ctr" anchorCtr="0">
              <a:noAutofit/>
            </a:bodyPr>
            <a:lstStyle/>
            <a:p>
              <a:pPr lvl="0" defTabSz="1066800">
                <a:lnSpc>
                  <a:spcPct val="70000"/>
                </a:lnSpc>
                <a:spcBef>
                  <a:spcPct val="0"/>
                </a:spcBef>
                <a:spcAft>
                  <a:spcPct val="35000"/>
                </a:spcAft>
                <a:buNone/>
              </a:pPr>
              <a:r>
                <a:rPr lang="en-US" sz="2400" kern="1200" dirty="0">
                  <a:solidFill>
                    <a:schemeClr val="accent4">
                      <a:lumMod val="20000"/>
                      <a:lumOff val="80000"/>
                    </a:schemeClr>
                  </a:solidFill>
                </a:rPr>
                <a:t>Combine with a graduate degree (Grad degree/DI)</a:t>
              </a:r>
            </a:p>
          </p:txBody>
        </p:sp>
        <p:sp>
          <p:nvSpPr>
            <p:cNvPr id="9" name="Oval 8">
              <a:extLst>
                <a:ext uri="{FF2B5EF4-FFF2-40B4-BE49-F238E27FC236}">
                  <a16:creationId xmlns:a16="http://schemas.microsoft.com/office/drawing/2014/main" id="{6209BD16-BD6E-461A-8989-EF8A7699B288}"/>
                </a:ext>
              </a:extLst>
            </p:cNvPr>
            <p:cNvSpPr/>
            <p:nvPr/>
          </p:nvSpPr>
          <p:spPr>
            <a:xfrm>
              <a:off x="1849473" y="1823067"/>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451115"/>
                <a:satOff val="-3409"/>
                <a:lumOff val="-1307"/>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6B5ECC0A-2AC5-41F4-9B81-08BB925C07BB}"/>
                </a:ext>
              </a:extLst>
            </p:cNvPr>
            <p:cNvSpPr/>
            <p:nvPr/>
          </p:nvSpPr>
          <p:spPr>
            <a:xfrm>
              <a:off x="2561170" y="4217941"/>
              <a:ext cx="5276643" cy="735951"/>
            </a:xfrm>
            <a:custGeom>
              <a:avLst/>
              <a:gdLst>
                <a:gd name="connsiteX0" fmla="*/ 0 w 5203027"/>
                <a:gd name="connsiteY0" fmla="*/ 0 h 735951"/>
                <a:gd name="connsiteX1" fmla="*/ 5203027 w 5203027"/>
                <a:gd name="connsiteY1" fmla="*/ 0 h 735951"/>
                <a:gd name="connsiteX2" fmla="*/ 5203027 w 5203027"/>
                <a:gd name="connsiteY2" fmla="*/ 735951 h 735951"/>
                <a:gd name="connsiteX3" fmla="*/ 0 w 5203027"/>
                <a:gd name="connsiteY3" fmla="*/ 735951 h 735951"/>
                <a:gd name="connsiteX4" fmla="*/ 0 w 5203027"/>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027" h="735951">
                  <a:moveTo>
                    <a:pt x="0" y="0"/>
                  </a:moveTo>
                  <a:lnTo>
                    <a:pt x="5203027" y="0"/>
                  </a:lnTo>
                  <a:lnTo>
                    <a:pt x="5203027"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20000"/>
                      <a:lumOff val="80000"/>
                    </a:schemeClr>
                  </a:solidFill>
                </a:rPr>
                <a:t>Form a consortium </a:t>
              </a:r>
            </a:p>
          </p:txBody>
        </p:sp>
        <p:sp>
          <p:nvSpPr>
            <p:cNvPr id="11" name="Oval 10">
              <a:extLst>
                <a:ext uri="{FF2B5EF4-FFF2-40B4-BE49-F238E27FC236}">
                  <a16:creationId xmlns:a16="http://schemas.microsoft.com/office/drawing/2014/main" id="{BB3942D8-0255-4A8A-A48A-EF23DE124988}"/>
                </a:ext>
              </a:extLst>
            </p:cNvPr>
            <p:cNvSpPr/>
            <p:nvPr/>
          </p:nvSpPr>
          <p:spPr>
            <a:xfrm>
              <a:off x="2123863" y="4175670"/>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902230"/>
                <a:satOff val="-6819"/>
                <a:lumOff val="-261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6C989034-0A9F-421E-88CA-805DD540AAB6}"/>
                </a:ext>
              </a:extLst>
            </p:cNvPr>
            <p:cNvSpPr/>
            <p:nvPr/>
          </p:nvSpPr>
          <p:spPr>
            <a:xfrm>
              <a:off x="2139233" y="5322059"/>
              <a:ext cx="5948824" cy="941855"/>
            </a:xfrm>
            <a:custGeom>
              <a:avLst/>
              <a:gdLst>
                <a:gd name="connsiteX0" fmla="*/ 0 w 5624964"/>
                <a:gd name="connsiteY0" fmla="*/ 0 h 735951"/>
                <a:gd name="connsiteX1" fmla="*/ 5624964 w 5624964"/>
                <a:gd name="connsiteY1" fmla="*/ 0 h 735951"/>
                <a:gd name="connsiteX2" fmla="*/ 5624964 w 5624964"/>
                <a:gd name="connsiteY2" fmla="*/ 735951 h 735951"/>
                <a:gd name="connsiteX3" fmla="*/ 0 w 5624964"/>
                <a:gd name="connsiteY3" fmla="*/ 735951 h 735951"/>
                <a:gd name="connsiteX4" fmla="*/ 0 w 5624964"/>
                <a:gd name="connsiteY4" fmla="*/ 0 h 73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964" h="735951">
                  <a:moveTo>
                    <a:pt x="0" y="0"/>
                  </a:moveTo>
                  <a:lnTo>
                    <a:pt x="5624964" y="0"/>
                  </a:lnTo>
                  <a:lnTo>
                    <a:pt x="5624964" y="735951"/>
                  </a:lnTo>
                  <a:lnTo>
                    <a:pt x="0" y="73595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584161" tIns="60960" rIns="60960" bIns="60960" numCol="1" spcCol="1270" anchor="ctr" anchorCtr="0">
              <a:noAutofit/>
            </a:bodyPr>
            <a:lstStyle/>
            <a:p>
              <a:pPr marL="0" lvl="0" indent="0" algn="ctr" defTabSz="1066800">
                <a:lnSpc>
                  <a:spcPct val="70000"/>
                </a:lnSpc>
                <a:spcBef>
                  <a:spcPct val="0"/>
                </a:spcBef>
                <a:spcAft>
                  <a:spcPct val="35000"/>
                </a:spcAft>
                <a:buNone/>
              </a:pPr>
              <a:r>
                <a:rPr lang="en-US" sz="4000" b="1" kern="1200" dirty="0">
                  <a:solidFill>
                    <a:schemeClr val="bg1"/>
                  </a:solidFill>
                </a:rPr>
                <a:t>Partner to offer an FG program</a:t>
              </a:r>
            </a:p>
          </p:txBody>
        </p:sp>
        <p:sp>
          <p:nvSpPr>
            <p:cNvPr id="13" name="Oval 12">
              <a:extLst>
                <a:ext uri="{FF2B5EF4-FFF2-40B4-BE49-F238E27FC236}">
                  <a16:creationId xmlns:a16="http://schemas.microsoft.com/office/drawing/2014/main" id="{6CA2388A-D38B-467E-9BFC-571F06AE82BF}"/>
                </a:ext>
              </a:extLst>
            </p:cNvPr>
            <p:cNvSpPr/>
            <p:nvPr/>
          </p:nvSpPr>
          <p:spPr>
            <a:xfrm>
              <a:off x="1529256" y="5279788"/>
              <a:ext cx="1047284" cy="98412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7353344"/>
                <a:satOff val="-10228"/>
                <a:lumOff val="-3922"/>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3" name="Oval 2">
            <a:extLst>
              <a:ext uri="{FF2B5EF4-FFF2-40B4-BE49-F238E27FC236}">
                <a16:creationId xmlns:a16="http://schemas.microsoft.com/office/drawing/2014/main" id="{083934D8-2DE6-48E4-B26C-01AEFBC9F447}"/>
              </a:ext>
            </a:extLst>
          </p:cNvPr>
          <p:cNvSpPr/>
          <p:nvPr/>
        </p:nvSpPr>
        <p:spPr>
          <a:xfrm>
            <a:off x="2615362" y="2950300"/>
            <a:ext cx="874613" cy="820493"/>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902230"/>
              <a:satOff val="-6819"/>
              <a:lumOff val="-261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B759040D-1556-4B99-8AD5-A49717744F83}"/>
              </a:ext>
            </a:extLst>
          </p:cNvPr>
          <p:cNvSpPr txBox="1"/>
          <p:nvPr/>
        </p:nvSpPr>
        <p:spPr>
          <a:xfrm>
            <a:off x="263223" y="2888920"/>
            <a:ext cx="2059705" cy="1384995"/>
          </a:xfrm>
          <a:prstGeom prst="rect">
            <a:avLst/>
          </a:prstGeom>
          <a:noFill/>
        </p:spPr>
        <p:txBody>
          <a:bodyPr wrap="square" rtlCol="0">
            <a:spAutoFit/>
          </a:bodyPr>
          <a:lstStyle/>
          <a:p>
            <a:r>
              <a:rPr lang="en-US" sz="2800" dirty="0">
                <a:solidFill>
                  <a:srgbClr val="FF0000"/>
                </a:solidFill>
              </a:rPr>
              <a:t>Under the FEM Standards</a:t>
            </a:r>
          </a:p>
        </p:txBody>
      </p:sp>
    </p:spTree>
    <p:extLst>
      <p:ext uri="{BB962C8B-B14F-4D97-AF65-F5344CB8AC3E}">
        <p14:creationId xmlns:p14="http://schemas.microsoft.com/office/powerpoint/2010/main" val="1421076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50000"/>
                  </a:schemeClr>
                </a:solidFill>
              </a:rPr>
              <a:t>Option 4: Partner to Offer an FG Program</a:t>
            </a:r>
          </a:p>
        </p:txBody>
      </p:sp>
      <p:sp>
        <p:nvSpPr>
          <p:cNvPr id="4" name="Content Placeholder 3"/>
          <p:cNvSpPr>
            <a:spLocks noGrp="1"/>
          </p:cNvSpPr>
          <p:nvPr>
            <p:ph sz="quarter" idx="11"/>
          </p:nvPr>
        </p:nvSpPr>
        <p:spPr>
          <a:xfrm>
            <a:off x="156117" y="1879698"/>
            <a:ext cx="3884342" cy="4554557"/>
          </a:xfrm>
        </p:spPr>
        <p:txBody>
          <a:bodyPr>
            <a:normAutofit/>
          </a:bodyPr>
          <a:lstStyle/>
          <a:p>
            <a:r>
              <a:rPr lang="en-US" sz="2400" dirty="0">
                <a:solidFill>
                  <a:schemeClr val="tx2">
                    <a:lumMod val="50000"/>
                  </a:schemeClr>
                </a:solidFill>
                <a:latin typeface="+mn-lt"/>
              </a:rPr>
              <a:t>DI partners with a university/college to offer an FG program under the </a:t>
            </a:r>
            <a:r>
              <a:rPr lang="en-US" sz="2400" i="1" dirty="0">
                <a:solidFill>
                  <a:schemeClr val="tx2">
                    <a:lumMod val="50000"/>
                  </a:schemeClr>
                </a:solidFill>
                <a:latin typeface="+mn-lt"/>
              </a:rPr>
              <a:t>Future Education Model (FEM) Accreditation Standards</a:t>
            </a:r>
          </a:p>
          <a:p>
            <a:r>
              <a:rPr lang="en-US" sz="2400" dirty="0">
                <a:solidFill>
                  <a:schemeClr val="tx2">
                    <a:lumMod val="50000"/>
                  </a:schemeClr>
                </a:solidFill>
                <a:latin typeface="+mn-lt"/>
              </a:rPr>
              <a:t>Verification statement provided after students complete the FG program</a:t>
            </a:r>
          </a:p>
        </p:txBody>
      </p:sp>
      <p:graphicFrame>
        <p:nvGraphicFramePr>
          <p:cNvPr id="3" name="Diagram 2">
            <a:extLst>
              <a:ext uri="{FF2B5EF4-FFF2-40B4-BE49-F238E27FC236}">
                <a16:creationId xmlns:a16="http://schemas.microsoft.com/office/drawing/2014/main" id="{98EECFB7-C11A-4347-8E4F-B67AA578462D}"/>
              </a:ext>
            </a:extLst>
          </p:cNvPr>
          <p:cNvGraphicFramePr/>
          <p:nvPr>
            <p:extLst>
              <p:ext uri="{D42A27DB-BD31-4B8C-83A1-F6EECF244321}">
                <p14:modId xmlns:p14="http://schemas.microsoft.com/office/powerpoint/2010/main" val="4004710037"/>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274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cxnSpLocks/>
          </p:cNvCxnSpPr>
          <p:nvPr/>
        </p:nvCxnSpPr>
        <p:spPr>
          <a:xfrm>
            <a:off x="4665266" y="2633712"/>
            <a:ext cx="0" cy="4405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normAutofit/>
          </a:bodyPr>
          <a:lstStyle/>
          <a:p>
            <a:r>
              <a:rPr lang="en-US" sz="2800" dirty="0">
                <a:solidFill>
                  <a:schemeClr val="tx2">
                    <a:lumMod val="50000"/>
                  </a:schemeClr>
                </a:solidFill>
              </a:rPr>
              <a:t>Option 4: Partner to Offer an FG Program</a:t>
            </a:r>
          </a:p>
        </p:txBody>
      </p:sp>
      <p:sp>
        <p:nvSpPr>
          <p:cNvPr id="6" name="Text Placeholder 2"/>
          <p:cNvSpPr>
            <a:spLocks noGrp="1"/>
          </p:cNvSpPr>
          <p:nvPr>
            <p:ph type="body" sz="quarter" idx="10"/>
          </p:nvPr>
        </p:nvSpPr>
        <p:spPr>
          <a:xfrm>
            <a:off x="0" y="934798"/>
            <a:ext cx="6320544" cy="571499"/>
          </a:xfrm>
        </p:spPr>
        <p:txBody>
          <a:bodyPr/>
          <a:lstStyle/>
          <a:p>
            <a:r>
              <a:rPr lang="en-US" sz="3200" dirty="0"/>
              <a:t>Possible Routes</a:t>
            </a:r>
          </a:p>
        </p:txBody>
      </p:sp>
      <p:sp>
        <p:nvSpPr>
          <p:cNvPr id="22" name="Rounded Rectangle 21"/>
          <p:cNvSpPr/>
          <p:nvPr/>
        </p:nvSpPr>
        <p:spPr>
          <a:xfrm>
            <a:off x="1986228" y="3979341"/>
            <a:ext cx="2872385" cy="5557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bg1"/>
                </a:solidFill>
              </a:rPr>
              <a:t>FG </a:t>
            </a:r>
          </a:p>
        </p:txBody>
      </p:sp>
      <p:cxnSp>
        <p:nvCxnSpPr>
          <p:cNvPr id="26" name="Straight Arrow Connector 25"/>
          <p:cNvCxnSpPr>
            <a:cxnSpLocks/>
            <a:endCxn id="22" idx="0"/>
          </p:cNvCxnSpPr>
          <p:nvPr/>
        </p:nvCxnSpPr>
        <p:spPr>
          <a:xfrm>
            <a:off x="2524607" y="2693559"/>
            <a:ext cx="897814" cy="12857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Rounded Rectangle 13"/>
          <p:cNvSpPr/>
          <p:nvPr/>
        </p:nvSpPr>
        <p:spPr>
          <a:xfrm>
            <a:off x="260438" y="1590070"/>
            <a:ext cx="2704640" cy="10886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ACEND accredited program: e.g., FB, FDE, DPD, BS/CP</a:t>
            </a:r>
          </a:p>
        </p:txBody>
      </p:sp>
      <p:sp>
        <p:nvSpPr>
          <p:cNvPr id="44" name="Rounded Rectangle 43"/>
          <p:cNvSpPr/>
          <p:nvPr/>
        </p:nvSpPr>
        <p:spPr>
          <a:xfrm>
            <a:off x="1986229" y="4852331"/>
            <a:ext cx="2877016" cy="6427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bg1"/>
                </a:solidFill>
              </a:rPr>
              <a:t>Verification Statement</a:t>
            </a:r>
          </a:p>
        </p:txBody>
      </p:sp>
      <p:cxnSp>
        <p:nvCxnSpPr>
          <p:cNvPr id="15" name="Straight Arrow Connector 14"/>
          <p:cNvCxnSpPr/>
          <p:nvPr/>
        </p:nvCxnSpPr>
        <p:spPr>
          <a:xfrm>
            <a:off x="3411551" y="5495107"/>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a:off x="1986229" y="6001777"/>
            <a:ext cx="2877015" cy="650585"/>
          </a:xfrm>
          <a:prstGeom prst="roundRect">
            <a:avLst/>
          </a:prstGeom>
          <a:solidFill>
            <a:srgbClr val="800080"/>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ts val="2700"/>
              </a:lnSpc>
            </a:pPr>
            <a:r>
              <a:rPr lang="en-US" sz="2800" dirty="0"/>
              <a:t>RDN Exam</a:t>
            </a:r>
          </a:p>
        </p:txBody>
      </p:sp>
      <p:cxnSp>
        <p:nvCxnSpPr>
          <p:cNvPr id="19" name="Straight Arrow Connector 18"/>
          <p:cNvCxnSpPr>
            <a:cxnSpLocks/>
          </p:cNvCxnSpPr>
          <p:nvPr/>
        </p:nvCxnSpPr>
        <p:spPr>
          <a:xfrm>
            <a:off x="3405549" y="4566327"/>
            <a:ext cx="4630" cy="3105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Rounded Rectangle 16"/>
          <p:cNvSpPr/>
          <p:nvPr/>
        </p:nvSpPr>
        <p:spPr>
          <a:xfrm>
            <a:off x="3424736" y="1505900"/>
            <a:ext cx="2481062" cy="114385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t>Other undergraduate degree</a:t>
            </a:r>
          </a:p>
        </p:txBody>
      </p:sp>
      <p:sp>
        <p:nvSpPr>
          <p:cNvPr id="7" name="Rounded Rectangle 21">
            <a:extLst>
              <a:ext uri="{FF2B5EF4-FFF2-40B4-BE49-F238E27FC236}">
                <a16:creationId xmlns:a16="http://schemas.microsoft.com/office/drawing/2014/main" id="{A78A00F5-D1F3-476C-96D5-9D0B54E6ED00}"/>
              </a:ext>
            </a:extLst>
          </p:cNvPr>
          <p:cNvSpPr/>
          <p:nvPr/>
        </p:nvSpPr>
        <p:spPr>
          <a:xfrm>
            <a:off x="6320544" y="1876654"/>
            <a:ext cx="2481062" cy="22911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bg1"/>
                </a:solidFill>
              </a:rPr>
              <a:t>Bachelor’s + Graduate (e.g., 3+2, 4+1) </a:t>
            </a:r>
          </a:p>
          <a:p>
            <a:pPr algn="ctr"/>
            <a:r>
              <a:rPr lang="en-US" sz="2800" b="1" dirty="0">
                <a:solidFill>
                  <a:schemeClr val="bg1"/>
                </a:solidFill>
              </a:rPr>
              <a:t>FG </a:t>
            </a:r>
          </a:p>
        </p:txBody>
      </p:sp>
      <p:sp>
        <p:nvSpPr>
          <p:cNvPr id="23" name="Rounded Rectangle 43">
            <a:extLst>
              <a:ext uri="{FF2B5EF4-FFF2-40B4-BE49-F238E27FC236}">
                <a16:creationId xmlns:a16="http://schemas.microsoft.com/office/drawing/2014/main" id="{AB983944-AF55-4788-9499-3A6107FAE832}"/>
              </a:ext>
            </a:extLst>
          </p:cNvPr>
          <p:cNvSpPr/>
          <p:nvPr/>
        </p:nvSpPr>
        <p:spPr>
          <a:xfrm>
            <a:off x="6053843" y="4789267"/>
            <a:ext cx="2877016" cy="6427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bg1"/>
                </a:solidFill>
              </a:rPr>
              <a:t>Verification Statement</a:t>
            </a:r>
          </a:p>
        </p:txBody>
      </p:sp>
      <p:cxnSp>
        <p:nvCxnSpPr>
          <p:cNvPr id="24" name="Straight Arrow Connector 23">
            <a:extLst>
              <a:ext uri="{FF2B5EF4-FFF2-40B4-BE49-F238E27FC236}">
                <a16:creationId xmlns:a16="http://schemas.microsoft.com/office/drawing/2014/main" id="{3A279439-0028-4DA8-9B4B-48D78D882E02}"/>
              </a:ext>
            </a:extLst>
          </p:cNvPr>
          <p:cNvCxnSpPr/>
          <p:nvPr/>
        </p:nvCxnSpPr>
        <p:spPr>
          <a:xfrm>
            <a:off x="7608828" y="5470581"/>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Rounded Rectangle 15">
            <a:extLst>
              <a:ext uri="{FF2B5EF4-FFF2-40B4-BE49-F238E27FC236}">
                <a16:creationId xmlns:a16="http://schemas.microsoft.com/office/drawing/2014/main" id="{0C6DB27E-1922-4A69-AD0B-CF452D894595}"/>
              </a:ext>
            </a:extLst>
          </p:cNvPr>
          <p:cNvSpPr/>
          <p:nvPr/>
        </p:nvSpPr>
        <p:spPr>
          <a:xfrm>
            <a:off x="6053843" y="6001777"/>
            <a:ext cx="2877015" cy="650585"/>
          </a:xfrm>
          <a:prstGeom prst="roundRect">
            <a:avLst/>
          </a:prstGeom>
          <a:solidFill>
            <a:srgbClr val="800080"/>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ts val="2700"/>
              </a:lnSpc>
            </a:pPr>
            <a:r>
              <a:rPr lang="en-US" sz="2800" dirty="0"/>
              <a:t>RDN Exam</a:t>
            </a:r>
          </a:p>
        </p:txBody>
      </p:sp>
      <p:cxnSp>
        <p:nvCxnSpPr>
          <p:cNvPr id="27" name="Straight Arrow Connector 26">
            <a:extLst>
              <a:ext uri="{FF2B5EF4-FFF2-40B4-BE49-F238E27FC236}">
                <a16:creationId xmlns:a16="http://schemas.microsoft.com/office/drawing/2014/main" id="{C4287D32-0251-4BBE-B375-60C78B959BAC}"/>
              </a:ext>
            </a:extLst>
          </p:cNvPr>
          <p:cNvCxnSpPr/>
          <p:nvPr/>
        </p:nvCxnSpPr>
        <p:spPr>
          <a:xfrm>
            <a:off x="7608828" y="4232222"/>
            <a:ext cx="1301" cy="555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4" name="Rounded Rectangle 21">
            <a:extLst>
              <a:ext uri="{FF2B5EF4-FFF2-40B4-BE49-F238E27FC236}">
                <a16:creationId xmlns:a16="http://schemas.microsoft.com/office/drawing/2014/main" id="{E778B5C7-87D9-4552-97D2-E3C1CB34E242}"/>
              </a:ext>
            </a:extLst>
          </p:cNvPr>
          <p:cNvSpPr/>
          <p:nvPr/>
        </p:nvSpPr>
        <p:spPr>
          <a:xfrm>
            <a:off x="3703455" y="3058195"/>
            <a:ext cx="1923623" cy="55572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rPr>
              <a:t>Prerequisites</a:t>
            </a:r>
            <a:r>
              <a:rPr lang="en-US" sz="2400" b="1" dirty="0">
                <a:solidFill>
                  <a:schemeClr val="bg1"/>
                </a:solidFill>
              </a:rPr>
              <a:t> </a:t>
            </a:r>
          </a:p>
        </p:txBody>
      </p:sp>
      <p:cxnSp>
        <p:nvCxnSpPr>
          <p:cNvPr id="28" name="Straight Arrow Connector 27">
            <a:extLst>
              <a:ext uri="{FF2B5EF4-FFF2-40B4-BE49-F238E27FC236}">
                <a16:creationId xmlns:a16="http://schemas.microsoft.com/office/drawing/2014/main" id="{A36BDCE0-BC17-4F35-846F-472ACA15076C}"/>
              </a:ext>
            </a:extLst>
          </p:cNvPr>
          <p:cNvCxnSpPr>
            <a:cxnSpLocks/>
            <a:endCxn id="22" idx="0"/>
          </p:cNvCxnSpPr>
          <p:nvPr/>
        </p:nvCxnSpPr>
        <p:spPr>
          <a:xfrm flipH="1">
            <a:off x="3422421" y="3613917"/>
            <a:ext cx="1242846" cy="3654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2746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50000"/>
                  </a:schemeClr>
                </a:solidFill>
              </a:rPr>
              <a:t>Option 4: Partner to Offer an FG Program</a:t>
            </a:r>
          </a:p>
        </p:txBody>
      </p:sp>
      <p:sp>
        <p:nvSpPr>
          <p:cNvPr id="6" name="Content Placeholder 3"/>
          <p:cNvSpPr txBox="1">
            <a:spLocks/>
          </p:cNvSpPr>
          <p:nvPr/>
        </p:nvSpPr>
        <p:spPr>
          <a:xfrm>
            <a:off x="63167" y="1623220"/>
            <a:ext cx="4029331" cy="4554557"/>
          </a:xfrm>
          <a:prstGeom prst="rect">
            <a:avLst/>
          </a:prstGeom>
        </p:spPr>
        <p:txBody>
          <a:bodyPr vert="horz" lIns="91440" tIns="45720" rIns="91440" bIns="45720" rtlCol="0">
            <a:norm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Opportunities: </a:t>
            </a:r>
          </a:p>
          <a:p>
            <a:pPr lvl="1"/>
            <a:r>
              <a:rPr lang="en-US" sz="2200" dirty="0">
                <a:solidFill>
                  <a:schemeClr val="tx2">
                    <a:lumMod val="50000"/>
                  </a:schemeClr>
                </a:solidFill>
                <a:latin typeface="+mn-lt"/>
              </a:rPr>
              <a:t>Graduate eligible to take the RDN exam upon graduation</a:t>
            </a:r>
            <a:endParaRPr lang="en-US" sz="2200" u="sng" dirty="0">
              <a:solidFill>
                <a:schemeClr val="tx2">
                  <a:lumMod val="50000"/>
                </a:schemeClr>
              </a:solidFill>
              <a:latin typeface="+mn-lt"/>
            </a:endParaRPr>
          </a:p>
          <a:p>
            <a:pPr lvl="1"/>
            <a:r>
              <a:rPr lang="en-US" sz="2200" dirty="0">
                <a:solidFill>
                  <a:schemeClr val="tx2">
                    <a:lumMod val="50000"/>
                  </a:schemeClr>
                </a:solidFill>
                <a:latin typeface="+mn-lt"/>
              </a:rPr>
              <a:t>Wider net to recruit students: DPD, FB, post-baccalaureate, etc.</a:t>
            </a:r>
          </a:p>
          <a:p>
            <a:pPr lvl="1"/>
            <a:r>
              <a:rPr lang="en-US" sz="2000" dirty="0">
                <a:solidFill>
                  <a:schemeClr val="tx1"/>
                </a:solidFill>
                <a:effectLst/>
                <a:latin typeface="+mn-lt"/>
              </a:rPr>
              <a:t>Provides recognition to both institutions </a:t>
            </a:r>
            <a:endParaRPr lang="en-US" sz="2200" dirty="0">
              <a:solidFill>
                <a:schemeClr val="tx2">
                  <a:lumMod val="50000"/>
                </a:schemeClr>
              </a:solidFill>
              <a:latin typeface="+mn-lt"/>
            </a:endParaRPr>
          </a:p>
          <a:p>
            <a:pPr lvl="1"/>
            <a:r>
              <a:rPr lang="en-US" sz="2200" dirty="0">
                <a:solidFill>
                  <a:schemeClr val="tx2">
                    <a:lumMod val="50000"/>
                  </a:schemeClr>
                </a:solidFill>
                <a:latin typeface="+mn-lt"/>
              </a:rPr>
              <a:t>All FEM demonstration program benefits</a:t>
            </a:r>
          </a:p>
        </p:txBody>
      </p:sp>
      <p:graphicFrame>
        <p:nvGraphicFramePr>
          <p:cNvPr id="3" name="Diagram 2">
            <a:extLst>
              <a:ext uri="{FF2B5EF4-FFF2-40B4-BE49-F238E27FC236}">
                <a16:creationId xmlns:a16="http://schemas.microsoft.com/office/drawing/2014/main" id="{D2FBC1B8-AD81-4F00-A79C-710E7C61D457}"/>
              </a:ext>
            </a:extLst>
          </p:cNvPr>
          <p:cNvGraphicFramePr/>
          <p:nvPr>
            <p:extLst>
              <p:ext uri="{D42A27DB-BD31-4B8C-83A1-F6EECF244321}">
                <p14:modId xmlns:p14="http://schemas.microsoft.com/office/powerpoint/2010/main" val="833373028"/>
              </p:ext>
            </p:extLst>
          </p:nvPr>
        </p:nvGraphicFramePr>
        <p:xfrm>
          <a:off x="4572000" y="1750741"/>
          <a:ext cx="4380433" cy="43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86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latin typeface="+mn-lt"/>
              </a:rPr>
              <a:t>Objectives</a:t>
            </a:r>
          </a:p>
        </p:txBody>
      </p:sp>
      <p:sp>
        <p:nvSpPr>
          <p:cNvPr id="3" name="Content Placeholder 2"/>
          <p:cNvSpPr>
            <a:spLocks noGrp="1"/>
          </p:cNvSpPr>
          <p:nvPr>
            <p:ph sz="quarter" idx="11"/>
          </p:nvPr>
        </p:nvSpPr>
        <p:spPr>
          <a:xfrm>
            <a:off x="135734" y="1712556"/>
            <a:ext cx="8769729" cy="4966641"/>
          </a:xfrm>
        </p:spPr>
        <p:txBody>
          <a:bodyPr>
            <a:normAutofit/>
          </a:bodyPr>
          <a:lstStyle/>
          <a:p>
            <a:r>
              <a:rPr lang="en-US" sz="2800" dirty="0">
                <a:solidFill>
                  <a:schemeClr val="tx2">
                    <a:lumMod val="50000"/>
                  </a:schemeClr>
                </a:solidFill>
                <a:latin typeface="+mn-lt"/>
              </a:rPr>
              <a:t>Provide ACEND update and announcements</a:t>
            </a:r>
          </a:p>
          <a:p>
            <a:r>
              <a:rPr lang="en-US" sz="2800" dirty="0">
                <a:solidFill>
                  <a:schemeClr val="tx2">
                    <a:lumMod val="50000"/>
                  </a:schemeClr>
                </a:solidFill>
                <a:latin typeface="+mn-lt"/>
              </a:rPr>
              <a:t>Provide an overview of ACEND</a:t>
            </a:r>
          </a:p>
          <a:p>
            <a:r>
              <a:rPr lang="en-US" sz="2800" dirty="0">
                <a:solidFill>
                  <a:schemeClr val="tx2">
                    <a:lumMod val="50000"/>
                  </a:schemeClr>
                </a:solidFill>
                <a:latin typeface="+mn-lt"/>
              </a:rPr>
              <a:t>Discuss options for programs related to the change in credentialing exam eligibility</a:t>
            </a:r>
          </a:p>
          <a:p>
            <a:r>
              <a:rPr lang="en-US" sz="2800" dirty="0">
                <a:solidFill>
                  <a:schemeClr val="tx2">
                    <a:lumMod val="50000"/>
                  </a:schemeClr>
                </a:solidFill>
                <a:latin typeface="+mn-lt"/>
              </a:rPr>
              <a:t> Answer questions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265" y="42380"/>
            <a:ext cx="2081206" cy="899478"/>
          </a:xfrm>
          <a:prstGeom prst="rect">
            <a:avLst/>
          </a:prstGeom>
        </p:spPr>
      </p:pic>
    </p:spTree>
    <p:custDataLst>
      <p:tags r:id="rId1"/>
    </p:custDataLst>
    <p:extLst>
      <p:ext uri="{BB962C8B-B14F-4D97-AF65-F5344CB8AC3E}">
        <p14:creationId xmlns:p14="http://schemas.microsoft.com/office/powerpoint/2010/main" val="3761216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50000"/>
                  </a:schemeClr>
                </a:solidFill>
              </a:rPr>
              <a:t>Option 4: Partner to Offer an FG Program</a:t>
            </a:r>
          </a:p>
        </p:txBody>
      </p:sp>
      <p:sp>
        <p:nvSpPr>
          <p:cNvPr id="6" name="Content Placeholder 3"/>
          <p:cNvSpPr txBox="1">
            <a:spLocks/>
          </p:cNvSpPr>
          <p:nvPr/>
        </p:nvSpPr>
        <p:spPr>
          <a:xfrm>
            <a:off x="63168" y="1683835"/>
            <a:ext cx="4085085" cy="4554557"/>
          </a:xfrm>
          <a:prstGeom prst="rect">
            <a:avLst/>
          </a:prstGeom>
        </p:spPr>
        <p:txBody>
          <a:bodyPr vert="horz" lIns="91440" tIns="45720" rIns="91440" bIns="45720" rtlCol="0">
            <a:no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2">
                    <a:lumMod val="50000"/>
                  </a:schemeClr>
                </a:solidFill>
                <a:latin typeface="+mn-lt"/>
              </a:rPr>
              <a:t>Possible Challenges:</a:t>
            </a:r>
          </a:p>
          <a:p>
            <a:pPr marL="401638" lvl="1" indent="-166688"/>
            <a:r>
              <a:rPr lang="en-US" sz="2200" dirty="0">
                <a:solidFill>
                  <a:schemeClr val="tx2">
                    <a:lumMod val="50000"/>
                  </a:schemeClr>
                </a:solidFill>
                <a:latin typeface="+mn-lt"/>
              </a:rPr>
              <a:t>Initial increase in workload to plan program &amp; submit application</a:t>
            </a:r>
          </a:p>
          <a:p>
            <a:pPr marL="401638" lvl="1" indent="-166688"/>
            <a:r>
              <a:rPr lang="en-US" sz="2200" dirty="0">
                <a:solidFill>
                  <a:schemeClr val="tx2">
                    <a:lumMod val="50000"/>
                  </a:schemeClr>
                </a:solidFill>
                <a:latin typeface="+mn-lt"/>
              </a:rPr>
              <a:t>Formal agreement with the college/university must be established</a:t>
            </a:r>
          </a:p>
          <a:p>
            <a:pPr marL="401638" lvl="1" indent="-166688"/>
            <a:r>
              <a:rPr lang="en-US" sz="2200" dirty="0">
                <a:solidFill>
                  <a:schemeClr val="tx2">
                    <a:lumMod val="50000"/>
                  </a:schemeClr>
                </a:solidFill>
                <a:latin typeface="+mn-lt"/>
              </a:rPr>
              <a:t>Coordinator at each institution</a:t>
            </a:r>
          </a:p>
          <a:p>
            <a:pPr marL="401638" lvl="1" indent="-166688"/>
            <a:r>
              <a:rPr lang="en-US" sz="2200" dirty="0">
                <a:solidFill>
                  <a:schemeClr val="tx2">
                    <a:lumMod val="50000"/>
                  </a:schemeClr>
                </a:solidFill>
                <a:latin typeface="+mn-lt"/>
              </a:rPr>
              <a:t>Increased demand for communication between partners </a:t>
            </a:r>
          </a:p>
          <a:p>
            <a:pPr marL="401638" lvl="1" indent="-166688"/>
            <a:r>
              <a:rPr lang="en-US" sz="2200" dirty="0">
                <a:solidFill>
                  <a:schemeClr val="tx2">
                    <a:lumMod val="50000"/>
                  </a:schemeClr>
                </a:solidFill>
                <a:latin typeface="+mn-lt"/>
              </a:rPr>
              <a:t>Curriculum decisions are shared by the partners</a:t>
            </a:r>
          </a:p>
          <a:p>
            <a:pPr marL="401638" lvl="1" indent="-166688"/>
            <a:r>
              <a:rPr lang="en-US" sz="2200" dirty="0">
                <a:solidFill>
                  <a:schemeClr val="tx2">
                    <a:lumMod val="50000"/>
                  </a:schemeClr>
                </a:solidFill>
                <a:latin typeface="+mn-lt"/>
              </a:rPr>
              <a:t>Both institutions pay ACEND fees</a:t>
            </a:r>
          </a:p>
          <a:p>
            <a:pPr marL="234950" lvl="1" indent="0">
              <a:buNone/>
            </a:pPr>
            <a:endParaRPr lang="en-US" sz="2200" b="1" dirty="0">
              <a:solidFill>
                <a:schemeClr val="tx2">
                  <a:lumMod val="50000"/>
                </a:schemeClr>
              </a:solidFill>
              <a:latin typeface="+mn-lt"/>
            </a:endParaRPr>
          </a:p>
        </p:txBody>
      </p:sp>
      <p:graphicFrame>
        <p:nvGraphicFramePr>
          <p:cNvPr id="5" name="Diagram 4"/>
          <p:cNvGraphicFramePr/>
          <p:nvPr>
            <p:extLst>
              <p:ext uri="{D42A27DB-BD31-4B8C-83A1-F6EECF244321}">
                <p14:modId xmlns:p14="http://schemas.microsoft.com/office/powerpoint/2010/main" val="636181806"/>
              </p:ext>
            </p:extLst>
          </p:nvPr>
        </p:nvGraphicFramePr>
        <p:xfrm>
          <a:off x="4148253" y="1683835"/>
          <a:ext cx="4847063" cy="4750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96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lumMod val="50000"/>
                  </a:schemeClr>
                </a:solidFill>
                <a:latin typeface="+mn-lt"/>
              </a:rPr>
              <a:t>Option 4: Partner to Offer an FG Program</a:t>
            </a:r>
          </a:p>
        </p:txBody>
      </p:sp>
      <p:sp>
        <p:nvSpPr>
          <p:cNvPr id="6" name="Content Placeholder 3"/>
          <p:cNvSpPr txBox="1">
            <a:spLocks/>
          </p:cNvSpPr>
          <p:nvPr/>
        </p:nvSpPr>
        <p:spPr>
          <a:xfrm>
            <a:off x="55757" y="1683835"/>
            <a:ext cx="8408020" cy="4554557"/>
          </a:xfrm>
          <a:prstGeom prst="rect">
            <a:avLst/>
          </a:prstGeom>
        </p:spPr>
        <p:txBody>
          <a:bodyPr vert="horz" lIns="91440" tIns="45720" rIns="91440" bIns="45720" rtlCol="0">
            <a:noAutofit/>
          </a:bodyPr>
          <a:lstStyle>
            <a:lvl1pPr marL="171446" indent="-171446" algn="l" defTabSz="914400" rtl="0" eaLnBrk="1" latinLnBrk="0" hangingPunct="1">
              <a:lnSpc>
                <a:spcPct val="90000"/>
              </a:lnSpc>
              <a:spcBef>
                <a:spcPts val="1000"/>
              </a:spcBef>
              <a:buClr>
                <a:srgbClr val="FC6D4B"/>
              </a:buClr>
              <a:buFont typeface="Wingdings" panose="05000000000000000000" pitchFamily="2" charset="2"/>
              <a:buChar char="§"/>
              <a:defRPr sz="1800" kern="1200">
                <a:solidFill>
                  <a:schemeClr val="bg1">
                    <a:lumMod val="50000"/>
                  </a:schemeClr>
                </a:solidFill>
                <a:latin typeface="Segoe UI" panose="020B0502040204020203" pitchFamily="34" charset="0"/>
                <a:ea typeface="+mn-ea"/>
                <a:cs typeface="Segoe UI" panose="020B0502040204020203" pitchFamily="34" charset="0"/>
              </a:defRPr>
            </a:lvl1pPr>
            <a:lvl2pPr marL="514337" indent="-171446" algn="l" defTabSz="914400" rtl="0" eaLnBrk="1" latinLnBrk="0" hangingPunct="1">
              <a:lnSpc>
                <a:spcPct val="90000"/>
              </a:lnSpc>
              <a:spcBef>
                <a:spcPts val="500"/>
              </a:spcBef>
              <a:buClr>
                <a:srgbClr val="FC6D4B"/>
              </a:buClr>
              <a:buFont typeface="Wingdings" panose="05000000000000000000" pitchFamily="2" charset="2"/>
              <a:buChar char="§"/>
              <a:defRPr sz="1500" kern="1200">
                <a:solidFill>
                  <a:schemeClr val="bg1">
                    <a:lumMod val="50000"/>
                  </a:schemeClr>
                </a:solidFill>
                <a:latin typeface="Segoe UI" panose="020B0502040204020203" pitchFamily="34" charset="0"/>
                <a:ea typeface="+mn-ea"/>
                <a:cs typeface="Segoe UI" panose="020B0502040204020203" pitchFamily="34" charset="0"/>
              </a:defRPr>
            </a:lvl2pPr>
            <a:lvl3pPr marL="857228" indent="-171446" algn="l" defTabSz="914400" rtl="0" eaLnBrk="1" latinLnBrk="0" hangingPunct="1">
              <a:lnSpc>
                <a:spcPct val="90000"/>
              </a:lnSpc>
              <a:spcBef>
                <a:spcPts val="500"/>
              </a:spcBef>
              <a:buClr>
                <a:srgbClr val="FC6D4B"/>
              </a:buClr>
              <a:buFont typeface="Wingdings" panose="05000000000000000000" pitchFamily="2" charset="2"/>
              <a:buChar char="§"/>
              <a:defRPr sz="1350" kern="1200">
                <a:solidFill>
                  <a:schemeClr val="bg1">
                    <a:lumMod val="50000"/>
                  </a:schemeClr>
                </a:solidFill>
                <a:latin typeface="Segoe UI" panose="020B0502040204020203" pitchFamily="34" charset="0"/>
                <a:ea typeface="+mn-ea"/>
                <a:cs typeface="Segoe UI" panose="020B0502040204020203" pitchFamily="34" charset="0"/>
              </a:defRPr>
            </a:lvl3pPr>
            <a:lvl4pPr marL="1200120"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4pPr>
            <a:lvl5pPr marL="1543012" indent="-171446" algn="l" defTabSz="914400" rtl="0" eaLnBrk="1" latinLnBrk="0" hangingPunct="1">
              <a:lnSpc>
                <a:spcPct val="90000"/>
              </a:lnSpc>
              <a:spcBef>
                <a:spcPts val="500"/>
              </a:spcBef>
              <a:buClr>
                <a:srgbClr val="FC6D4B"/>
              </a:buClr>
              <a:buFont typeface="Wingdings" panose="05000000000000000000" pitchFamily="2" charset="2"/>
              <a:buChar char="§"/>
              <a:defRPr sz="12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lumMod val="50000"/>
                  </a:schemeClr>
                </a:solidFill>
                <a:latin typeface="+mn-lt"/>
              </a:rPr>
              <a:t>Partnership Agreement</a:t>
            </a:r>
          </a:p>
          <a:p>
            <a:pPr marL="401638" lvl="1" indent="-166688"/>
            <a:r>
              <a:rPr lang="en-US" sz="2800" dirty="0">
                <a:solidFill>
                  <a:schemeClr val="tx2">
                    <a:lumMod val="50000"/>
                  </a:schemeClr>
                </a:solidFill>
                <a:latin typeface="+mn-lt"/>
              </a:rPr>
              <a:t>Program may be housed at the college/university or at the institution where the free-standing DI is housed</a:t>
            </a:r>
          </a:p>
          <a:p>
            <a:pPr marL="401638" lvl="1" indent="-166688"/>
            <a:r>
              <a:rPr lang="en-US" sz="2800" dirty="0">
                <a:solidFill>
                  <a:schemeClr val="tx2">
                    <a:lumMod val="50000"/>
                  </a:schemeClr>
                </a:solidFill>
                <a:latin typeface="+mn-lt"/>
              </a:rPr>
              <a:t>Financial agreement must be delineated part of the MOU between the college and the facility</a:t>
            </a:r>
          </a:p>
          <a:p>
            <a:pPr marL="401638" lvl="1" indent="-166688"/>
            <a:endParaRPr lang="en-US" sz="2800" dirty="0">
              <a:solidFill>
                <a:schemeClr val="tx2">
                  <a:lumMod val="50000"/>
                </a:schemeClr>
              </a:solidFill>
              <a:latin typeface="+mn-lt"/>
            </a:endParaRPr>
          </a:p>
          <a:p>
            <a:pPr marL="401638" lvl="1" indent="-166688"/>
            <a:r>
              <a:rPr lang="en-US" sz="2800" dirty="0">
                <a:solidFill>
                  <a:schemeClr val="tx2">
                    <a:lumMod val="50000"/>
                  </a:schemeClr>
                </a:solidFill>
                <a:latin typeface="+mn-lt"/>
              </a:rPr>
              <a:t> Guidelines for Partnership: </a:t>
            </a:r>
            <a:r>
              <a:rPr lang="en-US" sz="2800" dirty="0">
                <a:solidFill>
                  <a:schemeClr val="tx2">
                    <a:lumMod val="50000"/>
                  </a:schemeClr>
                </a:solidFill>
                <a:latin typeface="+mn-lt"/>
                <a:hlinkClick r:id="rId3"/>
              </a:rPr>
              <a:t>www.eatrightpro.org/futuremodel</a:t>
            </a:r>
            <a:r>
              <a:rPr lang="en-US" sz="2800" dirty="0">
                <a:solidFill>
                  <a:schemeClr val="tx2">
                    <a:lumMod val="50000"/>
                  </a:schemeClr>
                </a:solidFill>
                <a:latin typeface="+mn-lt"/>
              </a:rPr>
              <a:t> </a:t>
            </a:r>
            <a:endParaRPr lang="en-US" sz="2000" dirty="0">
              <a:solidFill>
                <a:schemeClr val="tx2">
                  <a:lumMod val="50000"/>
                </a:schemeClr>
              </a:solidFill>
              <a:latin typeface="+mn-lt"/>
            </a:endParaRPr>
          </a:p>
        </p:txBody>
      </p:sp>
      <p:sp>
        <p:nvSpPr>
          <p:cNvPr id="10" name="Text Placeholder 9"/>
          <p:cNvSpPr>
            <a:spLocks noGrp="1"/>
          </p:cNvSpPr>
          <p:nvPr>
            <p:ph type="body" sz="quarter" idx="10"/>
          </p:nvPr>
        </p:nvSpPr>
        <p:spPr/>
        <p:txBody>
          <a:bodyPr/>
          <a:lstStyle/>
          <a:p>
            <a:r>
              <a:rPr lang="en-US" sz="2400" b="1" dirty="0">
                <a:latin typeface="+mn-lt"/>
              </a:rPr>
              <a:t>Partnership Considerations</a:t>
            </a:r>
          </a:p>
        </p:txBody>
      </p:sp>
    </p:spTree>
    <p:extLst>
      <p:ext uri="{BB962C8B-B14F-4D97-AF65-F5344CB8AC3E}">
        <p14:creationId xmlns:p14="http://schemas.microsoft.com/office/powerpoint/2010/main" val="1250658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b="1" dirty="0">
                <a:solidFill>
                  <a:schemeClr val="tx1"/>
                </a:solidFill>
              </a:rPr>
              <a:t>FEM Demonstration Project Reorganization Application Process</a:t>
            </a:r>
            <a:endParaRPr lang="en-US" sz="3200" dirty="0">
              <a:latin typeface="+mn-lt"/>
            </a:endParaRPr>
          </a:p>
        </p:txBody>
      </p:sp>
      <p:sp>
        <p:nvSpPr>
          <p:cNvPr id="3" name="Content Placeholder 2"/>
          <p:cNvSpPr>
            <a:spLocks noGrp="1"/>
          </p:cNvSpPr>
          <p:nvPr>
            <p:ph sz="quarter" idx="11"/>
          </p:nvPr>
        </p:nvSpPr>
        <p:spPr>
          <a:xfrm>
            <a:off x="130217" y="1717834"/>
            <a:ext cx="8820837" cy="4649411"/>
          </a:xfrm>
        </p:spPr>
        <p:txBody>
          <a:bodyPr>
            <a:normAutofit fontScale="92500" lnSpcReduction="10000"/>
          </a:bodyPr>
          <a:lstStyle/>
          <a:p>
            <a:pPr indent="-274320"/>
            <a:r>
              <a:rPr lang="en-US" sz="3200" b="1" dirty="0">
                <a:solidFill>
                  <a:srgbClr val="56847D"/>
                </a:solidFill>
                <a:latin typeface="+mn-lt"/>
              </a:rPr>
              <a:t>Multi-phase process</a:t>
            </a:r>
          </a:p>
          <a:p>
            <a:pPr marL="754367" lvl="1" indent="-514350">
              <a:buFont typeface="+mj-lt"/>
              <a:buAutoNum type="arabicPeriod"/>
            </a:pPr>
            <a:r>
              <a:rPr lang="en-US" sz="3000" dirty="0">
                <a:solidFill>
                  <a:schemeClr val="tx2">
                    <a:lumMod val="50000"/>
                  </a:schemeClr>
                </a:solidFill>
                <a:latin typeface="+mn-lt"/>
              </a:rPr>
              <a:t>Initial application</a:t>
            </a:r>
          </a:p>
          <a:p>
            <a:pPr lvl="2" indent="-274320"/>
            <a:r>
              <a:rPr lang="en-US" sz="2800" dirty="0">
                <a:solidFill>
                  <a:schemeClr val="tx2">
                    <a:lumMod val="50000"/>
                  </a:schemeClr>
                </a:solidFill>
                <a:latin typeface="+mn-lt"/>
              </a:rPr>
              <a:t>Compliance with Standards 1, 2, 6</a:t>
            </a:r>
          </a:p>
          <a:p>
            <a:pPr marL="925800" lvl="3" indent="0">
              <a:buNone/>
            </a:pPr>
            <a:r>
              <a:rPr lang="en-US" sz="2600" dirty="0">
                <a:solidFill>
                  <a:schemeClr val="tx2">
                    <a:lumMod val="50000"/>
                  </a:schemeClr>
                </a:solidFill>
                <a:latin typeface="+mn-lt"/>
              </a:rPr>
              <a:t>Standard 1. Program Characteristics and Resources</a:t>
            </a:r>
          </a:p>
          <a:p>
            <a:pPr marL="925800" lvl="3" indent="0">
              <a:buNone/>
            </a:pPr>
            <a:r>
              <a:rPr lang="en-US" sz="2600" dirty="0">
                <a:solidFill>
                  <a:schemeClr val="tx2">
                    <a:lumMod val="50000"/>
                  </a:schemeClr>
                </a:solidFill>
                <a:latin typeface="+mn-lt"/>
              </a:rPr>
              <a:t>Standard 2. Program Mission, Goals and Objectives</a:t>
            </a:r>
          </a:p>
          <a:p>
            <a:pPr marL="925800" lvl="3" indent="0">
              <a:buNone/>
            </a:pPr>
            <a:r>
              <a:rPr lang="en-US" sz="2600" dirty="0">
                <a:solidFill>
                  <a:schemeClr val="tx2">
                    <a:lumMod val="50000"/>
                  </a:schemeClr>
                </a:solidFill>
                <a:latin typeface="+mn-lt"/>
              </a:rPr>
              <a:t>Standard 6. Faculty and Preceptors</a:t>
            </a:r>
          </a:p>
          <a:p>
            <a:pPr lvl="2" indent="-274320"/>
            <a:endParaRPr lang="en-US" sz="2600" dirty="0">
              <a:solidFill>
                <a:schemeClr val="tx2">
                  <a:lumMod val="50000"/>
                </a:schemeClr>
              </a:solidFill>
              <a:latin typeface="+mn-lt"/>
            </a:endParaRPr>
          </a:p>
          <a:p>
            <a:pPr marL="754367" lvl="1" indent="-514350">
              <a:buFont typeface="+mj-lt"/>
              <a:buAutoNum type="arabicPeriod"/>
            </a:pPr>
            <a:r>
              <a:rPr lang="en-US" sz="3000" dirty="0">
                <a:solidFill>
                  <a:schemeClr val="tx2">
                    <a:lumMod val="50000"/>
                  </a:schemeClr>
                </a:solidFill>
                <a:latin typeface="+mn-lt"/>
              </a:rPr>
              <a:t>Training</a:t>
            </a:r>
          </a:p>
          <a:p>
            <a:pPr marL="754367" lvl="1" indent="-514350">
              <a:buFont typeface="+mj-lt"/>
              <a:buAutoNum type="arabicPeriod"/>
            </a:pPr>
            <a:r>
              <a:rPr lang="en-US" sz="3000" dirty="0">
                <a:solidFill>
                  <a:schemeClr val="tx2">
                    <a:lumMod val="50000"/>
                  </a:schemeClr>
                </a:solidFill>
                <a:latin typeface="+mn-lt"/>
              </a:rPr>
              <a:t>Final application</a:t>
            </a:r>
          </a:p>
          <a:p>
            <a:pPr lvl="2" indent="-274320"/>
            <a:r>
              <a:rPr lang="en-US" sz="2850" dirty="0">
                <a:solidFill>
                  <a:schemeClr val="tx2">
                    <a:lumMod val="50000"/>
                  </a:schemeClr>
                </a:solidFill>
                <a:latin typeface="+mn-lt"/>
              </a:rPr>
              <a:t>Reorganization report or self-study report and site visit – includes curriculum </a:t>
            </a:r>
            <a:endParaRPr lang="en-US" sz="2650" dirty="0">
              <a:solidFill>
                <a:schemeClr val="tx2">
                  <a:lumMod val="50000"/>
                </a:schemeClr>
              </a:solidFill>
              <a:latin typeface="+mn-lt"/>
            </a:endParaRPr>
          </a:p>
          <a:p>
            <a:pPr marL="0" indent="0">
              <a:buNone/>
            </a:pPr>
            <a:r>
              <a:rPr lang="en-US" dirty="0">
                <a:solidFill>
                  <a:schemeClr val="tx2">
                    <a:lumMod val="50000"/>
                  </a:schemeClr>
                </a:solidFill>
                <a:latin typeface="+mn-lt"/>
              </a:rPr>
              <a:t>	</a:t>
            </a:r>
          </a:p>
        </p:txBody>
      </p:sp>
    </p:spTree>
    <p:custDataLst>
      <p:tags r:id="rId1"/>
    </p:custDataLst>
    <p:extLst>
      <p:ext uri="{BB962C8B-B14F-4D97-AF65-F5344CB8AC3E}">
        <p14:creationId xmlns:p14="http://schemas.microsoft.com/office/powerpoint/2010/main" val="386678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b="1" dirty="0">
                <a:solidFill>
                  <a:schemeClr val="tx2">
                    <a:lumMod val="50000"/>
                  </a:schemeClr>
                </a:solidFill>
                <a:latin typeface="+mn-lt"/>
              </a:rPr>
              <a:t>Cohort 5 Application Process</a:t>
            </a:r>
          </a:p>
        </p:txBody>
      </p:sp>
      <p:sp>
        <p:nvSpPr>
          <p:cNvPr id="3" name="Content Placeholder 2"/>
          <p:cNvSpPr>
            <a:spLocks noGrp="1"/>
          </p:cNvSpPr>
          <p:nvPr>
            <p:ph sz="quarter" idx="11"/>
          </p:nvPr>
        </p:nvSpPr>
        <p:spPr>
          <a:xfrm>
            <a:off x="135734" y="1712556"/>
            <a:ext cx="8769729" cy="4966641"/>
          </a:xfrm>
        </p:spPr>
        <p:txBody>
          <a:bodyPr>
            <a:normAutofit/>
          </a:bodyPr>
          <a:lstStyle/>
          <a:p>
            <a:r>
              <a:rPr lang="en-US" sz="2800" dirty="0">
                <a:solidFill>
                  <a:schemeClr val="tx2">
                    <a:lumMod val="50000"/>
                  </a:schemeClr>
                </a:solidFill>
                <a:latin typeface="+mn-lt"/>
              </a:rPr>
              <a:t> Application, Guidance Document and information webinar available at:  </a:t>
            </a:r>
            <a:r>
              <a:rPr lang="en-US" sz="2800" dirty="0">
                <a:solidFill>
                  <a:schemeClr val="tx2">
                    <a:lumMod val="50000"/>
                  </a:schemeClr>
                </a:solidFill>
                <a:latin typeface="+mn-lt"/>
                <a:hlinkClick r:id="rId4"/>
              </a:rPr>
              <a:t>www.eatrightpro.org/FutureModel</a:t>
            </a:r>
            <a:r>
              <a:rPr lang="en-US" sz="2800" dirty="0">
                <a:solidFill>
                  <a:schemeClr val="tx2">
                    <a:lumMod val="50000"/>
                  </a:schemeClr>
                </a:solidFill>
                <a:latin typeface="+mn-lt"/>
              </a:rPr>
              <a:t> </a:t>
            </a:r>
          </a:p>
          <a:p>
            <a:r>
              <a:rPr lang="en-US" sz="2800" dirty="0">
                <a:solidFill>
                  <a:schemeClr val="tx2">
                    <a:lumMod val="50000"/>
                  </a:schemeClr>
                </a:solidFill>
                <a:latin typeface="+mn-lt"/>
              </a:rPr>
              <a:t> Cohort 5 Demonstration Program Application due: </a:t>
            </a:r>
            <a:r>
              <a:rPr lang="en-US" sz="2800" b="1" dirty="0">
                <a:solidFill>
                  <a:schemeClr val="tx2">
                    <a:lumMod val="50000"/>
                  </a:schemeClr>
                </a:solidFill>
                <a:latin typeface="+mn-lt"/>
              </a:rPr>
              <a:t>December 2, 2020 by 11:00 am Central Time</a:t>
            </a:r>
          </a:p>
          <a:p>
            <a:r>
              <a:rPr lang="en-US" sz="2800" dirty="0">
                <a:solidFill>
                  <a:schemeClr val="tx2">
                    <a:lumMod val="50000"/>
                  </a:schemeClr>
                </a:solidFill>
                <a:latin typeface="+mn-lt"/>
              </a:rPr>
              <a:t> Board decision March/April 2021</a:t>
            </a:r>
          </a:p>
          <a:p>
            <a:r>
              <a:rPr lang="en-US" sz="2800" dirty="0">
                <a:solidFill>
                  <a:schemeClr val="tx2">
                    <a:lumMod val="50000"/>
                  </a:schemeClr>
                </a:solidFill>
                <a:latin typeface="+mn-lt"/>
              </a:rPr>
              <a:t> Latest program start date Fall 2026</a:t>
            </a:r>
          </a:p>
          <a:p>
            <a:pPr marL="0" indent="0">
              <a:buNone/>
            </a:pPr>
            <a:r>
              <a:rPr lang="en-US" sz="2800" dirty="0">
                <a:latin typeface="+mn-lt"/>
              </a:rPr>
              <a:t>	</a:t>
            </a:r>
          </a:p>
        </p:txBody>
      </p:sp>
      <p:sp>
        <p:nvSpPr>
          <p:cNvPr id="5" name="TextBox 4"/>
          <p:cNvSpPr txBox="1"/>
          <p:nvPr/>
        </p:nvSpPr>
        <p:spPr>
          <a:xfrm>
            <a:off x="135734" y="941857"/>
            <a:ext cx="1884811" cy="523220"/>
          </a:xfrm>
          <a:prstGeom prst="rect">
            <a:avLst/>
          </a:prstGeom>
          <a:noFill/>
        </p:spPr>
        <p:txBody>
          <a:bodyPr wrap="none" rtlCol="0">
            <a:spAutoFit/>
          </a:bodyPr>
          <a:lstStyle/>
          <a:p>
            <a:r>
              <a:rPr lang="en-US" sz="2800" b="1" dirty="0">
                <a:solidFill>
                  <a:schemeClr val="bg1"/>
                </a:solidFill>
              </a:rPr>
              <a:t>Application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265" y="42380"/>
            <a:ext cx="2081206" cy="899478"/>
          </a:xfrm>
          <a:prstGeom prst="rect">
            <a:avLst/>
          </a:prstGeom>
        </p:spPr>
      </p:pic>
    </p:spTree>
    <p:custDataLst>
      <p:tags r:id="rId1"/>
    </p:custDataLst>
    <p:extLst>
      <p:ext uri="{BB962C8B-B14F-4D97-AF65-F5344CB8AC3E}">
        <p14:creationId xmlns:p14="http://schemas.microsoft.com/office/powerpoint/2010/main" val="818001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80B3F5A-9A60-46E2-9DA6-05750A4B7E21}"/>
              </a:ext>
            </a:extLst>
          </p:cNvPr>
          <p:cNvSpPr/>
          <p:nvPr/>
        </p:nvSpPr>
        <p:spPr>
          <a:xfrm>
            <a:off x="0" y="12770"/>
            <a:ext cx="9144000" cy="1705671"/>
          </a:xfrm>
          <a:prstGeom prst="rec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76" y="139767"/>
            <a:ext cx="7886700" cy="941855"/>
          </a:xfrm>
        </p:spPr>
        <p:txBody>
          <a:bodyPr>
            <a:normAutofit/>
          </a:bodyPr>
          <a:lstStyle/>
          <a:p>
            <a:r>
              <a:rPr lang="en-US" sz="3200" b="1" dirty="0">
                <a:solidFill>
                  <a:schemeClr val="accent6">
                    <a:lumMod val="75000"/>
                  </a:schemeClr>
                </a:solidFill>
                <a:latin typeface="+mn-lt"/>
              </a:rPr>
              <a:t>ACEND staff are always available to assist you</a:t>
            </a:r>
          </a:p>
        </p:txBody>
      </p:sp>
      <p:sp>
        <p:nvSpPr>
          <p:cNvPr id="5" name="Content Placeholder 2"/>
          <p:cNvSpPr txBox="1">
            <a:spLocks/>
          </p:cNvSpPr>
          <p:nvPr/>
        </p:nvSpPr>
        <p:spPr>
          <a:xfrm>
            <a:off x="473373" y="5292790"/>
            <a:ext cx="9008643" cy="118165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999"/>
              </a:buClr>
              <a:buFont typeface="Wingdings" panose="05000000000000000000" pitchFamily="2" charset="2"/>
              <a:buChar char="§"/>
            </a:pPr>
            <a:r>
              <a:rPr lang="en-US" b="1" dirty="0">
                <a:solidFill>
                  <a:schemeClr val="accent5">
                    <a:lumMod val="50000"/>
                  </a:schemeClr>
                </a:solidFill>
              </a:rPr>
              <a:t>Contact your ACEND manager or ACEND </a:t>
            </a:r>
          </a:p>
          <a:p>
            <a:pPr lvl="1">
              <a:buClr>
                <a:srgbClr val="009999"/>
              </a:buClr>
              <a:buFont typeface="Wingdings" panose="05000000000000000000" pitchFamily="2" charset="2"/>
              <a:buChar char="§"/>
            </a:pPr>
            <a:r>
              <a:rPr lang="en-US" dirty="0"/>
              <a:t>800-877-1600 x5400 </a:t>
            </a:r>
          </a:p>
          <a:p>
            <a:pPr lvl="1">
              <a:buClr>
                <a:srgbClr val="009999"/>
              </a:buClr>
              <a:buFont typeface="Wingdings" panose="05000000000000000000" pitchFamily="2" charset="2"/>
              <a:buChar char="§"/>
            </a:pPr>
            <a:r>
              <a:rPr lang="en-US" dirty="0">
                <a:hlinkClick r:id="rId3"/>
              </a:rPr>
              <a:t>acend@eatright.org</a:t>
            </a:r>
            <a:r>
              <a:rPr lang="en-US" dirty="0"/>
              <a:t> </a:t>
            </a:r>
            <a:endParaRPr lang="en-US" dirty="0">
              <a:solidFill>
                <a:srgbClr val="800040"/>
              </a:solidFill>
            </a:endParaRPr>
          </a:p>
          <a:p>
            <a:endParaRPr lang="en-US" dirty="0"/>
          </a:p>
        </p:txBody>
      </p:sp>
      <p:pic>
        <p:nvPicPr>
          <p:cNvPr id="4" name="Picture 3">
            <a:extLst>
              <a:ext uri="{FF2B5EF4-FFF2-40B4-BE49-F238E27FC236}">
                <a16:creationId xmlns:a16="http://schemas.microsoft.com/office/drawing/2014/main" id="{CE807E15-0418-45B5-B1A8-C5E1CE1468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04" r="8703"/>
          <a:stretch/>
        </p:blipFill>
        <p:spPr>
          <a:xfrm>
            <a:off x="357281" y="1253089"/>
            <a:ext cx="1155771" cy="1511374"/>
          </a:xfrm>
          <a:prstGeom prst="rect">
            <a:avLst/>
          </a:prstGeom>
        </p:spPr>
      </p:pic>
      <p:pic>
        <p:nvPicPr>
          <p:cNvPr id="6" name="Picture 5">
            <a:extLst>
              <a:ext uri="{FF2B5EF4-FFF2-40B4-BE49-F238E27FC236}">
                <a16:creationId xmlns:a16="http://schemas.microsoft.com/office/drawing/2014/main" id="{8CBD7E32-F9B8-48BE-8144-62E1DE72F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298" y="1267891"/>
            <a:ext cx="1151527" cy="1546947"/>
          </a:xfrm>
          <a:prstGeom prst="rect">
            <a:avLst/>
          </a:prstGeom>
        </p:spPr>
      </p:pic>
      <p:pic>
        <p:nvPicPr>
          <p:cNvPr id="8" name="Picture 7">
            <a:extLst>
              <a:ext uri="{FF2B5EF4-FFF2-40B4-BE49-F238E27FC236}">
                <a16:creationId xmlns:a16="http://schemas.microsoft.com/office/drawing/2014/main" id="{007D8489-ABEE-43FB-B7F4-F687FD7796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691067" y="1449920"/>
            <a:ext cx="1497389" cy="1153951"/>
          </a:xfrm>
          <a:prstGeom prst="rect">
            <a:avLst/>
          </a:prstGeom>
        </p:spPr>
      </p:pic>
      <p:pic>
        <p:nvPicPr>
          <p:cNvPr id="14" name="Picture 13">
            <a:extLst>
              <a:ext uri="{FF2B5EF4-FFF2-40B4-BE49-F238E27FC236}">
                <a16:creationId xmlns:a16="http://schemas.microsoft.com/office/drawing/2014/main" id="{6AAD9C33-3DEF-45C7-809A-AC3E652E5FAF}"/>
              </a:ext>
            </a:extLst>
          </p:cNvPr>
          <p:cNvPicPr>
            <a:picLocks noChangeAspect="1"/>
          </p:cNvPicPr>
          <p:nvPr/>
        </p:nvPicPr>
        <p:blipFill rotWithShape="1">
          <a:blip r:embed="rId7">
            <a:extLst>
              <a:ext uri="{28A0092B-C50C-407E-A947-70E740481C1C}">
                <a14:useLocalDpi xmlns:a14="http://schemas.microsoft.com/office/drawing/2010/main" val="0"/>
              </a:ext>
            </a:extLst>
          </a:blip>
          <a:srcRect l="2475" r="4501"/>
          <a:stretch/>
        </p:blipFill>
        <p:spPr>
          <a:xfrm rot="10800000">
            <a:off x="3281387" y="1257615"/>
            <a:ext cx="1301726" cy="1513239"/>
          </a:xfrm>
          <a:prstGeom prst="rect">
            <a:avLst/>
          </a:prstGeom>
        </p:spPr>
      </p:pic>
      <p:pic>
        <p:nvPicPr>
          <p:cNvPr id="16" name="Picture 15">
            <a:extLst>
              <a:ext uri="{FF2B5EF4-FFF2-40B4-BE49-F238E27FC236}">
                <a16:creationId xmlns:a16="http://schemas.microsoft.com/office/drawing/2014/main" id="{A809B4DE-A4CC-4575-A860-B67B1EA573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702359" y="3353337"/>
            <a:ext cx="1501009" cy="1200807"/>
          </a:xfrm>
          <a:prstGeom prst="rect">
            <a:avLst/>
          </a:prstGeom>
        </p:spPr>
      </p:pic>
      <p:pic>
        <p:nvPicPr>
          <p:cNvPr id="18" name="Picture 17">
            <a:extLst>
              <a:ext uri="{FF2B5EF4-FFF2-40B4-BE49-F238E27FC236}">
                <a16:creationId xmlns:a16="http://schemas.microsoft.com/office/drawing/2014/main" id="{EB9AAE3A-FE3C-4C88-8470-EAD164B641E8}"/>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l="8463" r="10263"/>
          <a:stretch/>
        </p:blipFill>
        <p:spPr>
          <a:xfrm>
            <a:off x="1833911" y="1253089"/>
            <a:ext cx="1155771" cy="1511269"/>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99E89682-8F51-41AA-B345-0275754DD51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12" r="5166"/>
          <a:stretch/>
        </p:blipFill>
        <p:spPr>
          <a:xfrm>
            <a:off x="6272346" y="1275448"/>
            <a:ext cx="1247977" cy="1541698"/>
          </a:xfrm>
          <a:prstGeom prst="rect">
            <a:avLst/>
          </a:prstGeom>
        </p:spPr>
      </p:pic>
      <p:pic>
        <p:nvPicPr>
          <p:cNvPr id="22" name="Picture 21">
            <a:extLst>
              <a:ext uri="{FF2B5EF4-FFF2-40B4-BE49-F238E27FC236}">
                <a16:creationId xmlns:a16="http://schemas.microsoft.com/office/drawing/2014/main" id="{5BA5EC75-C956-4800-8E1F-70C7514DB3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8641" y="3197438"/>
            <a:ext cx="1053856" cy="1490453"/>
          </a:xfrm>
          <a:prstGeom prst="rect">
            <a:avLst/>
          </a:prstGeom>
        </p:spPr>
      </p:pic>
      <p:pic>
        <p:nvPicPr>
          <p:cNvPr id="24" name="Picture 23">
            <a:extLst>
              <a:ext uri="{FF2B5EF4-FFF2-40B4-BE49-F238E27FC236}">
                <a16:creationId xmlns:a16="http://schemas.microsoft.com/office/drawing/2014/main" id="{4BE614B8-03CD-4008-8790-FEAAD0601A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5246" y="3194449"/>
            <a:ext cx="1125316" cy="1509125"/>
          </a:xfrm>
          <a:prstGeom prst="rect">
            <a:avLst/>
          </a:prstGeom>
        </p:spPr>
      </p:pic>
      <p:pic>
        <p:nvPicPr>
          <p:cNvPr id="26" name="Picture 25">
            <a:extLst>
              <a:ext uri="{FF2B5EF4-FFF2-40B4-BE49-F238E27FC236}">
                <a16:creationId xmlns:a16="http://schemas.microsoft.com/office/drawing/2014/main" id="{573A18C7-A9D3-4610-8B22-9498F1ECDC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36049" y="3201564"/>
            <a:ext cx="1125316" cy="1469187"/>
          </a:xfrm>
          <a:prstGeom prst="rect">
            <a:avLst/>
          </a:prstGeom>
        </p:spPr>
      </p:pic>
      <p:sp>
        <p:nvSpPr>
          <p:cNvPr id="28" name="TextBox 27">
            <a:extLst>
              <a:ext uri="{FF2B5EF4-FFF2-40B4-BE49-F238E27FC236}">
                <a16:creationId xmlns:a16="http://schemas.microsoft.com/office/drawing/2014/main" id="{3A12C0E6-3638-477E-9ECD-ECEF29C7D753}"/>
              </a:ext>
            </a:extLst>
          </p:cNvPr>
          <p:cNvSpPr txBox="1"/>
          <p:nvPr/>
        </p:nvSpPr>
        <p:spPr>
          <a:xfrm>
            <a:off x="184967" y="2770854"/>
            <a:ext cx="8862780" cy="307777"/>
          </a:xfrm>
          <a:prstGeom prst="rect">
            <a:avLst/>
          </a:prstGeom>
          <a:noFill/>
        </p:spPr>
        <p:txBody>
          <a:bodyPr wrap="square" rtlCol="0">
            <a:spAutoFit/>
          </a:bodyPr>
          <a:lstStyle/>
          <a:p>
            <a:r>
              <a:rPr lang="en-US" sz="1400" dirty="0"/>
              <a:t>Rayane AbuSabha    Mary Ann Taccona         Amy Anichini	 Lauren Bozich             Elise Cowie	   Debbie Donegan </a:t>
            </a:r>
          </a:p>
        </p:txBody>
      </p:sp>
      <p:pic>
        <p:nvPicPr>
          <p:cNvPr id="32" name="Picture 31">
            <a:extLst>
              <a:ext uri="{FF2B5EF4-FFF2-40B4-BE49-F238E27FC236}">
                <a16:creationId xmlns:a16="http://schemas.microsoft.com/office/drawing/2014/main" id="{1F0C7635-2151-4C12-9474-623B41BF0651}"/>
              </a:ext>
            </a:extLst>
          </p:cNvPr>
          <p:cNvPicPr>
            <a:picLocks noChangeAspect="1"/>
          </p:cNvPicPr>
          <p:nvPr/>
        </p:nvPicPr>
        <p:blipFill rotWithShape="1">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5544" r="8031"/>
          <a:stretch/>
        </p:blipFill>
        <p:spPr>
          <a:xfrm>
            <a:off x="357281" y="3194449"/>
            <a:ext cx="1259536" cy="1476302"/>
          </a:xfrm>
          <a:prstGeom prst="rect">
            <a:avLst/>
          </a:prstGeom>
          <a:ln>
            <a:noFill/>
          </a:ln>
          <a:effectLst>
            <a:outerShdw blurRad="190500" algn="tl" rotWithShape="0">
              <a:srgbClr val="000000">
                <a:alpha val="70000"/>
              </a:srgbClr>
            </a:outerShdw>
          </a:effectLst>
        </p:spPr>
      </p:pic>
      <p:sp>
        <p:nvSpPr>
          <p:cNvPr id="33" name="Rectangle 32">
            <a:extLst>
              <a:ext uri="{FF2B5EF4-FFF2-40B4-BE49-F238E27FC236}">
                <a16:creationId xmlns:a16="http://schemas.microsoft.com/office/drawing/2014/main" id="{3E41B6D6-3942-41C4-8B57-A20C1FF54382}"/>
              </a:ext>
            </a:extLst>
          </p:cNvPr>
          <p:cNvSpPr/>
          <p:nvPr/>
        </p:nvSpPr>
        <p:spPr>
          <a:xfrm>
            <a:off x="8018279" y="4801568"/>
            <a:ext cx="727611" cy="18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EF3446B-FAD4-4361-BB66-4D5F0449835B}"/>
              </a:ext>
            </a:extLst>
          </p:cNvPr>
          <p:cNvSpPr txBox="1"/>
          <p:nvPr/>
        </p:nvSpPr>
        <p:spPr>
          <a:xfrm>
            <a:off x="235482" y="4739381"/>
            <a:ext cx="8658487" cy="307777"/>
          </a:xfrm>
          <a:prstGeom prst="rect">
            <a:avLst/>
          </a:prstGeom>
          <a:noFill/>
        </p:spPr>
        <p:txBody>
          <a:bodyPr wrap="square" rtlCol="0">
            <a:spAutoFit/>
          </a:bodyPr>
          <a:lstStyle/>
          <a:p>
            <a:r>
              <a:rPr lang="en-US" sz="1400" dirty="0"/>
              <a:t>  Jackie Johnson	Laurie Kruzich	 Jamie Pak	                  Stephanie Parry                 Jodi Wright</a:t>
            </a:r>
          </a:p>
        </p:txBody>
      </p:sp>
    </p:spTree>
    <p:extLst>
      <p:ext uri="{BB962C8B-B14F-4D97-AF65-F5344CB8AC3E}">
        <p14:creationId xmlns:p14="http://schemas.microsoft.com/office/powerpoint/2010/main" val="2186283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hevron 20"/>
          <p:cNvSpPr/>
          <p:nvPr/>
        </p:nvSpPr>
        <p:spPr>
          <a:xfrm>
            <a:off x="266623" y="5143881"/>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Chevron 21"/>
          <p:cNvSpPr/>
          <p:nvPr/>
        </p:nvSpPr>
        <p:spPr>
          <a:xfrm>
            <a:off x="1993102"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Chevron 22"/>
          <p:cNvSpPr/>
          <p:nvPr/>
        </p:nvSpPr>
        <p:spPr>
          <a:xfrm>
            <a:off x="3719581" y="5143883"/>
            <a:ext cx="1726479" cy="705119"/>
          </a:xfrm>
          <a:prstGeom prst="chevron">
            <a:avLst>
              <a:gd name="adj" fmla="val 14384"/>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Chevron 23"/>
          <p:cNvSpPr/>
          <p:nvPr/>
        </p:nvSpPr>
        <p:spPr>
          <a:xfrm>
            <a:off x="5446060" y="5143883"/>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Chevron 24"/>
          <p:cNvSpPr/>
          <p:nvPr/>
        </p:nvSpPr>
        <p:spPr>
          <a:xfrm>
            <a:off x="7172539"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6" name="Oval 25">
            <a:hlinkClick r:id="rId4" action="ppaction://hlinksldjump"/>
          </p:cNvPr>
          <p:cNvSpPr/>
          <p:nvPr/>
        </p:nvSpPr>
        <p:spPr>
          <a:xfrm>
            <a:off x="615510"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hlinkClick r:id="" action="ppaction://noaction"/>
          </p:cNvPr>
          <p:cNvSpPr/>
          <p:nvPr/>
        </p:nvSpPr>
        <p:spPr>
          <a:xfrm>
            <a:off x="1307299"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hlinkClick r:id="rId4" action="ppaction://hlinksldjump"/>
          </p:cNvPr>
          <p:cNvSpPr/>
          <p:nvPr/>
        </p:nvSpPr>
        <p:spPr>
          <a:xfrm>
            <a:off x="2307943"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hlinkClick r:id="" action="ppaction://noaction"/>
          </p:cNvPr>
          <p:cNvSpPr/>
          <p:nvPr/>
        </p:nvSpPr>
        <p:spPr>
          <a:xfrm>
            <a:off x="4754268"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hlinkClick r:id="" action="ppaction://noaction"/>
          </p:cNvPr>
          <p:cNvSpPr/>
          <p:nvPr/>
        </p:nvSpPr>
        <p:spPr>
          <a:xfrm>
            <a:off x="5966397"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 action="ppaction://noaction"/>
          </p:cNvPr>
          <p:cNvSpPr/>
          <p:nvPr/>
        </p:nvSpPr>
        <p:spPr>
          <a:xfrm>
            <a:off x="7943114"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8"/>
          <p:cNvSpPr>
            <a:spLocks noGrp="1"/>
          </p:cNvSpPr>
          <p:nvPr>
            <p:ph type="title"/>
          </p:nvPr>
        </p:nvSpPr>
        <p:spPr>
          <a:xfrm>
            <a:off x="-150071" y="1422435"/>
            <a:ext cx="9144000" cy="706391"/>
          </a:xfrm>
        </p:spPr>
        <p:txBody>
          <a:bodyPr>
            <a:noAutofit/>
          </a:bodyPr>
          <a:lstStyle/>
          <a:p>
            <a:pPr algn="ctr"/>
            <a:r>
              <a:rPr lang="en-US" sz="3600" b="1" dirty="0">
                <a:solidFill>
                  <a:schemeClr val="tx2">
                    <a:lumMod val="50000"/>
                  </a:schemeClr>
                </a:solidFill>
                <a:latin typeface="+mn-lt"/>
              </a:rPr>
              <a:t>Questions or Comments?</a:t>
            </a:r>
            <a:br>
              <a:rPr lang="en-US" sz="3600" b="1" dirty="0">
                <a:solidFill>
                  <a:schemeClr val="tx2">
                    <a:lumMod val="50000"/>
                  </a:schemeClr>
                </a:solidFill>
                <a:latin typeface="+mn-lt"/>
              </a:rPr>
            </a:br>
            <a:r>
              <a:rPr lang="en-US" sz="3600" b="1" dirty="0">
                <a:solidFill>
                  <a:srgbClr val="C00000"/>
                </a:solidFill>
                <a:latin typeface="+mn-lt"/>
              </a:rPr>
              <a:t>Use the Chat feature; send message to “everyone”</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68" y="6039768"/>
            <a:ext cx="1518548" cy="656303"/>
          </a:xfrm>
          <a:prstGeom prst="rect">
            <a:avLst/>
          </a:prstGeom>
        </p:spPr>
      </p:pic>
      <p:pic>
        <p:nvPicPr>
          <p:cNvPr id="16" name="Picture 15">
            <a:extLst>
              <a:ext uri="{FF2B5EF4-FFF2-40B4-BE49-F238E27FC236}">
                <a16:creationId xmlns:a16="http://schemas.microsoft.com/office/drawing/2014/main" id="{B6F9257A-25AA-4C04-9B82-E11E79DF371D}"/>
              </a:ext>
            </a:extLst>
          </p:cNvPr>
          <p:cNvPicPr>
            <a:picLocks noChangeAspect="1"/>
          </p:cNvPicPr>
          <p:nvPr/>
        </p:nvPicPr>
        <p:blipFill>
          <a:blip r:embed="rId6"/>
          <a:stretch>
            <a:fillRect/>
          </a:stretch>
        </p:blipFill>
        <p:spPr>
          <a:xfrm>
            <a:off x="1852288" y="2916779"/>
            <a:ext cx="6075310" cy="2760768"/>
          </a:xfrm>
          <a:prstGeom prst="rect">
            <a:avLst/>
          </a:prstGeom>
        </p:spPr>
      </p:pic>
      <p:cxnSp>
        <p:nvCxnSpPr>
          <p:cNvPr id="18" name="Straight Arrow Connector 17">
            <a:extLst>
              <a:ext uri="{FF2B5EF4-FFF2-40B4-BE49-F238E27FC236}">
                <a16:creationId xmlns:a16="http://schemas.microsoft.com/office/drawing/2014/main" id="{B82500C7-6175-45E9-A6EC-645E95F8D826}"/>
              </a:ext>
            </a:extLst>
          </p:cNvPr>
          <p:cNvCxnSpPr>
            <a:cxnSpLocks/>
          </p:cNvCxnSpPr>
          <p:nvPr/>
        </p:nvCxnSpPr>
        <p:spPr>
          <a:xfrm>
            <a:off x="4889943" y="2560320"/>
            <a:ext cx="1076454" cy="173684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38953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hevron 20"/>
          <p:cNvSpPr/>
          <p:nvPr/>
        </p:nvSpPr>
        <p:spPr>
          <a:xfrm>
            <a:off x="266623" y="5143881"/>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Chevron 21"/>
          <p:cNvSpPr/>
          <p:nvPr/>
        </p:nvSpPr>
        <p:spPr>
          <a:xfrm>
            <a:off x="1993102"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Chevron 22"/>
          <p:cNvSpPr/>
          <p:nvPr/>
        </p:nvSpPr>
        <p:spPr>
          <a:xfrm>
            <a:off x="3719581" y="5143883"/>
            <a:ext cx="1726479" cy="705119"/>
          </a:xfrm>
          <a:prstGeom prst="chevron">
            <a:avLst>
              <a:gd name="adj" fmla="val 14384"/>
            </a:avLst>
          </a:prstGeom>
          <a:solidFill>
            <a:srgbClr val="F9B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Chevron 23"/>
          <p:cNvSpPr/>
          <p:nvPr/>
        </p:nvSpPr>
        <p:spPr>
          <a:xfrm>
            <a:off x="5446060" y="5143883"/>
            <a:ext cx="1726479" cy="705119"/>
          </a:xfrm>
          <a:prstGeom prst="chevron">
            <a:avLst>
              <a:gd name="adj" fmla="val 14384"/>
            </a:avLst>
          </a:prstGeom>
          <a:solidFill>
            <a:srgbClr val="8AB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Chevron 24"/>
          <p:cNvSpPr/>
          <p:nvPr/>
        </p:nvSpPr>
        <p:spPr>
          <a:xfrm>
            <a:off x="7172539" y="5143883"/>
            <a:ext cx="1726479" cy="705119"/>
          </a:xfrm>
          <a:prstGeom prst="chevron">
            <a:avLst>
              <a:gd name="adj" fmla="val 14384"/>
            </a:avLst>
          </a:prstGeom>
          <a:solidFill>
            <a:srgbClr val="FC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6" name="Oval 25">
            <a:hlinkClick r:id="rId4" action="ppaction://hlinksldjump"/>
          </p:cNvPr>
          <p:cNvSpPr/>
          <p:nvPr/>
        </p:nvSpPr>
        <p:spPr>
          <a:xfrm>
            <a:off x="615510"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hlinkClick r:id="" action="ppaction://noaction"/>
          </p:cNvPr>
          <p:cNvSpPr/>
          <p:nvPr/>
        </p:nvSpPr>
        <p:spPr>
          <a:xfrm>
            <a:off x="1307299"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hlinkClick r:id="rId4" action="ppaction://hlinksldjump"/>
          </p:cNvPr>
          <p:cNvSpPr/>
          <p:nvPr/>
        </p:nvSpPr>
        <p:spPr>
          <a:xfrm>
            <a:off x="2307943"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hlinkClick r:id="" action="ppaction://noaction"/>
          </p:cNvPr>
          <p:cNvSpPr/>
          <p:nvPr/>
        </p:nvSpPr>
        <p:spPr>
          <a:xfrm>
            <a:off x="4754268"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hlinkClick r:id="" action="ppaction://noaction"/>
          </p:cNvPr>
          <p:cNvSpPr/>
          <p:nvPr/>
        </p:nvSpPr>
        <p:spPr>
          <a:xfrm>
            <a:off x="5966397"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 action="ppaction://noaction"/>
          </p:cNvPr>
          <p:cNvSpPr/>
          <p:nvPr/>
        </p:nvSpPr>
        <p:spPr>
          <a:xfrm>
            <a:off x="7943114" y="5334647"/>
            <a:ext cx="342900" cy="3429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8"/>
          <p:cNvSpPr>
            <a:spLocks noGrp="1"/>
          </p:cNvSpPr>
          <p:nvPr>
            <p:ph type="title"/>
          </p:nvPr>
        </p:nvSpPr>
        <p:spPr>
          <a:xfrm>
            <a:off x="10820" y="1876803"/>
            <a:ext cx="9144000" cy="706391"/>
          </a:xfrm>
        </p:spPr>
        <p:txBody>
          <a:bodyPr>
            <a:normAutofit/>
          </a:bodyPr>
          <a:lstStyle/>
          <a:p>
            <a:pPr algn="ctr"/>
            <a:r>
              <a:rPr lang="en-US" sz="3600" b="1" dirty="0">
                <a:solidFill>
                  <a:schemeClr val="tx2">
                    <a:lumMod val="50000"/>
                  </a:schemeClr>
                </a:solidFill>
                <a:latin typeface="+mn-lt"/>
              </a:rPr>
              <a:t>ACEND Updates and Announcements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68" y="6039768"/>
            <a:ext cx="1518548" cy="656303"/>
          </a:xfrm>
          <a:prstGeom prst="rect">
            <a:avLst/>
          </a:prstGeom>
        </p:spPr>
      </p:pic>
    </p:spTree>
    <p:custDataLst>
      <p:tags r:id="rId1"/>
    </p:custDataLst>
    <p:extLst>
      <p:ext uri="{BB962C8B-B14F-4D97-AF65-F5344CB8AC3E}">
        <p14:creationId xmlns:p14="http://schemas.microsoft.com/office/powerpoint/2010/main" val="40198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latin typeface="+mn-lt"/>
              </a:rPr>
              <a:t>Opportunity to Provide Feedback on the Draft 2022 Standards</a:t>
            </a:r>
          </a:p>
        </p:txBody>
      </p:sp>
      <p:grpSp>
        <p:nvGrpSpPr>
          <p:cNvPr id="13" name="Group 12">
            <a:extLst>
              <a:ext uri="{FF2B5EF4-FFF2-40B4-BE49-F238E27FC236}">
                <a16:creationId xmlns:a16="http://schemas.microsoft.com/office/drawing/2014/main" id="{C8048768-E69A-4ABB-A1F0-5969F8EF6194}"/>
              </a:ext>
            </a:extLst>
          </p:cNvPr>
          <p:cNvGrpSpPr/>
          <p:nvPr/>
        </p:nvGrpSpPr>
        <p:grpSpPr>
          <a:xfrm>
            <a:off x="6917123" y="4633746"/>
            <a:ext cx="1187522" cy="942406"/>
            <a:chOff x="2207933" y="3882356"/>
            <a:chExt cx="1208722" cy="1208722"/>
          </a:xfrm>
          <a:solidFill>
            <a:srgbClr val="B80000"/>
          </a:solidFill>
        </p:grpSpPr>
        <p:sp>
          <p:nvSpPr>
            <p:cNvPr id="14" name="Oval 13">
              <a:extLst>
                <a:ext uri="{FF2B5EF4-FFF2-40B4-BE49-F238E27FC236}">
                  <a16:creationId xmlns:a16="http://schemas.microsoft.com/office/drawing/2014/main" id="{0D0672D6-62A7-4291-9732-5593181C9F5E}"/>
                </a:ext>
              </a:extLst>
            </p:cNvPr>
            <p:cNvSpPr/>
            <p:nvPr/>
          </p:nvSpPr>
          <p:spPr>
            <a:xfrm>
              <a:off x="2207933" y="3882356"/>
              <a:ext cx="1208722" cy="1208722"/>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647FD0BE-13C5-4851-8ED6-BE2A6131C86E}"/>
                </a:ext>
              </a:extLst>
            </p:cNvPr>
            <p:cNvSpPr/>
            <p:nvPr/>
          </p:nvSpPr>
          <p:spPr>
            <a:xfrm>
              <a:off x="2384946" y="4059369"/>
              <a:ext cx="854696" cy="8546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pPr>
              <a:r>
                <a:rPr lang="en-US" sz="2000" b="1" dirty="0">
                  <a:solidFill>
                    <a:prstClr val="white"/>
                  </a:solidFill>
                </a:rPr>
                <a:t>CPLS</a:t>
              </a:r>
            </a:p>
            <a:p>
              <a:pPr algn="ctr" defTabSz="444500">
                <a:lnSpc>
                  <a:spcPct val="90000"/>
                </a:lnSpc>
                <a:spcBef>
                  <a:spcPct val="0"/>
                </a:spcBef>
                <a:spcAft>
                  <a:spcPct val="35000"/>
                </a:spcAft>
              </a:pPr>
              <a:r>
                <a:rPr lang="en-US" sz="1600" b="1" dirty="0">
                  <a:solidFill>
                    <a:prstClr val="white"/>
                  </a:solidFill>
                </a:rPr>
                <a:t>Licensure</a:t>
              </a:r>
            </a:p>
          </p:txBody>
        </p:sp>
      </p:grpSp>
      <p:grpSp>
        <p:nvGrpSpPr>
          <p:cNvPr id="16" name="Group 15">
            <a:extLst>
              <a:ext uri="{FF2B5EF4-FFF2-40B4-BE49-F238E27FC236}">
                <a16:creationId xmlns:a16="http://schemas.microsoft.com/office/drawing/2014/main" id="{5C5B271A-D568-4F34-816C-24B454034355}"/>
              </a:ext>
            </a:extLst>
          </p:cNvPr>
          <p:cNvGrpSpPr/>
          <p:nvPr/>
        </p:nvGrpSpPr>
        <p:grpSpPr>
          <a:xfrm>
            <a:off x="6191588" y="2989541"/>
            <a:ext cx="1837469" cy="1180357"/>
            <a:chOff x="571340" y="2253346"/>
            <a:chExt cx="2452425" cy="1572886"/>
          </a:xfrm>
          <a:solidFill>
            <a:schemeClr val="accent1">
              <a:lumMod val="60000"/>
              <a:lumOff val="40000"/>
            </a:schemeClr>
          </a:solidFill>
        </p:grpSpPr>
        <p:sp>
          <p:nvSpPr>
            <p:cNvPr id="17" name="Oval 16">
              <a:extLst>
                <a:ext uri="{FF2B5EF4-FFF2-40B4-BE49-F238E27FC236}">
                  <a16:creationId xmlns:a16="http://schemas.microsoft.com/office/drawing/2014/main" id="{0CE7EE21-37E4-44A3-B7C7-7A4E57CCFBD3}"/>
                </a:ext>
              </a:extLst>
            </p:cNvPr>
            <p:cNvSpPr/>
            <p:nvPr/>
          </p:nvSpPr>
          <p:spPr>
            <a:xfrm>
              <a:off x="571340" y="2253346"/>
              <a:ext cx="2452425" cy="1572886"/>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B878EAA4-FB07-45D2-A28C-E842FE6E31FC}"/>
                </a:ext>
              </a:extLst>
            </p:cNvPr>
            <p:cNvSpPr/>
            <p:nvPr/>
          </p:nvSpPr>
          <p:spPr>
            <a:xfrm>
              <a:off x="930489" y="2483690"/>
              <a:ext cx="1734127" cy="11121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b="1" dirty="0">
                  <a:solidFill>
                    <a:prstClr val="white"/>
                  </a:solidFill>
                </a:rPr>
                <a:t>Constituents</a:t>
              </a:r>
            </a:p>
          </p:txBody>
        </p:sp>
      </p:grpSp>
      <p:grpSp>
        <p:nvGrpSpPr>
          <p:cNvPr id="19" name="Group 18">
            <a:extLst>
              <a:ext uri="{FF2B5EF4-FFF2-40B4-BE49-F238E27FC236}">
                <a16:creationId xmlns:a16="http://schemas.microsoft.com/office/drawing/2014/main" id="{6F744F77-5923-4CB4-97F4-9E746DB8D7F0}"/>
              </a:ext>
            </a:extLst>
          </p:cNvPr>
          <p:cNvGrpSpPr/>
          <p:nvPr/>
        </p:nvGrpSpPr>
        <p:grpSpPr>
          <a:xfrm>
            <a:off x="6404431" y="3856008"/>
            <a:ext cx="1225034" cy="1017684"/>
            <a:chOff x="2207933" y="3882356"/>
            <a:chExt cx="1208722" cy="1208722"/>
          </a:xfrm>
          <a:solidFill>
            <a:srgbClr val="0055B8"/>
          </a:solidFill>
        </p:grpSpPr>
        <p:sp>
          <p:nvSpPr>
            <p:cNvPr id="20" name="Oval 19">
              <a:extLst>
                <a:ext uri="{FF2B5EF4-FFF2-40B4-BE49-F238E27FC236}">
                  <a16:creationId xmlns:a16="http://schemas.microsoft.com/office/drawing/2014/main" id="{12190657-BDF2-4014-B93F-43C893D56C73}"/>
                </a:ext>
              </a:extLst>
            </p:cNvPr>
            <p:cNvSpPr/>
            <p:nvPr/>
          </p:nvSpPr>
          <p:spPr>
            <a:xfrm>
              <a:off x="2207933" y="3882356"/>
              <a:ext cx="1208722" cy="1208722"/>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C8789FA6-3A75-4BE6-BD83-C61BA44E568F}"/>
                </a:ext>
              </a:extLst>
            </p:cNvPr>
            <p:cNvSpPr/>
            <p:nvPr/>
          </p:nvSpPr>
          <p:spPr>
            <a:xfrm>
              <a:off x="2384946" y="4059369"/>
              <a:ext cx="854696" cy="8546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2000" b="1" dirty="0">
                  <a:solidFill>
                    <a:prstClr val="white"/>
                  </a:solidFill>
                </a:rPr>
                <a:t>Legal Counsel</a:t>
              </a:r>
            </a:p>
          </p:txBody>
        </p:sp>
      </p:grpSp>
      <p:sp>
        <p:nvSpPr>
          <p:cNvPr id="23" name="Content Placeholder 2">
            <a:extLst>
              <a:ext uri="{FF2B5EF4-FFF2-40B4-BE49-F238E27FC236}">
                <a16:creationId xmlns:a16="http://schemas.microsoft.com/office/drawing/2014/main" id="{C9459E9B-46DF-40CA-8F12-35BEFDA5B072}"/>
              </a:ext>
            </a:extLst>
          </p:cNvPr>
          <p:cNvSpPr txBox="1">
            <a:spLocks/>
          </p:cNvSpPr>
          <p:nvPr/>
        </p:nvSpPr>
        <p:spPr>
          <a:xfrm>
            <a:off x="500837" y="1750146"/>
            <a:ext cx="6491875" cy="378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A0000"/>
              </a:buClr>
              <a:buFont typeface="Arial" panose="020B0604020202020204" pitchFamily="34" charset="0"/>
              <a:buNone/>
            </a:pPr>
            <a:r>
              <a:rPr lang="en-US" b="1" dirty="0">
                <a:solidFill>
                  <a:srgbClr val="B80000"/>
                </a:solidFill>
                <a:latin typeface="Roboto"/>
              </a:rPr>
              <a:t>Revision Process:</a:t>
            </a:r>
          </a:p>
          <a:p>
            <a:pPr>
              <a:buClr>
                <a:srgbClr val="9A0000"/>
              </a:buClr>
              <a:buFont typeface="Wingdings" panose="05000000000000000000" pitchFamily="2" charset="2"/>
              <a:buChar char="§"/>
            </a:pPr>
            <a:r>
              <a:rPr lang="en-US" dirty="0">
                <a:solidFill>
                  <a:schemeClr val="tx2">
                    <a:lumMod val="50000"/>
                  </a:schemeClr>
                </a:solidFill>
                <a:latin typeface="Roboto"/>
              </a:rPr>
              <a:t>Required by USDE at least every 5 years</a:t>
            </a:r>
          </a:p>
          <a:p>
            <a:pPr>
              <a:buClr>
                <a:srgbClr val="9A0000"/>
              </a:buClr>
              <a:buFont typeface="Wingdings" panose="05000000000000000000" pitchFamily="2" charset="2"/>
              <a:buChar char="§"/>
            </a:pPr>
            <a:r>
              <a:rPr lang="en-US" dirty="0">
                <a:solidFill>
                  <a:schemeClr val="tx2">
                    <a:lumMod val="50000"/>
                  </a:schemeClr>
                </a:solidFill>
                <a:latin typeface="Roboto"/>
              </a:rPr>
              <a:t>Input from various sources</a:t>
            </a:r>
          </a:p>
          <a:p>
            <a:pPr marL="0" indent="0">
              <a:buClr>
                <a:srgbClr val="9A0000"/>
              </a:buClr>
              <a:buFont typeface="Arial" panose="020B0604020202020204" pitchFamily="34" charset="0"/>
              <a:buNone/>
            </a:pPr>
            <a:endParaRPr lang="en-US" b="1" dirty="0">
              <a:solidFill>
                <a:srgbClr val="B80000"/>
              </a:solidFill>
              <a:latin typeface="Roboto"/>
            </a:endParaRPr>
          </a:p>
          <a:p>
            <a:pPr marL="0" indent="0">
              <a:buClr>
                <a:srgbClr val="9A0000"/>
              </a:buClr>
              <a:buFont typeface="Arial" panose="020B0604020202020204" pitchFamily="34" charset="0"/>
              <a:buNone/>
            </a:pPr>
            <a:r>
              <a:rPr lang="en-US" b="1" dirty="0">
                <a:solidFill>
                  <a:srgbClr val="B80000"/>
                </a:solidFill>
                <a:latin typeface="Roboto"/>
              </a:rPr>
              <a:t>Public Comments:</a:t>
            </a:r>
          </a:p>
          <a:p>
            <a:pPr>
              <a:buClr>
                <a:srgbClr val="9A0000"/>
              </a:buClr>
              <a:buFont typeface="Wingdings" panose="05000000000000000000" pitchFamily="2" charset="2"/>
              <a:buChar char="§"/>
            </a:pPr>
            <a:r>
              <a:rPr lang="en-US" dirty="0">
                <a:solidFill>
                  <a:schemeClr val="tx2">
                    <a:lumMod val="50000"/>
                  </a:schemeClr>
                </a:solidFill>
                <a:latin typeface="Roboto"/>
              </a:rPr>
              <a:t>Survey to evaluate the Draft 2022 Accreditation Standards is posted on the ACEND website: </a:t>
            </a:r>
            <a:r>
              <a:rPr lang="en-US" sz="2400" dirty="0">
                <a:solidFill>
                  <a:schemeClr val="tx2">
                    <a:lumMod val="50000"/>
                  </a:schemeClr>
                </a:solidFill>
                <a:latin typeface="Roboto"/>
                <a:hlinkClick r:id="rId3"/>
              </a:rPr>
              <a:t>https://www.eatrightpro.org/acend/Standards</a:t>
            </a:r>
            <a:r>
              <a:rPr lang="en-US" sz="2400" dirty="0">
                <a:solidFill>
                  <a:schemeClr val="tx2">
                    <a:lumMod val="50000"/>
                  </a:schemeClr>
                </a:solidFill>
                <a:latin typeface="Roboto"/>
              </a:rPr>
              <a:t> </a:t>
            </a:r>
          </a:p>
          <a:p>
            <a:pPr>
              <a:buClr>
                <a:srgbClr val="9A0000"/>
              </a:buClr>
              <a:buFont typeface="Wingdings" panose="05000000000000000000" pitchFamily="2" charset="2"/>
              <a:buChar char="§"/>
            </a:pPr>
            <a:endParaRPr lang="en-US" dirty="0">
              <a:solidFill>
                <a:schemeClr val="tx2">
                  <a:lumMod val="50000"/>
                </a:schemeClr>
              </a:solidFill>
              <a:latin typeface="Roboto"/>
            </a:endParaRPr>
          </a:p>
          <a:p>
            <a:pPr marL="0" indent="0">
              <a:buClr>
                <a:srgbClr val="C00000"/>
              </a:buClr>
              <a:buFont typeface="Arial" panose="020B0604020202020204" pitchFamily="34" charset="0"/>
              <a:buNone/>
            </a:pPr>
            <a:endParaRPr lang="en-US" dirty="0">
              <a:latin typeface="Roboto"/>
            </a:endParaRPr>
          </a:p>
        </p:txBody>
      </p:sp>
      <p:grpSp>
        <p:nvGrpSpPr>
          <p:cNvPr id="24" name="Group 23">
            <a:extLst>
              <a:ext uri="{FF2B5EF4-FFF2-40B4-BE49-F238E27FC236}">
                <a16:creationId xmlns:a16="http://schemas.microsoft.com/office/drawing/2014/main" id="{8A8872E8-FFB3-41BE-B2E6-2A3C2CD4117A}"/>
              </a:ext>
            </a:extLst>
          </p:cNvPr>
          <p:cNvGrpSpPr/>
          <p:nvPr/>
        </p:nvGrpSpPr>
        <p:grpSpPr>
          <a:xfrm>
            <a:off x="7424484" y="3675306"/>
            <a:ext cx="1168419" cy="1123031"/>
            <a:chOff x="2787928" y="2414339"/>
            <a:chExt cx="1704480" cy="1518058"/>
          </a:xfrm>
          <a:solidFill>
            <a:srgbClr val="A568D2"/>
          </a:solidFill>
        </p:grpSpPr>
        <p:sp>
          <p:nvSpPr>
            <p:cNvPr id="25" name="Oval 24">
              <a:extLst>
                <a:ext uri="{FF2B5EF4-FFF2-40B4-BE49-F238E27FC236}">
                  <a16:creationId xmlns:a16="http://schemas.microsoft.com/office/drawing/2014/main" id="{391B9D99-95F5-45AB-B40D-3F83C496BF38}"/>
                </a:ext>
              </a:extLst>
            </p:cNvPr>
            <p:cNvSpPr/>
            <p:nvPr/>
          </p:nvSpPr>
          <p:spPr>
            <a:xfrm>
              <a:off x="2787928" y="2414339"/>
              <a:ext cx="1704480" cy="1518058"/>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5CF8C0C5-72DA-40CB-B094-E0B7CE255C55}"/>
                </a:ext>
              </a:extLst>
            </p:cNvPr>
            <p:cNvSpPr/>
            <p:nvPr/>
          </p:nvSpPr>
          <p:spPr>
            <a:xfrm>
              <a:off x="3037543" y="2636653"/>
              <a:ext cx="1205250" cy="10734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b="1" dirty="0">
                  <a:solidFill>
                    <a:prstClr val="white"/>
                  </a:solidFill>
                </a:rPr>
                <a:t>CDR practice audit</a:t>
              </a:r>
            </a:p>
          </p:txBody>
        </p:sp>
      </p:grpSp>
      <p:grpSp>
        <p:nvGrpSpPr>
          <p:cNvPr id="27" name="Group 26">
            <a:extLst>
              <a:ext uri="{FF2B5EF4-FFF2-40B4-BE49-F238E27FC236}">
                <a16:creationId xmlns:a16="http://schemas.microsoft.com/office/drawing/2014/main" id="{5E0BCBDD-056F-4022-AB30-87BF90E9BFF1}"/>
              </a:ext>
            </a:extLst>
          </p:cNvPr>
          <p:cNvGrpSpPr/>
          <p:nvPr/>
        </p:nvGrpSpPr>
        <p:grpSpPr>
          <a:xfrm>
            <a:off x="7717806" y="3087045"/>
            <a:ext cx="1036345" cy="809092"/>
            <a:chOff x="3189943" y="2729581"/>
            <a:chExt cx="934871" cy="960974"/>
          </a:xfrm>
          <a:solidFill>
            <a:srgbClr val="0055B8"/>
          </a:solidFill>
        </p:grpSpPr>
        <p:sp>
          <p:nvSpPr>
            <p:cNvPr id="28" name="Oval 27">
              <a:extLst>
                <a:ext uri="{FF2B5EF4-FFF2-40B4-BE49-F238E27FC236}">
                  <a16:creationId xmlns:a16="http://schemas.microsoft.com/office/drawing/2014/main" id="{FEC6F7FA-6BC2-4024-95AE-B9D7D0CFF207}"/>
                </a:ext>
              </a:extLst>
            </p:cNvPr>
            <p:cNvSpPr/>
            <p:nvPr/>
          </p:nvSpPr>
          <p:spPr>
            <a:xfrm>
              <a:off x="3189943" y="2729581"/>
              <a:ext cx="934871" cy="960974"/>
            </a:xfrm>
            <a:prstGeom prst="ellipse">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8E48F8EA-770C-40B7-B89F-EC7D2F2E9984}"/>
                </a:ext>
              </a:extLst>
            </p:cNvPr>
            <p:cNvSpPr/>
            <p:nvPr/>
          </p:nvSpPr>
          <p:spPr>
            <a:xfrm>
              <a:off x="3344005" y="2929985"/>
              <a:ext cx="580906" cy="588159"/>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2000" b="1" dirty="0">
                  <a:solidFill>
                    <a:prstClr val="white"/>
                  </a:solidFill>
                </a:rPr>
                <a:t>USDE</a:t>
              </a:r>
            </a:p>
          </p:txBody>
        </p:sp>
      </p:grpSp>
      <p:sp>
        <p:nvSpPr>
          <p:cNvPr id="30" name="Shape 29">
            <a:extLst>
              <a:ext uri="{FF2B5EF4-FFF2-40B4-BE49-F238E27FC236}">
                <a16:creationId xmlns:a16="http://schemas.microsoft.com/office/drawing/2014/main" id="{18BA1A61-528F-4ECE-B2B4-F03ECC78953F}"/>
              </a:ext>
            </a:extLst>
          </p:cNvPr>
          <p:cNvSpPr/>
          <p:nvPr/>
        </p:nvSpPr>
        <p:spPr>
          <a:xfrm>
            <a:off x="6014430" y="2920831"/>
            <a:ext cx="2900970" cy="300842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330263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lumMod val="50000"/>
                  </a:schemeClr>
                </a:solidFill>
              </a:rPr>
              <a:t>Key Features of the Draft 2022 Standards</a:t>
            </a:r>
            <a:endParaRPr lang="en-US" sz="3200" dirty="0">
              <a:solidFill>
                <a:schemeClr val="tx2">
                  <a:lumMod val="50000"/>
                </a:schemeClr>
              </a:solidFill>
            </a:endParaRPr>
          </a:p>
        </p:txBody>
      </p:sp>
      <p:sp>
        <p:nvSpPr>
          <p:cNvPr id="4" name="Content Placeholder 2">
            <a:extLst>
              <a:ext uri="{FF2B5EF4-FFF2-40B4-BE49-F238E27FC236}">
                <a16:creationId xmlns:a16="http://schemas.microsoft.com/office/drawing/2014/main" id="{000E9D3E-68D2-490E-BF01-CCCA35740982}"/>
              </a:ext>
            </a:extLst>
          </p:cNvPr>
          <p:cNvSpPr txBox="1">
            <a:spLocks/>
          </p:cNvSpPr>
          <p:nvPr/>
        </p:nvSpPr>
        <p:spPr>
          <a:xfrm>
            <a:off x="-80010" y="1889760"/>
            <a:ext cx="8434167" cy="469529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55B8"/>
              </a:buClr>
              <a:buFont typeface="Wingdings" panose="05000000000000000000" pitchFamily="2" charset="2"/>
              <a:buChar char="§"/>
            </a:pPr>
            <a:r>
              <a:rPr lang="en-US" dirty="0">
                <a:latin typeface="Roboto"/>
              </a:rPr>
              <a:t>Added requirement of a </a:t>
            </a:r>
            <a:r>
              <a:rPr lang="en-US" dirty="0">
                <a:solidFill>
                  <a:srgbClr val="B80000"/>
                </a:solidFill>
                <a:latin typeface="Roboto"/>
              </a:rPr>
              <a:t>graduate degree </a:t>
            </a:r>
            <a:r>
              <a:rPr lang="en-US" dirty="0">
                <a:latin typeface="Roboto"/>
              </a:rPr>
              <a:t>for CP and DI prior to 2024 (USDE &amp; legal counsel)</a:t>
            </a:r>
          </a:p>
          <a:p>
            <a:pPr lvl="2">
              <a:buClr>
                <a:srgbClr val="0055B8"/>
              </a:buClr>
              <a:buFont typeface="Wingdings" panose="05000000000000000000" pitchFamily="2" charset="2"/>
              <a:buChar char="§"/>
            </a:pPr>
            <a:r>
              <a:rPr lang="en-US" dirty="0">
                <a:latin typeface="Roboto"/>
              </a:rPr>
              <a:t>Able to accept students with graduate degrees</a:t>
            </a:r>
          </a:p>
          <a:p>
            <a:pPr lvl="1">
              <a:buClr>
                <a:srgbClr val="0055B8"/>
              </a:buClr>
              <a:buFont typeface="Wingdings" panose="05000000000000000000" pitchFamily="2" charset="2"/>
              <a:buChar char="§"/>
            </a:pPr>
            <a:r>
              <a:rPr lang="en-US" dirty="0">
                <a:latin typeface="Roboto"/>
              </a:rPr>
              <a:t>Strengthened </a:t>
            </a:r>
            <a:r>
              <a:rPr lang="en-US" dirty="0">
                <a:solidFill>
                  <a:srgbClr val="C00000"/>
                </a:solidFill>
                <a:latin typeface="Roboto"/>
              </a:rPr>
              <a:t>diversity, equity &amp; inclusion </a:t>
            </a:r>
            <a:r>
              <a:rPr lang="en-US" dirty="0">
                <a:latin typeface="Roboto"/>
              </a:rPr>
              <a:t>requirements </a:t>
            </a:r>
          </a:p>
          <a:p>
            <a:pPr lvl="1">
              <a:buClr>
                <a:srgbClr val="0055B8"/>
              </a:buClr>
              <a:buFont typeface="Wingdings" panose="05000000000000000000" pitchFamily="2" charset="2"/>
              <a:buChar char="§"/>
            </a:pPr>
            <a:r>
              <a:rPr lang="en-US" dirty="0">
                <a:latin typeface="Roboto"/>
              </a:rPr>
              <a:t>Strengthened </a:t>
            </a:r>
            <a:r>
              <a:rPr lang="en-US" dirty="0">
                <a:solidFill>
                  <a:srgbClr val="C00000"/>
                </a:solidFill>
                <a:latin typeface="Roboto"/>
              </a:rPr>
              <a:t>distance education </a:t>
            </a:r>
            <a:r>
              <a:rPr lang="en-US" dirty="0">
                <a:latin typeface="Roboto"/>
              </a:rPr>
              <a:t>requirements (USDE)</a:t>
            </a:r>
          </a:p>
          <a:p>
            <a:pPr lvl="1">
              <a:buClr>
                <a:srgbClr val="0055B8"/>
              </a:buClr>
              <a:buFont typeface="Wingdings" panose="05000000000000000000" pitchFamily="2" charset="2"/>
              <a:buChar char="§"/>
            </a:pPr>
            <a:r>
              <a:rPr lang="en-US" dirty="0">
                <a:latin typeface="Roboto"/>
              </a:rPr>
              <a:t>Decreased CP/DI/FDE </a:t>
            </a:r>
            <a:r>
              <a:rPr lang="en-US" dirty="0">
                <a:solidFill>
                  <a:srgbClr val="C00000"/>
                </a:solidFill>
                <a:latin typeface="Roboto"/>
              </a:rPr>
              <a:t>SP hours </a:t>
            </a:r>
            <a:r>
              <a:rPr lang="en-US" dirty="0">
                <a:latin typeface="Roboto"/>
              </a:rPr>
              <a:t>from 1200 to 1000 hours</a:t>
            </a:r>
          </a:p>
          <a:p>
            <a:pPr lvl="1">
              <a:buClr>
                <a:srgbClr val="0055B8"/>
              </a:buClr>
              <a:buFont typeface="Wingdings" panose="05000000000000000000" pitchFamily="2" charset="2"/>
              <a:buChar char="§"/>
            </a:pPr>
            <a:r>
              <a:rPr lang="en-US" dirty="0">
                <a:latin typeface="Roboto"/>
              </a:rPr>
              <a:t>Removed </a:t>
            </a:r>
            <a:r>
              <a:rPr lang="en-US" dirty="0">
                <a:solidFill>
                  <a:srgbClr val="C00000"/>
                </a:solidFill>
                <a:latin typeface="Roboto"/>
              </a:rPr>
              <a:t>tracks </a:t>
            </a:r>
            <a:r>
              <a:rPr lang="en-US" dirty="0">
                <a:latin typeface="Roboto"/>
              </a:rPr>
              <a:t>(similar to FEM)</a:t>
            </a:r>
          </a:p>
          <a:p>
            <a:pPr lvl="1">
              <a:buClr>
                <a:srgbClr val="0055B8"/>
              </a:buClr>
              <a:buFont typeface="Wingdings" panose="05000000000000000000" pitchFamily="2" charset="2"/>
              <a:buChar char="§"/>
            </a:pPr>
            <a:r>
              <a:rPr lang="en-US" dirty="0">
                <a:latin typeface="Roboto"/>
              </a:rPr>
              <a:t>Removed </a:t>
            </a:r>
            <a:r>
              <a:rPr lang="en-US" dirty="0">
                <a:solidFill>
                  <a:srgbClr val="C00000"/>
                </a:solidFill>
                <a:latin typeface="Roboto"/>
              </a:rPr>
              <a:t>concentration</a:t>
            </a:r>
            <a:r>
              <a:rPr lang="en-US" dirty="0">
                <a:latin typeface="Roboto"/>
              </a:rPr>
              <a:t> for CP and DI (public comments)</a:t>
            </a:r>
          </a:p>
          <a:p>
            <a:pPr lvl="1">
              <a:buClr>
                <a:srgbClr val="0055B8"/>
              </a:buClr>
              <a:buFont typeface="Wingdings" panose="05000000000000000000" pitchFamily="2" charset="2"/>
              <a:buChar char="§"/>
            </a:pPr>
            <a:r>
              <a:rPr lang="en-US" dirty="0">
                <a:latin typeface="Roboto"/>
              </a:rPr>
              <a:t>Removed </a:t>
            </a:r>
            <a:r>
              <a:rPr lang="en-US" dirty="0">
                <a:solidFill>
                  <a:srgbClr val="C00000"/>
                </a:solidFill>
                <a:latin typeface="Roboto"/>
              </a:rPr>
              <a:t>business/public/private entities </a:t>
            </a:r>
            <a:r>
              <a:rPr lang="en-US" dirty="0">
                <a:latin typeface="Roboto"/>
              </a:rPr>
              <a:t>from DI Standards (USDE &amp; legal counsel)</a:t>
            </a:r>
          </a:p>
          <a:p>
            <a:pPr lvl="2">
              <a:buClr>
                <a:srgbClr val="0055B8"/>
              </a:buClr>
              <a:buFont typeface="Wingdings" panose="05000000000000000000" pitchFamily="2" charset="2"/>
              <a:buChar char="§"/>
            </a:pPr>
            <a:r>
              <a:rPr lang="en-US" dirty="0">
                <a:latin typeface="Roboto"/>
              </a:rPr>
              <a:t>Grandfathered accredited entities</a:t>
            </a:r>
          </a:p>
          <a:p>
            <a:endParaRPr lang="en-US" dirty="0">
              <a:latin typeface="Roboto"/>
            </a:endParaRPr>
          </a:p>
        </p:txBody>
      </p:sp>
    </p:spTree>
    <p:extLst>
      <p:ext uri="{BB962C8B-B14F-4D97-AF65-F5344CB8AC3E}">
        <p14:creationId xmlns:p14="http://schemas.microsoft.com/office/powerpoint/2010/main" val="230548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Information for ACEND Programs </a:t>
            </a:r>
          </a:p>
        </p:txBody>
      </p:sp>
      <p:sp>
        <p:nvSpPr>
          <p:cNvPr id="3" name="Content Placeholder 2"/>
          <p:cNvSpPr>
            <a:spLocks noGrp="1"/>
          </p:cNvSpPr>
          <p:nvPr>
            <p:ph sz="quarter" idx="11"/>
          </p:nvPr>
        </p:nvSpPr>
        <p:spPr>
          <a:xfrm>
            <a:off x="135734" y="1684338"/>
            <a:ext cx="9008265" cy="4929822"/>
          </a:xfrm>
        </p:spPr>
        <p:txBody>
          <a:bodyPr>
            <a:normAutofit fontScale="92500" lnSpcReduction="20000"/>
          </a:bodyPr>
          <a:lstStyle/>
          <a:p>
            <a:pPr>
              <a:lnSpc>
                <a:spcPct val="120000"/>
              </a:lnSpc>
            </a:pPr>
            <a:r>
              <a:rPr lang="en-US" sz="2600" dirty="0">
                <a:solidFill>
                  <a:schemeClr val="tx2">
                    <a:lumMod val="50000"/>
                  </a:schemeClr>
                </a:solidFill>
                <a:latin typeface="+mn-lt"/>
              </a:rPr>
              <a:t> Existing CP, DI, DPD, DT, and FDE programs continue under the 2017 and 2022 Standards (In 2022: IDE incorporated into CP)</a:t>
            </a:r>
          </a:p>
          <a:p>
            <a:pPr marL="0" indent="0">
              <a:buNone/>
            </a:pPr>
            <a:endParaRPr lang="en-US" sz="1200" dirty="0">
              <a:solidFill>
                <a:schemeClr val="tx2">
                  <a:lumMod val="50000"/>
                </a:schemeClr>
              </a:solidFill>
              <a:latin typeface="+mn-lt"/>
            </a:endParaRPr>
          </a:p>
          <a:p>
            <a:r>
              <a:rPr lang="en-US" sz="2800" dirty="0">
                <a:solidFill>
                  <a:schemeClr val="tx2">
                    <a:lumMod val="50000"/>
                  </a:schemeClr>
                </a:solidFill>
                <a:latin typeface="+mn-lt"/>
              </a:rPr>
              <a:t> </a:t>
            </a:r>
            <a:r>
              <a:rPr lang="en-US" sz="2800" u="sng" dirty="0">
                <a:solidFill>
                  <a:srgbClr val="C00000"/>
                </a:solidFill>
                <a:latin typeface="+mn-lt"/>
              </a:rPr>
              <a:t>Under the Proposed 2022 Standards</a:t>
            </a:r>
            <a:r>
              <a:rPr lang="en-US" sz="2800" dirty="0">
                <a:solidFill>
                  <a:schemeClr val="tx2">
                    <a:lumMod val="50000"/>
                  </a:schemeClr>
                </a:solidFill>
                <a:latin typeface="+mn-lt"/>
              </a:rPr>
              <a:t>:</a:t>
            </a:r>
          </a:p>
          <a:p>
            <a:pPr lvl="1"/>
            <a:r>
              <a:rPr lang="en-US" sz="2400" dirty="0">
                <a:solidFill>
                  <a:schemeClr val="tx2">
                    <a:lumMod val="50000"/>
                  </a:schemeClr>
                </a:solidFill>
                <a:latin typeface="+mn-lt"/>
              </a:rPr>
              <a:t>DPD/FDE programs remain at the bachelor’s level </a:t>
            </a:r>
          </a:p>
          <a:p>
            <a:pPr lvl="1"/>
            <a:r>
              <a:rPr lang="en-US" sz="2400" dirty="0">
                <a:solidFill>
                  <a:schemeClr val="tx2">
                    <a:lumMod val="50000"/>
                  </a:schemeClr>
                </a:solidFill>
                <a:latin typeface="+mn-lt"/>
              </a:rPr>
              <a:t>DT programs remain at the Associate level</a:t>
            </a:r>
          </a:p>
          <a:p>
            <a:pPr marL="342891" lvl="1" indent="0">
              <a:buNone/>
            </a:pPr>
            <a:endParaRPr lang="en-US" sz="1100" dirty="0">
              <a:solidFill>
                <a:schemeClr val="tx2">
                  <a:lumMod val="50000"/>
                </a:schemeClr>
              </a:solidFill>
              <a:latin typeface="+mn-lt"/>
            </a:endParaRPr>
          </a:p>
          <a:p>
            <a:pPr marL="342891" lvl="1" indent="0">
              <a:buNone/>
            </a:pPr>
            <a:r>
              <a:rPr lang="en-US" sz="2600" dirty="0">
                <a:solidFill>
                  <a:srgbClr val="0070C0"/>
                </a:solidFill>
                <a:latin typeface="+mn-lt"/>
              </a:rPr>
              <a:t>On or before December 31, 2023:</a:t>
            </a:r>
          </a:p>
          <a:p>
            <a:pPr lvl="1"/>
            <a:r>
              <a:rPr lang="en-US" sz="2400" dirty="0">
                <a:solidFill>
                  <a:schemeClr val="tx2">
                    <a:lumMod val="50000"/>
                  </a:schemeClr>
                </a:solidFill>
                <a:latin typeface="+mn-lt"/>
              </a:rPr>
              <a:t>Existing CP programs are required to move to the graduate level</a:t>
            </a:r>
          </a:p>
          <a:p>
            <a:pPr lvl="1"/>
            <a:r>
              <a:rPr lang="en-US" sz="2400" dirty="0">
                <a:solidFill>
                  <a:schemeClr val="tx2">
                    <a:lumMod val="50000"/>
                  </a:schemeClr>
                </a:solidFill>
                <a:latin typeface="+mn-lt"/>
              </a:rPr>
              <a:t>Existing DI programs are required to either only admit students with a graduate degree or combine with a graduate degree</a:t>
            </a:r>
          </a:p>
          <a:p>
            <a:pPr marL="342891" lvl="1" indent="0">
              <a:buNone/>
            </a:pPr>
            <a:endParaRPr lang="en-US" sz="1300" dirty="0">
              <a:solidFill>
                <a:schemeClr val="tx2">
                  <a:lumMod val="50000"/>
                </a:schemeClr>
              </a:solidFill>
              <a:latin typeface="+mn-lt"/>
            </a:endParaRPr>
          </a:p>
          <a:p>
            <a:pPr>
              <a:lnSpc>
                <a:spcPct val="120000"/>
              </a:lnSpc>
            </a:pPr>
            <a:r>
              <a:rPr lang="en-US" sz="2600" dirty="0">
                <a:solidFill>
                  <a:schemeClr val="tx2">
                    <a:lumMod val="50000"/>
                  </a:schemeClr>
                </a:solidFill>
                <a:latin typeface="+mn-lt"/>
              </a:rPr>
              <a:t>All programs must tell students they need a master’s degree to be eligible to take the CDR registration exam for dietitians after Jan 1, 2024 </a:t>
            </a:r>
          </a:p>
        </p:txBody>
      </p:sp>
    </p:spTree>
    <p:extLst>
      <p:ext uri="{BB962C8B-B14F-4D97-AF65-F5344CB8AC3E}">
        <p14:creationId xmlns:p14="http://schemas.microsoft.com/office/powerpoint/2010/main" val="3579184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UDIO_ID" val="257"/>
  <p:tag name="ARTICULATE_TITLE_TAG" val="Segment 01-A"/>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TITLE_TAG" val="Segment 01-A"/>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56"/>
  <p:tag name="ARTICULATE_TITLE_TAG" val="Timeline"/>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SLIDE_THUMBNAIL_REFRESH" val="1"/>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6"/>
  <p:tag name="ARTICULATE_TITLE_TAG" val="Timeline"/>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SLIDE_THUMBNAIL_REFRESH" val="1"/>
  <p:tag name="ARTICULATE_USED_LAYOUT" val="1"/>
</p:tagLst>
</file>

<file path=ppt/tags/tag6.xml><?xml version="1.0" encoding="utf-8"?>
<p:tagLst xmlns:a="http://schemas.openxmlformats.org/drawingml/2006/main" xmlns:r="http://schemas.openxmlformats.org/officeDocument/2006/relationships" xmlns:p="http://schemas.openxmlformats.org/presentationml/2006/main">
  <p:tag name="AUDIO_ID" val="257"/>
  <p:tag name="ARTICULATE_TITLE_TAG" val="Segment 01-A"/>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56"/>
  <p:tag name="ARTICULATE_TITLE_TAG" val="Timeline"/>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SLIDE_THUMBNAIL_REFRESH" val="1"/>
  <p:tag name="ARTICULATE_USED_LAYOUT" val="1"/>
</p:tagLst>
</file>

<file path=ppt/tags/tag8.xml><?xml version="1.0" encoding="utf-8"?>
<p:tagLst xmlns:a="http://schemas.openxmlformats.org/drawingml/2006/main" xmlns:r="http://schemas.openxmlformats.org/officeDocument/2006/relationships" xmlns:p="http://schemas.openxmlformats.org/presentationml/2006/main">
  <p:tag name="AUDIO_ID" val="256"/>
  <p:tag name="ARTICULATE_TITLE_TAG" val="Timeline"/>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SLIDE_THUMBNAIL_REFRESH" val="1"/>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UDIO_ID" val="256"/>
  <p:tag name="ARTICULATE_TITLE_TAG" val="Timeline"/>
  <p:tag name="ARTICULATE_NAV_LEVEL" val="1"/>
  <p:tag name="ARTICULATE_SLIDE_PRESENTER_GUID" val="34c96ad6-f562-4bbf-8616-9b5ed8132772"/>
  <p:tag name="ARTICULATE_SLIDE_PAUSE" val="1"/>
  <p:tag name="ARTICULATE_LOCK_SLIDE" val="0"/>
  <p:tag name="ARTICULATE_HIDE_SLIDE" val="0"/>
  <p:tag name="ARTICULATE_PLAYER_CONTROL_PREVIOUS" val="False"/>
  <p:tag name="ARTICULATE_PLAYER_CONTROL_NEXT" val="False"/>
  <p:tag name="ARTICULATE_SLIDE_THUMBNAIL_REFRESH" val="1"/>
  <p:tag name="ARTICULATE_USED_LAYOUT"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7644</Words>
  <Application>Microsoft Office PowerPoint</Application>
  <PresentationFormat>On-screen Show (4:3)</PresentationFormat>
  <Paragraphs>668</Paragraphs>
  <Slides>55</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Myriad Pro</vt:lpstr>
      <vt:lpstr>Open Sans</vt:lpstr>
      <vt:lpstr>Roboto</vt:lpstr>
      <vt:lpstr>Segoe UI</vt:lpstr>
      <vt:lpstr>Segoe UI Semibold</vt:lpstr>
      <vt:lpstr>Wingdings</vt:lpstr>
      <vt:lpstr>Office Theme</vt:lpstr>
      <vt:lpstr>Welcome to the ACEND Virtual Town Hall!</vt:lpstr>
      <vt:lpstr>Welcome to the  ACEND Virtual Town Hall   </vt:lpstr>
      <vt:lpstr>PowerPoint Presentation</vt:lpstr>
      <vt:lpstr>PowerPoint Presentation</vt:lpstr>
      <vt:lpstr>Objectives</vt:lpstr>
      <vt:lpstr>ACEND Updates and Announcements</vt:lpstr>
      <vt:lpstr>Opportunity to Provide Feedback on the Draft 2022 Standards</vt:lpstr>
      <vt:lpstr>Key Features of the Draft 2022 Standards</vt:lpstr>
      <vt:lpstr>Information for ACEND Programs </vt:lpstr>
      <vt:lpstr>New ACEND Board Decisions</vt:lpstr>
      <vt:lpstr>PowerPoint Presentation</vt:lpstr>
      <vt:lpstr>Rationale for Future Education Model Standards</vt:lpstr>
      <vt:lpstr>Rationale for Future Education Model Standards</vt:lpstr>
      <vt:lpstr>PowerPoint Presentation</vt:lpstr>
      <vt:lpstr>PowerPoint Presentation</vt:lpstr>
      <vt:lpstr>ACEND Certificate Program and Accreditation Webinars</vt:lpstr>
      <vt:lpstr>ACEND Certificate Program and Accreditation Webinars</vt:lpstr>
      <vt:lpstr>Communication from ACEND</vt:lpstr>
      <vt:lpstr>PowerPoint Presentation</vt:lpstr>
      <vt:lpstr>ACEND Overview</vt:lpstr>
      <vt:lpstr>Academy Relationships</vt:lpstr>
      <vt:lpstr>ACEND</vt:lpstr>
      <vt:lpstr>CDR</vt:lpstr>
      <vt:lpstr>Organizational Structure</vt:lpstr>
      <vt:lpstr>PowerPoint Presentation</vt:lpstr>
      <vt:lpstr>PowerPoint Presentation</vt:lpstr>
      <vt:lpstr>Accredited Free-Standing Dietetic Internships</vt:lpstr>
      <vt:lpstr>Dietetic Internship Match Data</vt:lpstr>
      <vt:lpstr>Options Specific to  Free Standing Dietetic Internships </vt:lpstr>
      <vt:lpstr>Possible Options for Dietetic Internships</vt:lpstr>
      <vt:lpstr>Option 1: Only Admit Interns who Completed their Graduate Degree</vt:lpstr>
      <vt:lpstr>Option 1: Only Admit Interns who Completed their Graduate Degree</vt:lpstr>
      <vt:lpstr>PowerPoint Presentation</vt:lpstr>
      <vt:lpstr>Option 1: Only Admit Interns who Completed their Graduate Degree</vt:lpstr>
      <vt:lpstr>Option 1: Only Admit Interns who Completed their Graduate Degree</vt:lpstr>
      <vt:lpstr>Option 2: Submit Change to Combine with a Graduate Degree (Become a graduate degree/DI)</vt:lpstr>
      <vt:lpstr>Option 2: Submit Change to Combine with a Graduate Degree (Become a graduate degree/DI)</vt:lpstr>
      <vt:lpstr>Option 2: Submit Change to Combine with a Graduate Degree (Become a graduate degree/DI)</vt:lpstr>
      <vt:lpstr>Option 2: Submit Change to Combine with a Graduate Degree (Become a graduate degree/DI)</vt:lpstr>
      <vt:lpstr>Option 2: Submit Change to Combine with a Graduate Degree (Become a graduate degree/DI)</vt:lpstr>
      <vt:lpstr>Option 3: Form a Consortium with an Educational Institution to Offer a Graduate Degree Program</vt:lpstr>
      <vt:lpstr>Option 3: Form a Consortium with an Educational Institution to Offer a Graduate Degree Program</vt:lpstr>
      <vt:lpstr>Option 3: Form a Consortium with an Educational Institution to Offer a Graduate Degree Program</vt:lpstr>
      <vt:lpstr>Option 3: Form a Consortium with an Educational Institution to Offer a Graduate Degree Program</vt:lpstr>
      <vt:lpstr>Option 3: Form a Consortium with an Educational Institution to Offer a Graduate Degree Program</vt:lpstr>
      <vt:lpstr>Option 4: Partner to Offer a Future Graduate Program under the Future Education Model Standards</vt:lpstr>
      <vt:lpstr>Option 4: Partner to Offer an FG Program</vt:lpstr>
      <vt:lpstr>Option 4: Partner to Offer an FG Program</vt:lpstr>
      <vt:lpstr>Option 4: Partner to Offer an FG Program</vt:lpstr>
      <vt:lpstr>Option 4: Partner to Offer an FG Program</vt:lpstr>
      <vt:lpstr>Option 4: Partner to Offer an FG Program</vt:lpstr>
      <vt:lpstr>FEM Demonstration Project Reorganization Application Process</vt:lpstr>
      <vt:lpstr>Cohort 5 Application Process</vt:lpstr>
      <vt:lpstr>ACEND staff are always available to assist you</vt:lpstr>
      <vt:lpstr>Questions or Comments? Use the Chat feature; send message to “everyone”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ACEND Virtual Town Hall   We will begin shortly</dc:title>
  <dc:creator>Rayane AbuSabha</dc:creator>
  <cp:lastModifiedBy>Sue Cubberly</cp:lastModifiedBy>
  <cp:revision>33</cp:revision>
  <dcterms:created xsi:type="dcterms:W3CDTF">2020-10-14T02:54:22Z</dcterms:created>
  <dcterms:modified xsi:type="dcterms:W3CDTF">2020-11-20T17:47:11Z</dcterms:modified>
</cp:coreProperties>
</file>